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87" r:id="rId18"/>
    <p:sldId id="276" r:id="rId19"/>
    <p:sldId id="277" r:id="rId20"/>
    <p:sldId id="278" r:id="rId21"/>
    <p:sldId id="279" r:id="rId22"/>
    <p:sldId id="280" r:id="rId23"/>
    <p:sldId id="281" r:id="rId24"/>
    <p:sldId id="282" r:id="rId25"/>
    <p:sldId id="284" r:id="rId26"/>
    <p:sldId id="285" r:id="rId27"/>
    <p:sldId id="28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780" autoAdjust="0"/>
    <p:restoredTop sz="94660"/>
  </p:normalViewPr>
  <p:slideViewPr>
    <p:cSldViewPr>
      <p:cViewPr varScale="1">
        <p:scale>
          <a:sx n="68" d="100"/>
          <a:sy n="68" d="100"/>
        </p:scale>
        <p:origin x="-5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CCBCDCF7-AECA-46DF-A400-C3EA702E3685}" type="datetimeFigureOut">
              <a:rPr lang="en-US" smtClean="0"/>
              <a:pPr/>
              <a:t>3/21/2014</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320B406-8CB1-46CC-992E-CCB8DA36782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BCDCF7-AECA-46DF-A400-C3EA702E3685}" type="datetimeFigureOut">
              <a:rPr lang="en-US" smtClean="0"/>
              <a:pPr/>
              <a:t>3/21/2014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320B406-8CB1-46CC-992E-CCB8DA36782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CCBCDCF7-AECA-46DF-A400-C3EA702E3685}" type="datetimeFigureOut">
              <a:rPr lang="en-US" smtClean="0"/>
              <a:pPr/>
              <a:t>3/21/2014</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320B406-8CB1-46CC-992E-CCB8DA36782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BCDCF7-AECA-46DF-A400-C3EA702E3685}" type="datetimeFigureOut">
              <a:rPr lang="en-US" smtClean="0"/>
              <a:pPr/>
              <a:t>3/21/2014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320B406-8CB1-46CC-992E-CCB8DA36782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CCBCDCF7-AECA-46DF-A400-C3EA702E3685}" type="datetimeFigureOut">
              <a:rPr lang="en-US" smtClean="0"/>
              <a:pPr/>
              <a:t>3/21/2014</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320B406-8CB1-46CC-992E-CCB8DA36782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CBCDCF7-AECA-46DF-A400-C3EA702E3685}" type="datetimeFigureOut">
              <a:rPr lang="en-US" smtClean="0"/>
              <a:pPr/>
              <a:t>3/21/2014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320B406-8CB1-46CC-992E-CCB8DA36782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CBCDCF7-AECA-46DF-A400-C3EA702E3685}" type="datetimeFigureOut">
              <a:rPr lang="en-US" smtClean="0"/>
              <a:pPr/>
              <a:t>3/21/2014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3320B406-8CB1-46CC-992E-CCB8DA36782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CBCDCF7-AECA-46DF-A400-C3EA702E3685}" type="datetimeFigureOut">
              <a:rPr lang="en-US" smtClean="0"/>
              <a:pPr/>
              <a:t>3/21/2014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3320B406-8CB1-46CC-992E-CCB8DA36782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CCBCDCF7-AECA-46DF-A400-C3EA702E3685}" type="datetimeFigureOut">
              <a:rPr lang="en-US" smtClean="0"/>
              <a:pPr/>
              <a:t>3/21/2014</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3320B406-8CB1-46CC-992E-CCB8DA36782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CBCDCF7-AECA-46DF-A400-C3EA702E3685}" type="datetimeFigureOut">
              <a:rPr lang="en-US" smtClean="0"/>
              <a:pPr/>
              <a:t>3/21/2014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320B406-8CB1-46CC-992E-CCB8DA36782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CCBCDCF7-AECA-46DF-A400-C3EA702E3685}" type="datetimeFigureOut">
              <a:rPr lang="en-US" smtClean="0"/>
              <a:pPr/>
              <a:t>3/21/2014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320B406-8CB1-46CC-992E-CCB8DA36782F}" type="slidenum">
              <a:rPr lang="en-IN" smtClean="0"/>
              <a:pPr/>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CCBCDCF7-AECA-46DF-A400-C3EA702E3685}" type="datetimeFigureOut">
              <a:rPr lang="en-US" smtClean="0"/>
              <a:pPr/>
              <a:t>3/21/2014</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320B406-8CB1-46CC-992E-CCB8DA36782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5400" dirty="0" smtClean="0">
                <a:latin typeface="Bookman Old Style" pitchFamily="18" charset="0"/>
              </a:rPr>
              <a:t>Richard Meier</a:t>
            </a:r>
            <a:endParaRPr lang="en-IN" sz="5400" dirty="0">
              <a:latin typeface="Bookman Old Style" pitchFamily="18" charset="0"/>
            </a:endParaRPr>
          </a:p>
        </p:txBody>
      </p:sp>
      <p:sp>
        <p:nvSpPr>
          <p:cNvPr id="3" name="Subtitle 2"/>
          <p:cNvSpPr>
            <a:spLocks noGrp="1"/>
          </p:cNvSpPr>
          <p:nvPr>
            <p:ph type="subTitle" idx="1"/>
          </p:nvPr>
        </p:nvSpPr>
        <p:spPr>
          <a:noFill/>
        </p:spPr>
        <p:txBody>
          <a:bodyPr>
            <a:normAutofit lnSpcReduction="10000"/>
          </a:bodyPr>
          <a:lstStyle/>
          <a:p>
            <a:r>
              <a:rPr lang="en-IN" sz="4000" b="1" dirty="0" smtClean="0">
                <a:solidFill>
                  <a:srgbClr val="92D050"/>
                </a:solidFill>
                <a:latin typeface="Bradley Hand ITC" pitchFamily="66" charset="0"/>
              </a:rPr>
              <a:t>By </a:t>
            </a:r>
            <a:r>
              <a:rPr lang="en-IN" sz="4000" b="1" dirty="0" smtClean="0">
                <a:solidFill>
                  <a:srgbClr val="92D050"/>
                </a:solidFill>
                <a:latin typeface="Bradley Hand ITC" pitchFamily="66" charset="0"/>
              </a:rPr>
              <a:t>Akila R and </a:t>
            </a:r>
            <a:r>
              <a:rPr lang="en-IN" sz="4000" b="1" dirty="0" err="1" smtClean="0">
                <a:solidFill>
                  <a:srgbClr val="92D050"/>
                </a:solidFill>
                <a:latin typeface="Bradley Hand ITC" pitchFamily="66" charset="0"/>
              </a:rPr>
              <a:t>A</a:t>
            </a:r>
            <a:r>
              <a:rPr lang="en-IN" sz="4000" b="1" dirty="0" err="1" smtClean="0">
                <a:solidFill>
                  <a:srgbClr val="92D050"/>
                </a:solidFill>
                <a:latin typeface="Bradley Hand ITC" pitchFamily="66" charset="0"/>
              </a:rPr>
              <a:t>nanthi</a:t>
            </a:r>
            <a:endParaRPr lang="en-IN" sz="4000" b="1" dirty="0">
              <a:solidFill>
                <a:srgbClr val="92D050"/>
              </a:solidFill>
              <a:latin typeface="Bradley Hand ITC"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a:solidFill>
                  <a:schemeClr val="accent4">
                    <a:lumMod val="75000"/>
                  </a:schemeClr>
                </a:solidFill>
                <a:latin typeface="AR DELANEY" pitchFamily="2" charset="0"/>
                <a:ea typeface="GungsuhChe" pitchFamily="49" charset="-127"/>
                <a:cs typeface="+mn-cs"/>
              </a:rPr>
              <a:t>Materials : White Alucobond with Glass</a:t>
            </a:r>
          </a:p>
        </p:txBody>
      </p:sp>
      <p:pic>
        <p:nvPicPr>
          <p:cNvPr id="4" name="Content Placeholder 3" descr="slide-36-728.jpg"/>
          <p:cNvPicPr>
            <a:picLocks noGrp="1" noChangeAspect="1"/>
          </p:cNvPicPr>
          <p:nvPr>
            <p:ph idx="1"/>
          </p:nvPr>
        </p:nvPicPr>
        <p:blipFill>
          <a:blip r:embed="rId2"/>
          <a:stretch>
            <a:fillRect/>
          </a:stretch>
        </p:blipFill>
        <p:spPr>
          <a:xfrm>
            <a:off x="500034" y="2071678"/>
            <a:ext cx="7907059" cy="407196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4">
                    <a:lumMod val="75000"/>
                  </a:schemeClr>
                </a:solidFill>
                <a:latin typeface="AR DELANEY" pitchFamily="2" charset="0"/>
                <a:ea typeface="GungsuhChe" pitchFamily="49" charset="-127"/>
                <a:cs typeface="+mn-cs"/>
              </a:rPr>
              <a:t>Lighting</a:t>
            </a:r>
          </a:p>
        </p:txBody>
      </p:sp>
      <p:pic>
        <p:nvPicPr>
          <p:cNvPr id="4" name="Content Placeholder 3" descr="slide-38-728.jpg"/>
          <p:cNvPicPr>
            <a:picLocks noGrp="1" noChangeAspect="1"/>
          </p:cNvPicPr>
          <p:nvPr>
            <p:ph idx="1"/>
          </p:nvPr>
        </p:nvPicPr>
        <p:blipFill>
          <a:blip r:embed="rId2"/>
          <a:stretch>
            <a:fillRect/>
          </a:stretch>
        </p:blipFill>
        <p:spPr>
          <a:xfrm>
            <a:off x="571472" y="1428736"/>
            <a:ext cx="8007705" cy="478634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latin typeface="AR JULIAN" pitchFamily="2" charset="0"/>
              </a:rPr>
              <a:t>Some works by Richard </a:t>
            </a:r>
            <a:r>
              <a:rPr lang="en-IN" sz="4000" dirty="0" smtClean="0">
                <a:latin typeface="AR JULIAN" pitchFamily="2" charset="0"/>
              </a:rPr>
              <a:t>Meier</a:t>
            </a:r>
            <a:endParaRPr lang="en-IN" sz="4000" dirty="0">
              <a:latin typeface="AR JULIAN" pitchFamily="2" charset="0"/>
            </a:endParaRPr>
          </a:p>
        </p:txBody>
      </p:sp>
      <p:sp>
        <p:nvSpPr>
          <p:cNvPr id="3" name="Content Placeholder 2"/>
          <p:cNvSpPr>
            <a:spLocks noGrp="1"/>
          </p:cNvSpPr>
          <p:nvPr>
            <p:ph idx="1"/>
          </p:nvPr>
        </p:nvSpPr>
        <p:spPr/>
        <p:txBody>
          <a:bodyPr>
            <a:normAutofit/>
          </a:bodyPr>
          <a:lstStyle/>
          <a:p>
            <a:pPr>
              <a:buNone/>
            </a:pPr>
            <a:r>
              <a:rPr lang="en-IN" sz="2800" dirty="0" smtClean="0">
                <a:latin typeface="AR JULIAN" pitchFamily="2" charset="0"/>
              </a:rPr>
              <a:t>The Getty Center in Los Angeles, California</a:t>
            </a:r>
            <a:r>
              <a:rPr lang="en-IN" sz="2800" dirty="0" smtClean="0"/>
              <a:t>, it is The largest Meier project At all, It took 13 years to build.</a:t>
            </a:r>
            <a:endParaRPr lang="en-IN" sz="2800" dirty="0">
              <a:latin typeface="Berlin Sans FB" pitchFamily="34" charset="0"/>
              <a:ea typeface="GungsuhChe" pitchFamily="49" charset="-127"/>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IN" sz="4000" dirty="0">
                <a:latin typeface="AR JULIAN" pitchFamily="2" charset="0"/>
              </a:rPr>
              <a:t>Smith House in Darien, Connecticut</a:t>
            </a:r>
          </a:p>
        </p:txBody>
      </p:sp>
      <p:pic>
        <p:nvPicPr>
          <p:cNvPr id="5" name="Content Placeholder 4" descr="smithHouse03-500.jpg"/>
          <p:cNvPicPr>
            <a:picLocks noGrp="1" noChangeAspect="1"/>
          </p:cNvPicPr>
          <p:nvPr>
            <p:ph idx="1"/>
          </p:nvPr>
        </p:nvPicPr>
        <p:blipFill>
          <a:blip r:embed="rId2"/>
          <a:stretch>
            <a:fillRect/>
          </a:stretch>
        </p:blipFill>
        <p:spPr>
          <a:xfrm>
            <a:off x="1166812" y="1651794"/>
            <a:ext cx="5819775" cy="47625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74"/>
            <a:ext cx="7239000" cy="1143000"/>
          </a:xfrm>
        </p:spPr>
        <p:txBody>
          <a:bodyPr>
            <a:noAutofit/>
          </a:bodyPr>
          <a:lstStyle/>
          <a:p>
            <a:r>
              <a:rPr lang="en-IN" sz="2000" dirty="0">
                <a:latin typeface="AR JULIAN" pitchFamily="2" charset="0"/>
              </a:rPr>
              <a:t>Bronx Developmental Center in The Bronx</a:t>
            </a:r>
            <a:r>
              <a:rPr lang="en-IN" sz="2000" dirty="0"/>
              <a:t>, New York, it was one of the his earliest large buildings of </a:t>
            </a:r>
            <a:r>
              <a:rPr lang="en-IN" sz="2000" dirty="0" smtClean="0">
                <a:solidFill>
                  <a:schemeClr val="accent4">
                    <a:lumMod val="75000"/>
                  </a:schemeClr>
                </a:solidFill>
              </a:rPr>
              <a:t>Alucobond.</a:t>
            </a:r>
            <a:endParaRPr lang="en-IN" sz="2000" dirty="0">
              <a:solidFill>
                <a:schemeClr val="accent4">
                  <a:lumMod val="75000"/>
                </a:schemeClr>
              </a:solidFill>
            </a:endParaRPr>
          </a:p>
        </p:txBody>
      </p:sp>
      <p:pic>
        <p:nvPicPr>
          <p:cNvPr id="4" name="Content Placeholder 3" descr="9910_BRONX.DEVELOPMENTAL.CENTER.JPG"/>
          <p:cNvPicPr>
            <a:picLocks noGrp="1" noChangeAspect="1"/>
          </p:cNvPicPr>
          <p:nvPr>
            <p:ph idx="1"/>
          </p:nvPr>
        </p:nvPicPr>
        <p:blipFill>
          <a:blip r:embed="rId2"/>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latin typeface="AR JULIAN" pitchFamily="2" charset="0"/>
              </a:rPr>
              <a:t>Douglas House in Harbor Springs</a:t>
            </a:r>
          </a:p>
        </p:txBody>
      </p:sp>
      <p:pic>
        <p:nvPicPr>
          <p:cNvPr id="4" name="Content Placeholder 3" descr="media_61366.jpg"/>
          <p:cNvPicPr>
            <a:picLocks noGrp="1" noChangeAspect="1"/>
          </p:cNvPicPr>
          <p:nvPr>
            <p:ph idx="1"/>
          </p:nvPr>
        </p:nvPicPr>
        <p:blipFill>
          <a:blip r:embed="rId2"/>
          <a:stretch>
            <a:fillRect/>
          </a:stretch>
        </p:blipFill>
        <p:spPr>
          <a:xfrm>
            <a:off x="1428728" y="1357298"/>
            <a:ext cx="5817325" cy="497207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t>
            </a:r>
            <a:r>
              <a:rPr lang="en-IN" dirty="0">
                <a:latin typeface="AR JULIAN" pitchFamily="2" charset="0"/>
              </a:rPr>
              <a:t>The High Museum of Art in Atlanta, Georgia</a:t>
            </a:r>
          </a:p>
        </p:txBody>
      </p:sp>
      <p:pic>
        <p:nvPicPr>
          <p:cNvPr id="4" name="Content Placeholder 3" descr="photo_meierstent.jpg"/>
          <p:cNvPicPr>
            <a:picLocks noGrp="1" noChangeAspect="1"/>
          </p:cNvPicPr>
          <p:nvPr>
            <p:ph idx="1"/>
          </p:nvPr>
        </p:nvPicPr>
        <p:blipFill>
          <a:blip r:embed="rId2"/>
          <a:stretch>
            <a:fillRect/>
          </a:stretch>
        </p:blipFill>
        <p:spPr>
          <a:xfrm>
            <a:off x="457200" y="1758791"/>
            <a:ext cx="7239000" cy="454850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Some other works of Richard Meier</a:t>
            </a:r>
            <a:endParaRPr lang="en-IN" dirty="0"/>
          </a:p>
        </p:txBody>
      </p:sp>
      <p:sp>
        <p:nvSpPr>
          <p:cNvPr id="3" name="Content Placeholder 2"/>
          <p:cNvSpPr>
            <a:spLocks noGrp="1"/>
          </p:cNvSpPr>
          <p:nvPr>
            <p:ph idx="1"/>
          </p:nvPr>
        </p:nvSpPr>
        <p:spPr/>
        <p:txBody>
          <a:bodyPr/>
          <a:lstStyle/>
          <a:p>
            <a:r>
              <a:rPr lang="en-IN" dirty="0" smtClean="0"/>
              <a:t>The Atheneum, New Harmony, Indiana, 1979</a:t>
            </a:r>
          </a:p>
          <a:p>
            <a:r>
              <a:rPr lang="en-IN" dirty="0" smtClean="0"/>
              <a:t>City Hall and Central Library, The Hague, Netherlands, 1995</a:t>
            </a:r>
          </a:p>
          <a:p>
            <a:r>
              <a:rPr lang="en-IN" dirty="0" smtClean="0"/>
              <a:t>Edinburgh Park Masterplan, 1995</a:t>
            </a:r>
          </a:p>
          <a:p>
            <a:r>
              <a:rPr lang="en-IN" dirty="0" smtClean="0"/>
              <a:t>Rachofsky House, Dallas, Texas, 1996</a:t>
            </a:r>
          </a:p>
          <a:p>
            <a:r>
              <a:rPr lang="en-IN" dirty="0" smtClean="0"/>
              <a:t>Neugebauer House, Naples, Florida, 1998</a:t>
            </a:r>
          </a:p>
          <a:p>
            <a:r>
              <a:rPr lang="en-IN" dirty="0" smtClean="0"/>
              <a:t>Camden Medical Centre, Singapore, 1998</a:t>
            </a:r>
          </a:p>
          <a:p>
            <a:r>
              <a:rPr lang="en-IN" dirty="0" smtClean="0"/>
              <a:t>White Plaza, Basel, Switzerland, 1998</a:t>
            </a:r>
          </a:p>
          <a:p>
            <a:r>
              <a:rPr lang="en-IN" dirty="0" smtClean="0"/>
              <a:t>Meier Tower, Tel Aviv, Israel</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Smith House</a:t>
            </a:r>
            <a:endParaRPr lang="en-IN" dirty="0"/>
          </a:p>
        </p:txBody>
      </p:sp>
      <p:sp>
        <p:nvSpPr>
          <p:cNvPr id="3" name="Content Placeholder 2"/>
          <p:cNvSpPr>
            <a:spLocks noGrp="1"/>
          </p:cNvSpPr>
          <p:nvPr>
            <p:ph idx="1"/>
          </p:nvPr>
        </p:nvSpPr>
        <p:spPr/>
        <p:txBody>
          <a:bodyPr>
            <a:normAutofit/>
          </a:bodyPr>
          <a:lstStyle/>
          <a:p>
            <a:r>
              <a:rPr lang="en-IN" sz="2600" dirty="0" smtClean="0">
                <a:latin typeface="Berlin Sans FB" pitchFamily="34" charset="0"/>
                <a:ea typeface="GungsuhChe" pitchFamily="49" charset="-127"/>
              </a:rPr>
              <a:t>Located in Darien, Connecticut.</a:t>
            </a:r>
          </a:p>
          <a:p>
            <a:r>
              <a:rPr lang="en-IN" sz="2600" dirty="0" smtClean="0">
                <a:latin typeface="Berlin Sans FB" pitchFamily="34" charset="0"/>
                <a:ea typeface="GungsuhChe" pitchFamily="49" charset="-127"/>
              </a:rPr>
              <a:t>Built from 1965 to 1967.</a:t>
            </a:r>
          </a:p>
          <a:p>
            <a:r>
              <a:rPr lang="en-IN" sz="2600" dirty="0" smtClean="0">
                <a:latin typeface="Berlin Sans FB" pitchFamily="34" charset="0"/>
                <a:ea typeface="GungsuhChe" pitchFamily="49" charset="-127"/>
              </a:rPr>
              <a:t>Style : Modern.</a:t>
            </a:r>
          </a:p>
          <a:p>
            <a:r>
              <a:rPr lang="en-IN" sz="2600" dirty="0" smtClean="0">
                <a:latin typeface="Berlin Sans FB" pitchFamily="34" charset="0"/>
                <a:ea typeface="GungsuhChe" pitchFamily="49" charset="-127"/>
              </a:rPr>
              <a:t>The spatial organization of the house hinges on the programmatic separation between public and private areas.</a:t>
            </a:r>
          </a:p>
          <a:p>
            <a:r>
              <a:rPr lang="en-IN" sz="2600" dirty="0" smtClean="0">
                <a:latin typeface="Berlin Sans FB" pitchFamily="34" charset="0"/>
                <a:ea typeface="GungsuhChe" pitchFamily="49" charset="-127"/>
              </a:rPr>
              <a:t>From the front walkway, visitors approach a mostly opaque white wood facade before crossing a ramp and entering on the house’s second level to  discover what Meier calls a "180-degree explosion" of light and space</a:t>
            </a:r>
            <a:r>
              <a:rPr lang="en-IN" dirty="0" smtClean="0"/>
              <a:t>.</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Smith House</a:t>
            </a:r>
            <a:endParaRPr lang="en-IN" dirty="0"/>
          </a:p>
        </p:txBody>
      </p:sp>
      <p:sp>
        <p:nvSpPr>
          <p:cNvPr id="3" name="Content Placeholder 2"/>
          <p:cNvSpPr>
            <a:spLocks noGrp="1"/>
          </p:cNvSpPr>
          <p:nvPr>
            <p:ph idx="1"/>
          </p:nvPr>
        </p:nvSpPr>
        <p:spPr/>
        <p:txBody>
          <a:bodyPr>
            <a:normAutofit/>
          </a:bodyPr>
          <a:lstStyle/>
          <a:p>
            <a:r>
              <a:rPr lang="en-IN" sz="2600" dirty="0" smtClean="0">
                <a:latin typeface="Berlin Sans FB" pitchFamily="34" charset="0"/>
                <a:ea typeface="GungsuhChe" pitchFamily="49" charset="-127"/>
              </a:rPr>
              <a:t>The living room, dining area, and study embrace the waterfront views, pinwheeling in a three-level enclosure of glass on three sides.</a:t>
            </a:r>
          </a:p>
          <a:p>
            <a:r>
              <a:rPr lang="en-IN" sz="2600" dirty="0" smtClean="0">
                <a:latin typeface="Berlin Sans FB" pitchFamily="34" charset="0"/>
                <a:ea typeface="GungsuhChe" pitchFamily="49" charset="-127"/>
              </a:rPr>
              <a:t>The family’s private quarters, meanwhile, are stacked at the street facing facade of the building.</a:t>
            </a:r>
          </a:p>
          <a:p>
            <a:r>
              <a:rPr lang="en-IN" sz="2600" dirty="0" smtClean="0">
                <a:latin typeface="Berlin Sans FB" pitchFamily="34" charset="0"/>
                <a:ea typeface="GungsuhChe" pitchFamily="49" charset="-127"/>
              </a:rPr>
              <a:t>Elements that would become Meier signatures are present as well: the pristine white exterior, expanses of plate glass framed by finely proportioned piers and mullions, and minimal interiors creating intersecting volumes.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 JULIAN" pitchFamily="2" charset="0"/>
              </a:rPr>
              <a:t>History</a:t>
            </a:r>
            <a:endParaRPr lang="en-IN" dirty="0">
              <a:latin typeface="AR JULIAN" pitchFamily="2" charset="0"/>
            </a:endParaRPr>
          </a:p>
        </p:txBody>
      </p:sp>
      <p:sp>
        <p:nvSpPr>
          <p:cNvPr id="3" name="Content Placeholder 2"/>
          <p:cNvSpPr>
            <a:spLocks noGrp="1"/>
          </p:cNvSpPr>
          <p:nvPr>
            <p:ph sz="half" idx="1"/>
          </p:nvPr>
        </p:nvSpPr>
        <p:spPr/>
        <p:txBody>
          <a:bodyPr>
            <a:normAutofit/>
          </a:bodyPr>
          <a:lstStyle/>
          <a:p>
            <a:r>
              <a:rPr lang="en-IN" dirty="0">
                <a:latin typeface="Berlin Sans FB" pitchFamily="34" charset="0"/>
                <a:ea typeface="GungsuhChe" pitchFamily="49" charset="-127"/>
              </a:rPr>
              <a:t>Richard Meier was born </a:t>
            </a:r>
            <a:r>
              <a:rPr lang="en-IN" dirty="0" smtClean="0">
                <a:latin typeface="Berlin Sans FB" pitchFamily="34" charset="0"/>
                <a:ea typeface="GungsuhChe" pitchFamily="49" charset="-127"/>
              </a:rPr>
              <a:t>in </a:t>
            </a:r>
            <a:r>
              <a:rPr lang="en-IN" dirty="0">
                <a:latin typeface="Berlin Sans FB" pitchFamily="34" charset="0"/>
                <a:ea typeface="GungsuhChe" pitchFamily="49" charset="-127"/>
              </a:rPr>
              <a:t>New Jersey on </a:t>
            </a:r>
            <a:r>
              <a:rPr lang="en-IN" b="1" dirty="0">
                <a:solidFill>
                  <a:schemeClr val="accent4">
                    <a:lumMod val="75000"/>
                  </a:schemeClr>
                </a:solidFill>
                <a:latin typeface="Berlin Sans FB" pitchFamily="34" charset="0"/>
                <a:ea typeface="GungsuhChe" pitchFamily="49" charset="-127"/>
              </a:rPr>
              <a:t>October 12, 1934</a:t>
            </a:r>
            <a:r>
              <a:rPr lang="en-IN" b="1" dirty="0" smtClean="0">
                <a:solidFill>
                  <a:schemeClr val="accent4">
                    <a:lumMod val="75000"/>
                  </a:schemeClr>
                </a:solidFill>
                <a:latin typeface="Berlin Sans FB" pitchFamily="34" charset="0"/>
                <a:ea typeface="GungsuhChe" pitchFamily="49" charset="-127"/>
              </a:rPr>
              <a:t>.</a:t>
            </a:r>
          </a:p>
          <a:p>
            <a:r>
              <a:rPr lang="en-IN" dirty="0">
                <a:latin typeface="Berlin Sans FB" pitchFamily="34" charset="0"/>
                <a:ea typeface="GungsuhChe" pitchFamily="49" charset="-127"/>
              </a:rPr>
              <a:t>Meier earned a Bachelor of Architecture degree from </a:t>
            </a:r>
            <a:r>
              <a:rPr lang="en-IN" dirty="0">
                <a:solidFill>
                  <a:schemeClr val="accent4">
                    <a:lumMod val="75000"/>
                  </a:schemeClr>
                </a:solidFill>
                <a:latin typeface="Berlin Sans FB" pitchFamily="34" charset="0"/>
                <a:ea typeface="GungsuhChe" pitchFamily="49" charset="-127"/>
              </a:rPr>
              <a:t>Cornell University </a:t>
            </a:r>
            <a:r>
              <a:rPr lang="en-IN" dirty="0">
                <a:latin typeface="Berlin Sans FB" pitchFamily="34" charset="0"/>
                <a:ea typeface="GungsuhChe" pitchFamily="49" charset="-127"/>
              </a:rPr>
              <a:t>in </a:t>
            </a:r>
            <a:r>
              <a:rPr lang="en-IN" b="1" dirty="0">
                <a:solidFill>
                  <a:schemeClr val="accent4">
                    <a:lumMod val="75000"/>
                  </a:schemeClr>
                </a:solidFill>
                <a:latin typeface="Berlin Sans FB" pitchFamily="34" charset="0"/>
                <a:ea typeface="GungsuhChe" pitchFamily="49" charset="-127"/>
              </a:rPr>
              <a:t>1957</a:t>
            </a:r>
            <a:r>
              <a:rPr lang="en-IN" dirty="0">
                <a:latin typeface="Berlin Sans FB" pitchFamily="34" charset="0"/>
                <a:ea typeface="GungsuhChe" pitchFamily="49" charset="-127"/>
              </a:rPr>
              <a:t>.</a:t>
            </a:r>
          </a:p>
        </p:txBody>
      </p:sp>
      <p:pic>
        <p:nvPicPr>
          <p:cNvPr id="5" name="Content Placeholder 4" descr="419px-Richard_Meier_at_the_2009_Tribeca_Film_Festival.jpg"/>
          <p:cNvPicPr>
            <a:picLocks noGrp="1" noChangeAspect="1"/>
          </p:cNvPicPr>
          <p:nvPr>
            <p:ph sz="half" idx="2"/>
          </p:nvPr>
        </p:nvPicPr>
        <p:blipFill>
          <a:blip r:embed="rId2"/>
          <a:stretch>
            <a:fillRect/>
          </a:stretch>
        </p:blipFill>
        <p:spPr>
          <a:xfrm>
            <a:off x="5000628" y="1600200"/>
            <a:ext cx="3286148" cy="4576549"/>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Smith House - Plan</a:t>
            </a:r>
            <a:endParaRPr lang="en-IN" dirty="0"/>
          </a:p>
        </p:txBody>
      </p:sp>
      <p:pic>
        <p:nvPicPr>
          <p:cNvPr id="5" name="Content Placeholder 4" descr="smithHouseDrawing02a-500.jpg"/>
          <p:cNvPicPr>
            <a:picLocks noGrp="1" noChangeAspect="1"/>
          </p:cNvPicPr>
          <p:nvPr>
            <p:ph sz="half" idx="1"/>
          </p:nvPr>
        </p:nvPicPr>
        <p:blipFill>
          <a:blip r:embed="rId2"/>
          <a:stretch>
            <a:fillRect/>
          </a:stretch>
        </p:blipFill>
        <p:spPr>
          <a:xfrm>
            <a:off x="0" y="1600200"/>
            <a:ext cx="4440768" cy="5116092"/>
          </a:xfrm>
        </p:spPr>
      </p:pic>
      <p:pic>
        <p:nvPicPr>
          <p:cNvPr id="6" name="Content Placeholder 5" descr="smithHouseDrawing02b-500.jpg"/>
          <p:cNvPicPr>
            <a:picLocks noGrp="1" noChangeAspect="1"/>
          </p:cNvPicPr>
          <p:nvPr>
            <p:ph sz="half" idx="2"/>
          </p:nvPr>
        </p:nvPicPr>
        <p:blipFill>
          <a:blip r:embed="rId3"/>
          <a:stretch>
            <a:fillRect/>
          </a:stretch>
        </p:blipFill>
        <p:spPr>
          <a:xfrm>
            <a:off x="4178300" y="1853435"/>
            <a:ext cx="3521075" cy="4019492"/>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Smith House</a:t>
            </a:r>
            <a:endParaRPr lang="en-IN" dirty="0"/>
          </a:p>
        </p:txBody>
      </p:sp>
      <p:pic>
        <p:nvPicPr>
          <p:cNvPr id="5" name="Content Placeholder 4" descr="smithHouseDrawing03-500.jpg"/>
          <p:cNvPicPr>
            <a:picLocks noGrp="1" noChangeAspect="1"/>
          </p:cNvPicPr>
          <p:nvPr>
            <p:ph sz="half" idx="1"/>
          </p:nvPr>
        </p:nvPicPr>
        <p:blipFill>
          <a:blip r:embed="rId2"/>
          <a:stretch>
            <a:fillRect/>
          </a:stretch>
        </p:blipFill>
        <p:spPr>
          <a:xfrm>
            <a:off x="457200" y="1898296"/>
            <a:ext cx="3521075" cy="3929771"/>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Smith House</a:t>
            </a:r>
            <a:endParaRPr lang="en-IN" dirty="0"/>
          </a:p>
        </p:txBody>
      </p:sp>
      <p:pic>
        <p:nvPicPr>
          <p:cNvPr id="5" name="Content Placeholder 4" descr="elevation1.jpg"/>
          <p:cNvPicPr>
            <a:picLocks noGrp="1" noChangeAspect="1"/>
          </p:cNvPicPr>
          <p:nvPr>
            <p:ph sz="half" idx="1"/>
          </p:nvPr>
        </p:nvPicPr>
        <p:blipFill>
          <a:blip r:embed="rId2"/>
          <a:stretch>
            <a:fillRect/>
          </a:stretch>
        </p:blipFill>
        <p:spPr>
          <a:xfrm>
            <a:off x="-5359" y="2281268"/>
            <a:ext cx="4450105" cy="3576623"/>
          </a:xfrm>
        </p:spPr>
      </p:pic>
      <p:pic>
        <p:nvPicPr>
          <p:cNvPr id="6" name="Content Placeholder 5" descr="meier18.jpg"/>
          <p:cNvPicPr>
            <a:picLocks noGrp="1" noChangeAspect="1"/>
          </p:cNvPicPr>
          <p:nvPr>
            <p:ph sz="half" idx="2"/>
          </p:nvPr>
        </p:nvPicPr>
        <p:blipFill>
          <a:blip r:embed="rId3"/>
          <a:stretch>
            <a:fillRect/>
          </a:stretch>
        </p:blipFill>
        <p:spPr>
          <a:xfrm>
            <a:off x="4178300" y="2422480"/>
            <a:ext cx="3521075" cy="2881403"/>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Douglas House</a:t>
            </a:r>
            <a:endParaRPr lang="en-IN" dirty="0"/>
          </a:p>
        </p:txBody>
      </p:sp>
      <p:sp>
        <p:nvSpPr>
          <p:cNvPr id="4" name="Content Placeholder 3"/>
          <p:cNvSpPr>
            <a:spLocks noGrp="1"/>
          </p:cNvSpPr>
          <p:nvPr>
            <p:ph sz="half" idx="1"/>
          </p:nvPr>
        </p:nvSpPr>
        <p:spPr>
          <a:xfrm>
            <a:off x="714348" y="1600200"/>
            <a:ext cx="7972452" cy="4525963"/>
          </a:xfrm>
        </p:spPr>
        <p:txBody>
          <a:bodyPr>
            <a:normAutofit fontScale="92500"/>
          </a:bodyPr>
          <a:lstStyle/>
          <a:p>
            <a:r>
              <a:rPr lang="en-IN" dirty="0" smtClean="0"/>
              <a:t>Location :Harbor Springs, Michigan.</a:t>
            </a:r>
          </a:p>
          <a:p>
            <a:r>
              <a:rPr lang="en-IN" dirty="0" smtClean="0"/>
              <a:t>Year : 1973</a:t>
            </a:r>
          </a:p>
          <a:p>
            <a:r>
              <a:rPr lang="en-IN" dirty="0" smtClean="0"/>
              <a:t>The Douglas House is dramatically situated on an isolated site that slopes down to Lake Michigan.</a:t>
            </a:r>
          </a:p>
          <a:p>
            <a:r>
              <a:rPr lang="en-IN" dirty="0" smtClean="0"/>
              <a:t>The entry to the house extends beyond the building envelope.</a:t>
            </a:r>
          </a:p>
          <a:p>
            <a:r>
              <a:rPr lang="en-IN" dirty="0" smtClean="0"/>
              <a:t> Here, as the sharp downhill grade of the land requires the house to be entered at roof level, it takes the form of a flying bridge that seems to shear off the top of the frontal plane. </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Entry</a:t>
            </a:r>
            <a:endParaRPr lang="en-IN" dirty="0"/>
          </a:p>
        </p:txBody>
      </p:sp>
      <p:pic>
        <p:nvPicPr>
          <p:cNvPr id="4" name="Content Placeholder 3" descr="1314981084-extended-douglas-house-front-roof-bridge-528x245.jpg"/>
          <p:cNvPicPr>
            <a:picLocks noGrp="1" noChangeAspect="1"/>
          </p:cNvPicPr>
          <p:nvPr>
            <p:ph idx="1"/>
          </p:nvPr>
        </p:nvPicPr>
        <p:blipFill>
          <a:blip r:embed="rId2"/>
          <a:stretch>
            <a:fillRect/>
          </a:stretch>
        </p:blipFill>
        <p:spPr>
          <a:xfrm>
            <a:off x="1562100" y="2866231"/>
            <a:ext cx="5029200" cy="2333625"/>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Douglas House</a:t>
            </a:r>
            <a:endParaRPr lang="en-IN" dirty="0"/>
          </a:p>
        </p:txBody>
      </p:sp>
      <p:sp>
        <p:nvSpPr>
          <p:cNvPr id="3" name="Content Placeholder 2"/>
          <p:cNvSpPr>
            <a:spLocks noGrp="1"/>
          </p:cNvSpPr>
          <p:nvPr>
            <p:ph idx="1"/>
          </p:nvPr>
        </p:nvSpPr>
        <p:spPr/>
        <p:txBody>
          <a:bodyPr/>
          <a:lstStyle/>
          <a:p>
            <a:r>
              <a:rPr lang="en-IN" dirty="0" smtClean="0"/>
              <a:t>Horizontal circulation moves along four open corridors, stacked one above the other behind a screen wall.  Internal and external staircases provide vertical passage at the corners.</a:t>
            </a:r>
          </a:p>
          <a:p>
            <a:r>
              <a:rPr lang="en-IN" dirty="0" smtClean="0"/>
              <a:t>A skylight running nearly the full length of the roof-deck focuses sunlight into the living room, reinforcing the separation between the public and private sectors of the house.</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Douglas House Plan</a:t>
            </a:r>
            <a:endParaRPr lang="en-IN" dirty="0"/>
          </a:p>
        </p:txBody>
      </p:sp>
      <p:pic>
        <p:nvPicPr>
          <p:cNvPr id="4" name="Content Placeholder 3" descr="1274618849-plan2.jpg"/>
          <p:cNvPicPr>
            <a:picLocks noGrp="1" noChangeAspect="1"/>
          </p:cNvPicPr>
          <p:nvPr>
            <p:ph idx="1"/>
          </p:nvPr>
        </p:nvPicPr>
        <p:blipFill>
          <a:blip r:embed="rId2"/>
          <a:stretch>
            <a:fillRect/>
          </a:stretch>
        </p:blipFill>
        <p:spPr>
          <a:xfrm>
            <a:off x="1357290" y="1338831"/>
            <a:ext cx="6048404" cy="5519169"/>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a:bodyPr>
          <a:lstStyle/>
          <a:p>
            <a:r>
              <a:rPr lang="en-IN" dirty="0" smtClean="0"/>
              <a:t>The absence of colour is an intrinsic characteristic of his works; his philosophy is grounded in using light as the main material to give form to his orderly, sculptural, and linear architecture. Profoundly influenced by Le Corbusier, Richard Meier refines his principles of geometrical progression by playing with structure, space and elements of formal precision. “The way that light traverses and cuts through buildings is the interrogative and the principal magic from whence Richard Meier’s projects are born.</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AR JULIAN" pitchFamily="2" charset="0"/>
              </a:rPr>
              <a:t>History</a:t>
            </a:r>
          </a:p>
        </p:txBody>
      </p:sp>
      <p:sp>
        <p:nvSpPr>
          <p:cNvPr id="3" name="Content Placeholder 2"/>
          <p:cNvSpPr>
            <a:spLocks noGrp="1"/>
          </p:cNvSpPr>
          <p:nvPr>
            <p:ph idx="1"/>
          </p:nvPr>
        </p:nvSpPr>
        <p:spPr>
          <a:xfrm>
            <a:off x="457200" y="1600200"/>
            <a:ext cx="7615262" cy="4525963"/>
          </a:xfrm>
        </p:spPr>
        <p:txBody>
          <a:bodyPr>
            <a:noAutofit/>
          </a:bodyPr>
          <a:lstStyle/>
          <a:p>
            <a:r>
              <a:rPr lang="en-IN" sz="2800" dirty="0" smtClean="0">
                <a:latin typeface="Berlin Sans FB" pitchFamily="34" charset="0"/>
                <a:ea typeface="GungsuhChe" pitchFamily="49" charset="-127"/>
              </a:rPr>
              <a:t>His </a:t>
            </a:r>
            <a:r>
              <a:rPr lang="en-IN" sz="2800" dirty="0">
                <a:latin typeface="Berlin Sans FB" pitchFamily="34" charset="0"/>
                <a:ea typeface="GungsuhChe" pitchFamily="49" charset="-127"/>
              </a:rPr>
              <a:t>early experience </a:t>
            </a:r>
            <a:r>
              <a:rPr lang="en-IN" sz="2800" dirty="0" smtClean="0">
                <a:latin typeface="Berlin Sans FB" pitchFamily="34" charset="0"/>
                <a:ea typeface="GungsuhChe" pitchFamily="49" charset="-127"/>
              </a:rPr>
              <a:t>included work </a:t>
            </a:r>
            <a:r>
              <a:rPr lang="en-IN" sz="2800" dirty="0">
                <a:latin typeface="Berlin Sans FB" pitchFamily="34" charset="0"/>
                <a:ea typeface="GungsuhChe" pitchFamily="49" charset="-127"/>
              </a:rPr>
              <a:t>with the firm of Skidmore, Owings </a:t>
            </a:r>
            <a:r>
              <a:rPr lang="en-IN" sz="2800" dirty="0" smtClean="0">
                <a:latin typeface="Berlin Sans FB" pitchFamily="34" charset="0"/>
                <a:ea typeface="GungsuhChe" pitchFamily="49" charset="-127"/>
              </a:rPr>
              <a:t>and Merrill </a:t>
            </a:r>
            <a:r>
              <a:rPr lang="en-IN" sz="2800" dirty="0">
                <a:latin typeface="Berlin Sans FB" pitchFamily="34" charset="0"/>
                <a:ea typeface="GungsuhChe" pitchFamily="49" charset="-127"/>
              </a:rPr>
              <a:t>(SOM) in New York City and </a:t>
            </a:r>
            <a:r>
              <a:rPr lang="en-IN" sz="2800" dirty="0" smtClean="0">
                <a:latin typeface="Berlin Sans FB" pitchFamily="34" charset="0"/>
                <a:ea typeface="GungsuhChe" pitchFamily="49" charset="-127"/>
              </a:rPr>
              <a:t>with Marcel </a:t>
            </a:r>
            <a:r>
              <a:rPr lang="en-IN" sz="2800" dirty="0">
                <a:latin typeface="Berlin Sans FB" pitchFamily="34" charset="0"/>
                <a:ea typeface="GungsuhChe" pitchFamily="49" charset="-127"/>
              </a:rPr>
              <a:t>Breuer, a noted architect.</a:t>
            </a:r>
          </a:p>
          <a:p>
            <a:r>
              <a:rPr lang="en-IN" sz="2800" dirty="0">
                <a:latin typeface="Berlin Sans FB" pitchFamily="34" charset="0"/>
                <a:ea typeface="GungsuhChe" pitchFamily="49" charset="-127"/>
              </a:rPr>
              <a:t> </a:t>
            </a:r>
            <a:r>
              <a:rPr lang="en-IN" sz="2800" dirty="0" smtClean="0">
                <a:latin typeface="Berlin Sans FB" pitchFamily="34" charset="0"/>
                <a:ea typeface="GungsuhChe" pitchFamily="49" charset="-127"/>
              </a:rPr>
              <a:t>After </a:t>
            </a:r>
            <a:r>
              <a:rPr lang="en-IN" sz="2800" dirty="0">
                <a:latin typeface="Berlin Sans FB" pitchFamily="34" charset="0"/>
                <a:ea typeface="GungsuhChe" pitchFamily="49" charset="-127"/>
              </a:rPr>
              <a:t>graduation, he travelled to Israel, Greece, Germany, France, Denmark, Finland and Italy, among other places, to network with architects.</a:t>
            </a:r>
          </a:p>
          <a:p>
            <a:r>
              <a:rPr lang="en-IN" sz="2800" dirty="0">
                <a:latin typeface="Berlin Sans FB" pitchFamily="34" charset="0"/>
                <a:ea typeface="GungsuhChe" pitchFamily="49" charset="-127"/>
              </a:rPr>
              <a:t>Much of Meier's work builds on the work of architects of the early to mid-20th century, especially that of </a:t>
            </a:r>
            <a:r>
              <a:rPr lang="en-IN" sz="2800" dirty="0">
                <a:solidFill>
                  <a:schemeClr val="accent4">
                    <a:lumMod val="75000"/>
                  </a:schemeClr>
                </a:solidFill>
                <a:latin typeface="Berlin Sans FB" pitchFamily="34" charset="0"/>
                <a:ea typeface="GungsuhChe" pitchFamily="49" charset="-127"/>
              </a:rPr>
              <a:t>Le Corbusier</a:t>
            </a:r>
            <a:r>
              <a:rPr lang="en-IN" sz="2800" dirty="0" smtClean="0">
                <a:latin typeface="Berlin Sans FB" pitchFamily="34" charset="0"/>
                <a:ea typeface="GungsuhChe" pitchFamily="49" charset="-127"/>
              </a:rPr>
              <a:t>.</a:t>
            </a:r>
            <a:endParaRPr lang="en-IN" sz="2800" dirty="0">
              <a:latin typeface="Berlin Sans FB" pitchFamily="34" charset="0"/>
              <a:ea typeface="GungsuhChe" pitchFamily="49" charset="-12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AR JULIAN" pitchFamily="2" charset="0"/>
              </a:rPr>
              <a:t>Main Characteristics of Richard Meier Architecture</a:t>
            </a:r>
            <a:endParaRPr lang="en-IN" dirty="0"/>
          </a:p>
        </p:txBody>
      </p:sp>
      <p:sp>
        <p:nvSpPr>
          <p:cNvPr id="3" name="Content Placeholder 2"/>
          <p:cNvSpPr>
            <a:spLocks noGrp="1"/>
          </p:cNvSpPr>
          <p:nvPr>
            <p:ph idx="1"/>
          </p:nvPr>
        </p:nvSpPr>
        <p:spPr>
          <a:xfrm>
            <a:off x="428596" y="1643050"/>
            <a:ext cx="8229600" cy="4525963"/>
          </a:xfrm>
        </p:spPr>
        <p:txBody>
          <a:bodyPr/>
          <a:lstStyle/>
          <a:p>
            <a:pPr>
              <a:buNone/>
            </a:pPr>
            <a:r>
              <a:rPr lang="en-IN" sz="2800" dirty="0">
                <a:solidFill>
                  <a:schemeClr val="accent4">
                    <a:lumMod val="75000"/>
                  </a:schemeClr>
                </a:solidFill>
                <a:latin typeface="Berlin Sans FB" pitchFamily="34" charset="0"/>
                <a:ea typeface="GungsuhChe" pitchFamily="49" charset="-127"/>
              </a:rPr>
              <a:t>Richard Meier Architecture </a:t>
            </a:r>
            <a:r>
              <a:rPr lang="en-IN" sz="2800" dirty="0">
                <a:latin typeface="Berlin Sans FB" pitchFamily="34" charset="0"/>
                <a:ea typeface="GungsuhChe" pitchFamily="49" charset="-127"/>
              </a:rPr>
              <a:t>had many stages of evolution , but it eventually settles in the pattern which has the following features:</a:t>
            </a:r>
          </a:p>
          <a:p>
            <a:r>
              <a:rPr lang="en-IN" sz="2800" dirty="0">
                <a:latin typeface="Berlin Sans FB" pitchFamily="34" charset="0"/>
                <a:ea typeface="GungsuhChe" pitchFamily="49" charset="-127"/>
              </a:rPr>
              <a:t>In terms of </a:t>
            </a:r>
            <a:r>
              <a:rPr lang="en-IN" sz="2800" b="1" dirty="0">
                <a:solidFill>
                  <a:schemeClr val="accent4">
                    <a:lumMod val="75000"/>
                  </a:schemeClr>
                </a:solidFill>
                <a:latin typeface="AR DELANEY" pitchFamily="2" charset="0"/>
                <a:ea typeface="GungsuhChe" pitchFamily="49" charset="-127"/>
              </a:rPr>
              <a:t>Form</a:t>
            </a:r>
          </a:p>
          <a:p>
            <a:r>
              <a:rPr lang="en-IN" sz="2800" dirty="0">
                <a:latin typeface="Berlin Sans FB" pitchFamily="34" charset="0"/>
                <a:ea typeface="GungsuhChe" pitchFamily="49" charset="-127"/>
              </a:rPr>
              <a:t>In terms of </a:t>
            </a:r>
            <a:r>
              <a:rPr lang="en-IN" sz="2800" b="1" dirty="0">
                <a:solidFill>
                  <a:schemeClr val="accent4">
                    <a:lumMod val="75000"/>
                  </a:schemeClr>
                </a:solidFill>
                <a:latin typeface="AR DELANEY" pitchFamily="2" charset="0"/>
                <a:ea typeface="GungsuhChe" pitchFamily="49" charset="-127"/>
              </a:rPr>
              <a:t>Colours</a:t>
            </a:r>
          </a:p>
          <a:p>
            <a:r>
              <a:rPr lang="en-IN" sz="2800" dirty="0">
                <a:latin typeface="Berlin Sans FB" pitchFamily="34" charset="0"/>
                <a:ea typeface="GungsuhChe" pitchFamily="49" charset="-127"/>
              </a:rPr>
              <a:t>In terms of </a:t>
            </a:r>
            <a:r>
              <a:rPr lang="en-IN" sz="2800" b="1" dirty="0">
                <a:solidFill>
                  <a:schemeClr val="accent4">
                    <a:lumMod val="75000"/>
                  </a:schemeClr>
                </a:solidFill>
                <a:latin typeface="AR DELANEY" pitchFamily="2" charset="0"/>
                <a:ea typeface="GungsuhChe" pitchFamily="49" charset="-127"/>
              </a:rPr>
              <a:t>Materials</a:t>
            </a:r>
          </a:p>
          <a:p>
            <a:r>
              <a:rPr lang="en-IN" sz="2800" dirty="0">
                <a:latin typeface="Berlin Sans FB" pitchFamily="34" charset="0"/>
                <a:ea typeface="GungsuhChe" pitchFamily="49" charset="-127"/>
              </a:rPr>
              <a:t>In terms of </a:t>
            </a:r>
            <a:r>
              <a:rPr lang="en-IN" sz="2800" b="1" dirty="0">
                <a:solidFill>
                  <a:schemeClr val="accent4">
                    <a:lumMod val="75000"/>
                  </a:schemeClr>
                </a:solidFill>
                <a:latin typeface="AR DELANEY" pitchFamily="2" charset="0"/>
                <a:ea typeface="GungsuhChe" pitchFamily="49" charset="-127"/>
              </a:rPr>
              <a:t>Lighting</a:t>
            </a:r>
          </a:p>
          <a:p>
            <a:pPr>
              <a:buNone/>
            </a:pPr>
            <a:endParaRPr lang="en-IN" b="1" dirty="0">
              <a:solidFill>
                <a:schemeClr val="accent4">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4">
                    <a:lumMod val="75000"/>
                  </a:schemeClr>
                </a:solidFill>
                <a:latin typeface="AR DELANEY" pitchFamily="2" charset="0"/>
                <a:ea typeface="GungsuhChe" pitchFamily="49" charset="-127"/>
                <a:cs typeface="+mn-cs"/>
              </a:rPr>
              <a:t>Form : Using Basic Shapes</a:t>
            </a:r>
          </a:p>
        </p:txBody>
      </p:sp>
      <p:pic>
        <p:nvPicPr>
          <p:cNvPr id="6" name="Content Placeholder 5" descr="slide-24-728.jpg"/>
          <p:cNvPicPr>
            <a:picLocks noGrp="1" noChangeAspect="1"/>
          </p:cNvPicPr>
          <p:nvPr>
            <p:ph idx="1"/>
          </p:nvPr>
        </p:nvPicPr>
        <p:blipFill>
          <a:blip r:embed="rId2"/>
          <a:stretch>
            <a:fillRect/>
          </a:stretch>
        </p:blipFill>
        <p:spPr>
          <a:xfrm>
            <a:off x="571472" y="1643050"/>
            <a:ext cx="7643866" cy="471490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a:solidFill>
                  <a:schemeClr val="accent4">
                    <a:lumMod val="75000"/>
                  </a:schemeClr>
                </a:solidFill>
                <a:latin typeface="AR DELANEY" pitchFamily="2" charset="0"/>
                <a:ea typeface="GungsuhChe" pitchFamily="49" charset="-127"/>
                <a:cs typeface="+mn-cs"/>
              </a:rPr>
              <a:t>Form : Using grid visually and physically</a:t>
            </a:r>
          </a:p>
        </p:txBody>
      </p:sp>
      <p:pic>
        <p:nvPicPr>
          <p:cNvPr id="4" name="Content Placeholder 3" descr="slide-26-728.jpg"/>
          <p:cNvPicPr>
            <a:picLocks noGrp="1" noChangeAspect="1"/>
          </p:cNvPicPr>
          <p:nvPr>
            <p:ph idx="1"/>
          </p:nvPr>
        </p:nvPicPr>
        <p:blipFill>
          <a:blip r:embed="rId2"/>
          <a:stretch>
            <a:fillRect/>
          </a:stretch>
        </p:blipFill>
        <p:spPr>
          <a:xfrm>
            <a:off x="428596" y="1857364"/>
            <a:ext cx="8215370" cy="4429156"/>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b="1" dirty="0">
                <a:solidFill>
                  <a:schemeClr val="accent4">
                    <a:lumMod val="75000"/>
                  </a:schemeClr>
                </a:solidFill>
                <a:latin typeface="AR DELANEY" pitchFamily="2" charset="0"/>
                <a:ea typeface="GungsuhChe" pitchFamily="49" charset="-127"/>
                <a:cs typeface="+mn-cs"/>
              </a:rPr>
              <a:t>Form : Using Layering</a:t>
            </a:r>
          </a:p>
        </p:txBody>
      </p:sp>
      <p:pic>
        <p:nvPicPr>
          <p:cNvPr id="5" name="Content Placeholder 4" descr="slide-29-728.jpg"/>
          <p:cNvPicPr>
            <a:picLocks noGrp="1" noChangeAspect="1"/>
          </p:cNvPicPr>
          <p:nvPr>
            <p:ph idx="1"/>
          </p:nvPr>
        </p:nvPicPr>
        <p:blipFill>
          <a:blip r:embed="rId2"/>
          <a:stretch>
            <a:fillRect/>
          </a:stretch>
        </p:blipFill>
        <p:spPr>
          <a:xfrm>
            <a:off x="709612" y="2280444"/>
            <a:ext cx="6734175" cy="35052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4">
                    <a:lumMod val="75000"/>
                  </a:schemeClr>
                </a:solidFill>
                <a:latin typeface="AR DELANEY" pitchFamily="2" charset="0"/>
                <a:ea typeface="GungsuhChe" pitchFamily="49" charset="-127"/>
                <a:cs typeface="+mn-cs"/>
              </a:rPr>
              <a:t>Form : </a:t>
            </a:r>
            <a:r>
              <a:rPr lang="en-IN" sz="4000" b="1" dirty="0" smtClean="0">
                <a:solidFill>
                  <a:schemeClr val="accent4">
                    <a:lumMod val="75000"/>
                  </a:schemeClr>
                </a:solidFill>
                <a:latin typeface="AR DELANEY" pitchFamily="2" charset="0"/>
                <a:ea typeface="GungsuhChe" pitchFamily="49" charset="-127"/>
                <a:cs typeface="+mn-cs"/>
              </a:rPr>
              <a:t>Openness</a:t>
            </a:r>
            <a:endParaRPr lang="en-IN" sz="4000" b="1" dirty="0">
              <a:solidFill>
                <a:schemeClr val="accent4">
                  <a:lumMod val="75000"/>
                </a:schemeClr>
              </a:solidFill>
              <a:latin typeface="AR DELANEY" pitchFamily="2" charset="0"/>
              <a:ea typeface="GungsuhChe" pitchFamily="49" charset="-127"/>
              <a:cs typeface="+mn-cs"/>
            </a:endParaRPr>
          </a:p>
        </p:txBody>
      </p:sp>
      <p:pic>
        <p:nvPicPr>
          <p:cNvPr id="4" name="Content Placeholder 3" descr="slide-30-728.jpg"/>
          <p:cNvPicPr>
            <a:picLocks noGrp="1" noChangeAspect="1"/>
          </p:cNvPicPr>
          <p:nvPr>
            <p:ph idx="1"/>
          </p:nvPr>
        </p:nvPicPr>
        <p:blipFill>
          <a:blip r:embed="rId2"/>
          <a:stretch>
            <a:fillRect/>
          </a:stretch>
        </p:blipFill>
        <p:spPr>
          <a:xfrm>
            <a:off x="714348" y="1500174"/>
            <a:ext cx="7500990" cy="435771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a:solidFill>
                  <a:schemeClr val="accent4">
                    <a:lumMod val="75000"/>
                  </a:schemeClr>
                </a:solidFill>
                <a:latin typeface="AR DELANEY" pitchFamily="2" charset="0"/>
                <a:ea typeface="GungsuhChe" pitchFamily="49" charset="-127"/>
                <a:cs typeface="+mn-cs"/>
              </a:rPr>
              <a:t>Colours : White (External and Internal)</a:t>
            </a:r>
          </a:p>
        </p:txBody>
      </p:sp>
      <p:pic>
        <p:nvPicPr>
          <p:cNvPr id="4" name="Content Placeholder 3" descr="slide-33-728.jpg"/>
          <p:cNvPicPr>
            <a:picLocks noGrp="1" noChangeAspect="1"/>
          </p:cNvPicPr>
          <p:nvPr>
            <p:ph idx="1"/>
          </p:nvPr>
        </p:nvPicPr>
        <p:blipFill>
          <a:blip r:embed="rId2"/>
          <a:stretch>
            <a:fillRect/>
          </a:stretch>
        </p:blipFill>
        <p:spPr>
          <a:xfrm>
            <a:off x="285720" y="1785926"/>
            <a:ext cx="8320426" cy="428628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184</TotalTime>
  <Words>445</Words>
  <Application>Microsoft Office PowerPoint</Application>
  <PresentationFormat>On-screen Show (4:3)</PresentationFormat>
  <Paragraphs>63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Opulent</vt:lpstr>
      <vt:lpstr>Richard Meier</vt:lpstr>
      <vt:lpstr>History</vt:lpstr>
      <vt:lpstr>History</vt:lpstr>
      <vt:lpstr>Main Characteristics of Richard Meier Architecture</vt:lpstr>
      <vt:lpstr>Form : Using Basic Shapes</vt:lpstr>
      <vt:lpstr>Form : Using grid visually and physically</vt:lpstr>
      <vt:lpstr>Form : Using Layering</vt:lpstr>
      <vt:lpstr>Form : Openness</vt:lpstr>
      <vt:lpstr>Colours : White (External and Internal)</vt:lpstr>
      <vt:lpstr>Materials : White Alucobond with Glass</vt:lpstr>
      <vt:lpstr>Lighting</vt:lpstr>
      <vt:lpstr>Some works by Richard Meier</vt:lpstr>
      <vt:lpstr>Smith House in Darien, Connecticut</vt:lpstr>
      <vt:lpstr>Bronx Developmental Center in The Bronx, New York, it was one of the his earliest large buildings of Alucobond.</vt:lpstr>
      <vt:lpstr>Douglas House in Harbor Springs</vt:lpstr>
      <vt:lpstr> The High Museum of Art in Atlanta, Georgia</vt:lpstr>
      <vt:lpstr>Some other works of Richard Meier</vt:lpstr>
      <vt:lpstr>The Smith House</vt:lpstr>
      <vt:lpstr>Smith House</vt:lpstr>
      <vt:lpstr>Smith House - Plan</vt:lpstr>
      <vt:lpstr>The Smith House</vt:lpstr>
      <vt:lpstr>The Smith House</vt:lpstr>
      <vt:lpstr>The Douglas House</vt:lpstr>
      <vt:lpstr>Entry</vt:lpstr>
      <vt:lpstr>Douglas House</vt:lpstr>
      <vt:lpstr>Douglas House Plan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Richard Meier</dc:title>
  <dc:creator>Ramya and Aki ^_^</dc:creator>
  <cp:lastModifiedBy>Ramya and Aki ^_^</cp:lastModifiedBy>
  <cp:revision>21</cp:revision>
  <dcterms:created xsi:type="dcterms:W3CDTF">2014-03-13T14:56:41Z</dcterms:created>
  <dcterms:modified xsi:type="dcterms:W3CDTF">2014-03-21T14:08:24Z</dcterms:modified>
</cp:coreProperties>
</file>