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7" r:id="rId3"/>
    <p:sldId id="278" r:id="rId4"/>
    <p:sldId id="279" r:id="rId5"/>
    <p:sldId id="280" r:id="rId6"/>
    <p:sldId id="259" r:id="rId7"/>
    <p:sldId id="260" r:id="rId8"/>
    <p:sldId id="261" r:id="rId9"/>
    <p:sldId id="262" r:id="rId10"/>
    <p:sldId id="263" r:id="rId11"/>
    <p:sldId id="271" r:id="rId12"/>
    <p:sldId id="272" r:id="rId13"/>
    <p:sldId id="274" r:id="rId14"/>
    <p:sldId id="264" r:id="rId15"/>
    <p:sldId id="267" r:id="rId16"/>
    <p:sldId id="275" r:id="rId17"/>
    <p:sldId id="266" r:id="rId18"/>
    <p:sldId id="268" r:id="rId19"/>
    <p:sldId id="269" r:id="rId20"/>
    <p:sldId id="258" r:id="rId21"/>
    <p:sldId id="273" r:id="rId22"/>
    <p:sldId id="265" r:id="rId23"/>
    <p:sldId id="270" r:id="rId24"/>
    <p:sldId id="276" r:id="rId25"/>
    <p:sldId id="277"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0904D4-56A1-4065-97AA-608A56309F87}" type="datetimeFigureOut">
              <a:rPr lang="en-IN" smtClean="0"/>
              <a:t>30-03-2014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C8C3F-94E0-41D0-AB56-358B35CED64E}" type="slidenum">
              <a:rPr lang="en-IN" smtClean="0"/>
              <a:t>‹#›</a:t>
            </a:fld>
            <a:endParaRPr lang="en-IN"/>
          </a:p>
        </p:txBody>
      </p:sp>
    </p:spTree>
    <p:extLst>
      <p:ext uri="{BB962C8B-B14F-4D97-AF65-F5344CB8AC3E}">
        <p14:creationId xmlns:p14="http://schemas.microsoft.com/office/powerpoint/2010/main" val="364141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B9C8C3F-94E0-41D0-AB56-358B35CED64E}" type="slidenum">
              <a:rPr lang="en-IN" smtClean="0"/>
              <a:t>9</a:t>
            </a:fld>
            <a:endParaRPr lang="en-IN"/>
          </a:p>
        </p:txBody>
      </p:sp>
    </p:spTree>
    <p:extLst>
      <p:ext uri="{BB962C8B-B14F-4D97-AF65-F5344CB8AC3E}">
        <p14:creationId xmlns:p14="http://schemas.microsoft.com/office/powerpoint/2010/main" val="310286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5A6EC77-803F-4A20-B362-74226E63A227}" type="datetimeFigureOut">
              <a:rPr lang="en-IN" smtClean="0"/>
              <a:t>30-03-2014</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0265E68-8850-4EE7-850A-490857413AA9}"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6EC77-803F-4A20-B362-74226E63A227}" type="datetimeFigureOut">
              <a:rPr lang="en-IN" smtClean="0"/>
              <a:t>30-03-2014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65E68-8850-4EE7-850A-490857413AA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6EC77-803F-4A20-B362-74226E63A227}" type="datetimeFigureOut">
              <a:rPr lang="en-IN" smtClean="0"/>
              <a:t>30-03-2014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65E68-8850-4EE7-850A-490857413AA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A6EC77-803F-4A20-B362-74226E63A227}" type="datetimeFigureOut">
              <a:rPr lang="en-IN" smtClean="0"/>
              <a:t>30-03-2014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65E68-8850-4EE7-850A-490857413AA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A6EC77-803F-4A20-B362-74226E63A227}" type="datetimeFigureOut">
              <a:rPr lang="en-IN" smtClean="0"/>
              <a:t>30-03-2014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65E68-8850-4EE7-850A-490857413AA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5A6EC77-803F-4A20-B362-74226E63A227}" type="datetimeFigureOut">
              <a:rPr lang="en-IN" smtClean="0"/>
              <a:t>30-03-2014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65E68-8850-4EE7-850A-490857413AA9}"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A6EC77-803F-4A20-B362-74226E63A227}" type="datetimeFigureOut">
              <a:rPr lang="en-IN" smtClean="0"/>
              <a:t>30-03-2014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265E68-8850-4EE7-850A-490857413AA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A6EC77-803F-4A20-B362-74226E63A227}" type="datetimeFigureOut">
              <a:rPr lang="en-IN" smtClean="0"/>
              <a:t>30-03-2014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265E68-8850-4EE7-850A-490857413AA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6EC77-803F-4A20-B362-74226E63A227}" type="datetimeFigureOut">
              <a:rPr lang="en-IN" smtClean="0"/>
              <a:t>30-03-2014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265E68-8850-4EE7-850A-490857413AA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5A6EC77-803F-4A20-B362-74226E63A227}" type="datetimeFigureOut">
              <a:rPr lang="en-IN" smtClean="0"/>
              <a:t>30-03-2014</a:t>
            </a:fld>
            <a:endParaRPr lang="en-IN"/>
          </a:p>
        </p:txBody>
      </p:sp>
      <p:sp>
        <p:nvSpPr>
          <p:cNvPr id="7" name="Slide Number Placeholder 6"/>
          <p:cNvSpPr>
            <a:spLocks noGrp="1"/>
          </p:cNvSpPr>
          <p:nvPr>
            <p:ph type="sldNum" sz="quarter" idx="12"/>
          </p:nvPr>
        </p:nvSpPr>
        <p:spPr/>
        <p:txBody>
          <a:bodyPr/>
          <a:lstStyle/>
          <a:p>
            <a:fld id="{F0265E68-8850-4EE7-850A-490857413AA9}"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6EC77-803F-4A20-B362-74226E63A227}" type="datetimeFigureOut">
              <a:rPr lang="en-IN" smtClean="0"/>
              <a:t>30-03-2014</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F0265E68-8850-4EE7-850A-490857413AA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5A6EC77-803F-4A20-B362-74226E63A227}" type="datetimeFigureOut">
              <a:rPr lang="en-IN" smtClean="0"/>
              <a:t>30-03-2014</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0265E68-8850-4EE7-850A-490857413AA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hyperlink" Target="http://ow.ly/oORA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382911"/>
            <a:ext cx="7772400" cy="1470025"/>
          </a:xfrm>
        </p:spPr>
        <p:txBody>
          <a:bodyPr>
            <a:noAutofit/>
          </a:bodyPr>
          <a:lstStyle/>
          <a:p>
            <a:r>
              <a:rPr lang="en-IN" sz="9600" b="1" dirty="0" err="1" smtClean="0"/>
              <a:t>Kenzō</a:t>
            </a:r>
            <a:r>
              <a:rPr lang="en-IN" sz="9600" b="1" dirty="0" smtClean="0"/>
              <a:t> </a:t>
            </a:r>
            <a:r>
              <a:rPr lang="en-IN" sz="9600" b="1" dirty="0" err="1" smtClean="0"/>
              <a:t>Tange</a:t>
            </a:r>
            <a:r>
              <a:rPr lang="en-IN" sz="9600" b="1" dirty="0" smtClean="0"/>
              <a:t/>
            </a:r>
            <a:br>
              <a:rPr lang="en-IN" sz="9600" b="1" dirty="0" smtClean="0"/>
            </a:br>
            <a:endParaRPr lang="en-IN" sz="9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632" y="2636912"/>
            <a:ext cx="7143750" cy="3571875"/>
          </a:xfrm>
          <a:prstGeom prst="rect">
            <a:avLst/>
          </a:prstGeom>
        </p:spPr>
      </p:pic>
    </p:spTree>
    <p:extLst>
      <p:ext uri="{BB962C8B-B14F-4D97-AF65-F5344CB8AC3E}">
        <p14:creationId xmlns:p14="http://schemas.microsoft.com/office/powerpoint/2010/main" val="3091598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764704"/>
            <a:ext cx="7920880" cy="4832092"/>
          </a:xfrm>
          <a:prstGeom prst="rect">
            <a:avLst/>
          </a:prstGeom>
        </p:spPr>
        <p:txBody>
          <a:bodyPr wrap="square">
            <a:spAutoFit/>
          </a:bodyPr>
          <a:lstStyle/>
          <a:p>
            <a:pPr fontAlgn="base"/>
            <a:r>
              <a:rPr lang="en-IN" sz="2800" b="1" dirty="0"/>
              <a:t>St. Mary Cathedral — Tokyo, Japan (1964)</a:t>
            </a:r>
            <a:endParaRPr lang="en-IN" sz="2800" dirty="0"/>
          </a:p>
          <a:p>
            <a:pPr fontAlgn="base"/>
            <a:r>
              <a:rPr lang="en-IN" sz="2800" dirty="0"/>
              <a:t/>
            </a:r>
            <a:br>
              <a:rPr lang="en-IN" sz="2800" dirty="0"/>
            </a:br>
            <a:r>
              <a:rPr lang="en-IN" sz="2800" dirty="0"/>
              <a:t>there are some buildings that do not belong to any time or age. The Saint Mary Cathedral of Tokyo by </a:t>
            </a:r>
            <a:r>
              <a:rPr lang="en-IN" sz="2800" dirty="0" err="1"/>
              <a:t>Kenzo</a:t>
            </a:r>
            <a:r>
              <a:rPr lang="en-IN" sz="2800" dirty="0"/>
              <a:t> </a:t>
            </a:r>
            <a:r>
              <a:rPr lang="en-IN" sz="2800" dirty="0" err="1"/>
              <a:t>Tange</a:t>
            </a:r>
            <a:r>
              <a:rPr lang="en-IN" sz="2800" dirty="0"/>
              <a:t> is definitely one of these.” </a:t>
            </a:r>
            <a:endParaRPr lang="en-IN" sz="2800" dirty="0" smtClean="0"/>
          </a:p>
          <a:p>
            <a:pPr fontAlgn="base"/>
            <a:endParaRPr lang="en-IN" sz="2800" dirty="0"/>
          </a:p>
          <a:p>
            <a:pPr fontAlgn="base"/>
            <a:r>
              <a:rPr lang="en-IN" sz="2800" dirty="0"/>
              <a:t>Replacing the Gothic wooden cathedral that burnt down during the war, the elegant concrete building draws inspiration from the lightness of a bird, and its wings.</a:t>
            </a:r>
            <a:endParaRPr lang="en-IN" sz="2800" dirty="0">
              <a:effectLst/>
            </a:endParaRPr>
          </a:p>
        </p:txBody>
      </p:sp>
    </p:spTree>
    <p:extLst>
      <p:ext uri="{BB962C8B-B14F-4D97-AF65-F5344CB8AC3E}">
        <p14:creationId xmlns:p14="http://schemas.microsoft.com/office/powerpoint/2010/main" val="789070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908720"/>
            <a:ext cx="7920880" cy="5078313"/>
          </a:xfrm>
          <a:prstGeom prst="rect">
            <a:avLst/>
          </a:prstGeom>
        </p:spPr>
        <p:txBody>
          <a:bodyPr wrap="square">
            <a:spAutoFit/>
          </a:bodyPr>
          <a:lstStyle/>
          <a:p>
            <a:r>
              <a:rPr lang="en-IN" dirty="0"/>
              <a:t>St. Mary’s Cathedral </a:t>
            </a:r>
            <a:r>
              <a:rPr lang="en-IN" b="1" dirty="0"/>
              <a:t>is three-storied building made from reinforced concrete.</a:t>
            </a:r>
          </a:p>
          <a:p>
            <a:r>
              <a:rPr lang="en-IN" dirty="0"/>
              <a:t> The exterior surfaces are </a:t>
            </a:r>
            <a:r>
              <a:rPr lang="en-IN" b="1" dirty="0"/>
              <a:t>clad in stainless steel</a:t>
            </a:r>
            <a:r>
              <a:rPr lang="en-IN" dirty="0"/>
              <a:t>, which gives them a special radiance </a:t>
            </a:r>
            <a:r>
              <a:rPr lang="en-IN" b="1" dirty="0"/>
              <a:t>in keeping with the religious character of the building</a:t>
            </a:r>
            <a:r>
              <a:rPr lang="en-IN" dirty="0"/>
              <a:t>. The characteristic roof is structured with hyperbolic </a:t>
            </a:r>
            <a:r>
              <a:rPr lang="en-IN" dirty="0" err="1"/>
              <a:t>paraboloid</a:t>
            </a:r>
            <a:r>
              <a:rPr lang="en-IN" dirty="0"/>
              <a:t> shells and it is combined from the wall to the roof. </a:t>
            </a:r>
          </a:p>
          <a:p>
            <a:r>
              <a:rPr lang="en-IN" dirty="0"/>
              <a:t>The plan of the building is in the form of a cross, from which eight hyperbolic parabolas rise up. These open upwards to form a cross of light which continues vertically the length of the four facades.</a:t>
            </a:r>
          </a:p>
          <a:p>
            <a:r>
              <a:rPr lang="en-IN" dirty="0"/>
              <a:t>The slits are arranged between the two Hyperbolic </a:t>
            </a:r>
            <a:r>
              <a:rPr lang="en-IN" dirty="0" err="1"/>
              <a:t>Paraboloid</a:t>
            </a:r>
            <a:r>
              <a:rPr lang="en-IN" dirty="0"/>
              <a:t> shells for the glass window.</a:t>
            </a:r>
            <a:br>
              <a:rPr lang="en-IN" dirty="0"/>
            </a:br>
            <a:r>
              <a:rPr lang="en-IN" dirty="0"/>
              <a:t/>
            </a:r>
            <a:br>
              <a:rPr lang="en-IN" dirty="0"/>
            </a:br>
            <a:r>
              <a:rPr lang="en-IN" dirty="0"/>
              <a:t>Descriptions Site Area: 15 098 m² </a:t>
            </a:r>
            <a:br>
              <a:rPr lang="en-IN" dirty="0"/>
            </a:br>
            <a:r>
              <a:rPr lang="en-IN" dirty="0"/>
              <a:t>Gross Floor space: 3 650 m² </a:t>
            </a:r>
            <a:br>
              <a:rPr lang="en-IN" dirty="0"/>
            </a:br>
            <a:r>
              <a:rPr lang="en-IN" dirty="0"/>
              <a:t>Shell Height: 39.42 m </a:t>
            </a:r>
            <a:br>
              <a:rPr lang="en-IN" dirty="0"/>
            </a:br>
            <a:r>
              <a:rPr lang="en-IN" dirty="0"/>
              <a:t>Tower Height: 61.68 m </a:t>
            </a:r>
            <a:br>
              <a:rPr lang="en-IN" dirty="0"/>
            </a:br>
            <a:r>
              <a:rPr lang="en-IN" dirty="0"/>
              <a:t>Floors: 1 aboveground 1 underground </a:t>
            </a:r>
            <a:br>
              <a:rPr lang="en-IN" dirty="0"/>
            </a:br>
            <a:r>
              <a:rPr lang="en-IN" dirty="0"/>
              <a:t>Construction System: Concrete</a:t>
            </a:r>
          </a:p>
        </p:txBody>
      </p:sp>
    </p:spTree>
    <p:extLst>
      <p:ext uri="{BB962C8B-B14F-4D97-AF65-F5344CB8AC3E}">
        <p14:creationId xmlns:p14="http://schemas.microsoft.com/office/powerpoint/2010/main" val="375386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vanikani\Downloads\photo 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794494"/>
            <a:ext cx="6832600" cy="527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89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vanikani\Downloads\photo 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764704"/>
            <a:ext cx="5892800" cy="527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91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5523" y="764704"/>
            <a:ext cx="3404949" cy="3477875"/>
          </a:xfrm>
          <a:prstGeom prst="rect">
            <a:avLst/>
          </a:prstGeom>
        </p:spPr>
        <p:txBody>
          <a:bodyPr wrap="square">
            <a:spAutoFit/>
          </a:bodyPr>
          <a:lstStyle/>
          <a:p>
            <a:pPr fontAlgn="base"/>
            <a:r>
              <a:rPr lang="en-IN" sz="2000" b="1" dirty="0" err="1"/>
              <a:t>Imabari</a:t>
            </a:r>
            <a:r>
              <a:rPr lang="en-IN" sz="2000" b="1" dirty="0"/>
              <a:t> City Hall Complex — </a:t>
            </a:r>
            <a:r>
              <a:rPr lang="en-IN" sz="2000" b="1" dirty="0" err="1"/>
              <a:t>Imabari</a:t>
            </a:r>
            <a:r>
              <a:rPr lang="en-IN" sz="2000" b="1" dirty="0"/>
              <a:t>, Japan (1958)</a:t>
            </a:r>
            <a:endParaRPr lang="en-IN" sz="2000" dirty="0"/>
          </a:p>
          <a:p>
            <a:r>
              <a:rPr lang="en-IN" sz="2000" dirty="0"/>
              <a:t>Designed for his hometown, this civic complex showcases </a:t>
            </a:r>
            <a:r>
              <a:rPr lang="en-IN" sz="2000" dirty="0" err="1"/>
              <a:t>Tange’s</a:t>
            </a:r>
            <a:r>
              <a:rPr lang="en-IN" sz="2000" dirty="0"/>
              <a:t> increasing skill at manipulating the expressive possibilities of exposed concrete. </a:t>
            </a:r>
            <a:br>
              <a:rPr lang="en-IN" sz="2000" dirty="0"/>
            </a:b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09" y="1268760"/>
            <a:ext cx="4947979" cy="2808312"/>
          </a:xfrm>
          <a:prstGeom prst="rect">
            <a:avLst/>
          </a:prstGeom>
        </p:spPr>
      </p:pic>
      <p:sp>
        <p:nvSpPr>
          <p:cNvPr id="4" name="Rectangle 3"/>
          <p:cNvSpPr/>
          <p:nvPr/>
        </p:nvSpPr>
        <p:spPr>
          <a:xfrm>
            <a:off x="611560" y="4409817"/>
            <a:ext cx="5573410" cy="1323439"/>
          </a:xfrm>
          <a:prstGeom prst="rect">
            <a:avLst/>
          </a:prstGeom>
        </p:spPr>
        <p:txBody>
          <a:bodyPr wrap="square">
            <a:spAutoFit/>
          </a:bodyPr>
          <a:lstStyle/>
          <a:p>
            <a:r>
              <a:rPr lang="en-IN" sz="2000" dirty="0"/>
              <a:t>Fascinated by communal spaces, </a:t>
            </a:r>
            <a:r>
              <a:rPr lang="en-IN" sz="2000" dirty="0" err="1"/>
              <a:t>Tange</a:t>
            </a:r>
            <a:r>
              <a:rPr lang="en-IN" sz="2000" dirty="0"/>
              <a:t> wrote that it is the place in a city where a “citizen moves from the private realm to establish connections with society.”</a:t>
            </a:r>
          </a:p>
        </p:txBody>
      </p:sp>
    </p:spTree>
    <p:extLst>
      <p:ext uri="{BB962C8B-B14F-4D97-AF65-F5344CB8AC3E}">
        <p14:creationId xmlns:p14="http://schemas.microsoft.com/office/powerpoint/2010/main" val="181694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92696"/>
            <a:ext cx="7488832" cy="2308324"/>
          </a:xfrm>
          <a:prstGeom prst="rect">
            <a:avLst/>
          </a:prstGeom>
        </p:spPr>
        <p:txBody>
          <a:bodyPr wrap="square">
            <a:spAutoFit/>
          </a:bodyPr>
          <a:lstStyle/>
          <a:p>
            <a:pPr fontAlgn="base"/>
            <a:r>
              <a:rPr lang="en-IN" b="1" dirty="0"/>
              <a:t>Kagawa Prefectural Government Office — Kagawa, Japan (1958)</a:t>
            </a:r>
            <a:endParaRPr lang="en-IN" dirty="0"/>
          </a:p>
          <a:p>
            <a:pPr fontAlgn="base"/>
            <a:r>
              <a:rPr lang="en-IN" dirty="0"/>
              <a:t/>
            </a:r>
            <a:br>
              <a:rPr lang="en-IN" dirty="0"/>
            </a:br>
            <a:r>
              <a:rPr lang="en-IN" dirty="0"/>
              <a:t>Finding the perfect balance between tradition and modernism, this is considered one of the most important work’s in architecture’s history and has served as a model for government buildings since WWII.</a:t>
            </a:r>
          </a:p>
          <a:p>
            <a:pPr fontAlgn="base"/>
            <a:r>
              <a:rPr lang="en-IN" dirty="0"/>
              <a:t/>
            </a:r>
            <a:br>
              <a:rPr lang="en-IN" dirty="0"/>
            </a:br>
            <a:endParaRPr lang="en-IN" dirty="0">
              <a:effectLst/>
            </a:endParaRPr>
          </a:p>
        </p:txBody>
      </p:sp>
      <p:pic>
        <p:nvPicPr>
          <p:cNvPr id="2050" name="Picture 2" descr="https://www.japlusu.com/sites/default/files/news/SK/Archives/Kagawa%20Prefectural%20Government%20Hall%20by%20Kenzo%20Tange/JAU_Kagawa-Prefectural-Gov-Hall-by-Kenzo-Tange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889" y="2492896"/>
            <a:ext cx="5286375"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84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vanikani\Downloads\photo 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02" y="827454"/>
            <a:ext cx="7335306" cy="555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9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40664" y="188640"/>
            <a:ext cx="3531736" cy="369332"/>
          </a:xfrm>
          <a:prstGeom prst="rect">
            <a:avLst/>
          </a:prstGeom>
        </p:spPr>
        <p:txBody>
          <a:bodyPr wrap="none">
            <a:spAutoFit/>
          </a:bodyPr>
          <a:lstStyle/>
          <a:p>
            <a:r>
              <a:rPr lang="en-IN" b="1" dirty="0">
                <a:solidFill>
                  <a:schemeClr val="bg1"/>
                </a:solidFill>
              </a:rPr>
              <a:t>HIROSHIMA PEACE MEMORIAL</a:t>
            </a:r>
          </a:p>
        </p:txBody>
      </p:sp>
      <p:sp>
        <p:nvSpPr>
          <p:cNvPr id="4" name="Rectangle 3"/>
          <p:cNvSpPr/>
          <p:nvPr/>
        </p:nvSpPr>
        <p:spPr>
          <a:xfrm>
            <a:off x="395536" y="692696"/>
            <a:ext cx="8352928" cy="5755422"/>
          </a:xfrm>
          <a:prstGeom prst="rect">
            <a:avLst/>
          </a:prstGeom>
        </p:spPr>
        <p:txBody>
          <a:bodyPr wrap="square">
            <a:spAutoFit/>
          </a:bodyPr>
          <a:lstStyle/>
          <a:p>
            <a:r>
              <a:rPr lang="en-IN" sz="1600" b="1" dirty="0"/>
              <a:t>·       </a:t>
            </a:r>
            <a:r>
              <a:rPr lang="en-IN" sz="1600" b="1" dirty="0" err="1"/>
              <a:t>Kenzo</a:t>
            </a:r>
            <a:r>
              <a:rPr lang="en-IN" sz="1600" b="1" dirty="0"/>
              <a:t> </a:t>
            </a:r>
            <a:r>
              <a:rPr lang="en-IN" sz="1600" b="1" dirty="0" err="1"/>
              <a:t>Tange</a:t>
            </a:r>
            <a:r>
              <a:rPr lang="en-IN" sz="1600" b="1" dirty="0"/>
              <a:t> was commissioned with the challenge of designing the reconstruction of Hiroshima. </a:t>
            </a:r>
          </a:p>
          <a:p>
            <a:r>
              <a:rPr lang="en-IN" sz="1600" b="1" dirty="0"/>
              <a:t>·       The most traditional structure that </a:t>
            </a:r>
            <a:r>
              <a:rPr lang="en-IN" sz="1600" b="1" dirty="0" err="1"/>
              <a:t>Tange</a:t>
            </a:r>
            <a:r>
              <a:rPr lang="en-IN" sz="1600" b="1" dirty="0"/>
              <a:t> ever designed.</a:t>
            </a:r>
          </a:p>
          <a:p>
            <a:r>
              <a:rPr lang="en-IN" sz="1600" b="1" dirty="0"/>
              <a:t>·       TANGE </a:t>
            </a:r>
            <a:r>
              <a:rPr lang="en-IN" sz="1600" b="1" dirty="0" err="1"/>
              <a:t>Kenzo</a:t>
            </a:r>
            <a:r>
              <a:rPr lang="en-IN" sz="1600" b="1" dirty="0"/>
              <a:t> didn't incorporate any direct element that would be directly associated with Japan. He referred to Le Corbusier and adopted the international style which did not belong anywhere but was universal for all human beings.</a:t>
            </a:r>
          </a:p>
          <a:p>
            <a:r>
              <a:rPr lang="en-IN" sz="1600" b="1" dirty="0"/>
              <a:t> </a:t>
            </a:r>
          </a:p>
          <a:p>
            <a:r>
              <a:rPr lang="en-IN" sz="1600" b="1" dirty="0"/>
              <a:t>·       "The building is raised up on pillars, like Le Corbusier’s patented </a:t>
            </a:r>
            <a:r>
              <a:rPr lang="en-IN" sz="1600" b="1" dirty="0" err="1"/>
              <a:t>piloti</a:t>
            </a:r>
            <a:r>
              <a:rPr lang="en-IN" sz="1600" b="1" dirty="0"/>
              <a:t>. </a:t>
            </a:r>
          </a:p>
          <a:p>
            <a:r>
              <a:rPr lang="en-IN" sz="1600" b="1" dirty="0"/>
              <a:t>·        Furthermore, the building is articulated with reinforced </a:t>
            </a:r>
            <a:r>
              <a:rPr lang="en-IN" sz="1600" b="1" dirty="0" smtClean="0"/>
              <a:t>concrete, </a:t>
            </a:r>
            <a:r>
              <a:rPr lang="en-IN" sz="1600" b="1" dirty="0"/>
              <a:t>a natural convention of </a:t>
            </a:r>
            <a:r>
              <a:rPr lang="en-IN" sz="1600" b="1" dirty="0" smtClean="0"/>
              <a:t>Corbusier</a:t>
            </a:r>
            <a:r>
              <a:rPr lang="en-IN" sz="1600" b="1" dirty="0"/>
              <a:t>. The complex as a whole has a monumental quality. </a:t>
            </a:r>
          </a:p>
          <a:p>
            <a:r>
              <a:rPr lang="en-IN" sz="1600" b="1" dirty="0"/>
              <a:t> </a:t>
            </a:r>
          </a:p>
          <a:p>
            <a:r>
              <a:rPr lang="en-IN" sz="1600" b="1" dirty="0"/>
              <a:t>·       The monument...in the form of a hyperbolic parabola, brings together modern tendencies and techniques and the ancient form of the </a:t>
            </a:r>
            <a:r>
              <a:rPr lang="en-IN" sz="1600" b="1" dirty="0" err="1"/>
              <a:t>Haniwa</a:t>
            </a:r>
            <a:r>
              <a:rPr lang="en-IN" sz="1600" b="1" dirty="0"/>
              <a:t>, the traditional tombs of the rulers of old Japan."</a:t>
            </a:r>
          </a:p>
          <a:p>
            <a:r>
              <a:rPr lang="en-IN" sz="1600" b="1" dirty="0"/>
              <a:t>·       </a:t>
            </a:r>
            <a:r>
              <a:rPr lang="en-IN" sz="1600" b="1" dirty="0" err="1"/>
              <a:t>Tange</a:t>
            </a:r>
            <a:r>
              <a:rPr lang="en-IN" sz="1600" b="1" dirty="0"/>
              <a:t> loved what Le Corbusier represented and was convinced that Japanese architecture would become enormous in scale, pursuing that large architecture built in social human scale was in demand. </a:t>
            </a:r>
          </a:p>
          <a:p>
            <a:r>
              <a:rPr lang="en-IN" sz="1600" b="1" dirty="0"/>
              <a:t> </a:t>
            </a:r>
          </a:p>
          <a:p>
            <a:r>
              <a:rPr lang="en-IN" sz="1600" b="1" dirty="0"/>
              <a:t>·       The museum is raised by </a:t>
            </a:r>
            <a:r>
              <a:rPr lang="en-IN" sz="1600" b="1" dirty="0" err="1"/>
              <a:t>piloti</a:t>
            </a:r>
            <a:r>
              <a:rPr lang="en-IN" sz="1600" b="1" dirty="0"/>
              <a:t>, enabling you to see the A-bomb Dome through it. The </a:t>
            </a:r>
            <a:r>
              <a:rPr lang="en-IN" sz="1600" b="1" dirty="0" err="1"/>
              <a:t>piloti</a:t>
            </a:r>
            <a:r>
              <a:rPr lang="en-IN" sz="1600" b="1" dirty="0"/>
              <a:t>, excellent in its aesthetic design, plays its practical role as well: the axis on the ground runs straight without obstruction. No other </a:t>
            </a:r>
            <a:r>
              <a:rPr lang="en-IN" sz="1600" b="1" dirty="0" err="1"/>
              <a:t>piloti</a:t>
            </a:r>
            <a:r>
              <a:rPr lang="en-IN" sz="1600" b="1" dirty="0"/>
              <a:t> would have such a clear-cut and important role.</a:t>
            </a:r>
          </a:p>
          <a:p>
            <a:r>
              <a:rPr lang="en-IN" sz="1600" b="1" dirty="0"/>
              <a:t> </a:t>
            </a:r>
          </a:p>
        </p:txBody>
      </p:sp>
    </p:spTree>
    <p:extLst>
      <p:ext uri="{BB962C8B-B14F-4D97-AF65-F5344CB8AC3E}">
        <p14:creationId xmlns:p14="http://schemas.microsoft.com/office/powerpoint/2010/main" val="258422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74" y="590036"/>
            <a:ext cx="4397474" cy="5863299"/>
          </a:xfrm>
          <a:prstGeom prst="rect">
            <a:avLst/>
          </a:prstGeom>
        </p:spPr>
      </p:pic>
      <p:pic>
        <p:nvPicPr>
          <p:cNvPr id="3074" name="Picture 2" descr="C:\b.arch\toa\toa assesment\photo 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229749"/>
            <a:ext cx="3744416" cy="458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80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b.arch\toa\toa assesment\photo 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68025"/>
            <a:ext cx="4443402" cy="277712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b.arch\toa\toa assesment\photo 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56" y="431726"/>
            <a:ext cx="4341574" cy="27134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b.arch\toa\toa assesment\photo 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284984"/>
            <a:ext cx="604867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97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6124754"/>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Japanese architect</a:t>
            </a:r>
          </a:p>
          <a:p>
            <a:pPr marL="285750" indent="-285750">
              <a:buFont typeface="Arial" panose="020B0604020202020204" pitchFamily="34" charset="0"/>
              <a:buChar char="•"/>
            </a:pPr>
            <a:r>
              <a:rPr lang="en-IN" sz="2800" b="0" dirty="0" smtClean="0">
                <a:effectLst/>
              </a:rPr>
              <a:t>4 September 1913 – 22 March 2005</a:t>
            </a:r>
          </a:p>
          <a:p>
            <a:pPr marL="285750" indent="-285750">
              <a:buFont typeface="Arial" panose="020B0604020202020204" pitchFamily="34" charset="0"/>
              <a:buChar char="•"/>
            </a:pPr>
            <a:r>
              <a:rPr lang="en-IN" sz="2800" dirty="0" smtClean="0"/>
              <a:t>blended Japanese architecture with Le Corbusier style concrete modernism  FUSION</a:t>
            </a:r>
          </a:p>
          <a:p>
            <a:pPr marL="285750" indent="-285750">
              <a:buFont typeface="Arial" panose="020B0604020202020204" pitchFamily="34" charset="0"/>
              <a:buChar char="•"/>
            </a:pPr>
            <a:r>
              <a:rPr lang="en-IN" sz="2800" dirty="0" smtClean="0"/>
              <a:t>designed major buildings on five continents.</a:t>
            </a:r>
          </a:p>
          <a:p>
            <a:pPr marL="285750" indent="-285750">
              <a:buFont typeface="Arial" panose="020B0604020202020204" pitchFamily="34" charset="0"/>
              <a:buChar char="•"/>
            </a:pPr>
            <a:r>
              <a:rPr lang="en-IN" sz="2800" dirty="0" smtClean="0"/>
              <a:t>design philosophy  Japanese, </a:t>
            </a:r>
            <a:r>
              <a:rPr lang="en-IN" sz="2800" dirty="0" err="1" smtClean="0"/>
              <a:t>Tange’s</a:t>
            </a:r>
            <a:r>
              <a:rPr lang="en-IN" sz="2800" dirty="0" smtClean="0"/>
              <a:t> ideas aligned with modern architecture from the west in many ways – </a:t>
            </a:r>
          </a:p>
          <a:p>
            <a:r>
              <a:rPr lang="en-IN" sz="2800" dirty="0" smtClean="0"/>
              <a:t>            simplicity, </a:t>
            </a:r>
          </a:p>
          <a:p>
            <a:r>
              <a:rPr lang="en-IN" sz="2800" dirty="0" smtClean="0"/>
              <a:t>            lightness, </a:t>
            </a:r>
          </a:p>
          <a:p>
            <a:r>
              <a:rPr lang="en-IN" sz="2800" dirty="0" smtClean="0"/>
              <a:t>            openness,             </a:t>
            </a:r>
          </a:p>
          <a:p>
            <a:r>
              <a:rPr lang="en-IN" sz="2800" dirty="0" smtClean="0"/>
              <a:t>            modulated repetition and </a:t>
            </a:r>
          </a:p>
          <a:p>
            <a:r>
              <a:rPr lang="en-IN" sz="2800" dirty="0" smtClean="0"/>
              <a:t>            ingenuous construction with naked</a:t>
            </a:r>
          </a:p>
          <a:p>
            <a:r>
              <a:rPr lang="en-IN" sz="2800" dirty="0"/>
              <a:t> </a:t>
            </a:r>
            <a:r>
              <a:rPr lang="en-IN" sz="2800" dirty="0" smtClean="0"/>
              <a:t>           materials. </a:t>
            </a:r>
            <a:endParaRPr lang="en-IN" sz="2800" dirty="0"/>
          </a:p>
        </p:txBody>
      </p:sp>
    </p:spTree>
    <p:extLst>
      <p:ext uri="{BB962C8B-B14F-4D97-AF65-F5344CB8AC3E}">
        <p14:creationId xmlns:p14="http://schemas.microsoft.com/office/powerpoint/2010/main" val="3710009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772816"/>
            <a:ext cx="8064896" cy="4093428"/>
          </a:xfrm>
          <a:prstGeom prst="rect">
            <a:avLst/>
          </a:prstGeom>
        </p:spPr>
        <p:txBody>
          <a:bodyPr wrap="square">
            <a:spAutoFit/>
          </a:bodyPr>
          <a:lstStyle/>
          <a:p>
            <a:pPr fontAlgn="base"/>
            <a:r>
              <a:rPr lang="en-IN" sz="2000" b="1" dirty="0"/>
              <a:t>Together with a number of other important projects which </a:t>
            </a:r>
            <a:r>
              <a:rPr lang="en-IN" sz="2000" b="1" dirty="0" err="1"/>
              <a:t>Kenzo</a:t>
            </a:r>
            <a:r>
              <a:rPr lang="en-IN" sz="2000" b="1" dirty="0"/>
              <a:t> </a:t>
            </a:r>
            <a:r>
              <a:rPr lang="en-IN" sz="2000" b="1" dirty="0" err="1"/>
              <a:t>Tange</a:t>
            </a:r>
            <a:r>
              <a:rPr lang="en-IN" sz="2000" b="1" dirty="0"/>
              <a:t> carried out after 1959, the Olympic stadia in Tokyo can be regarded as the culmination of his career, on a par with the highest achievements of the Japanese tradition...</a:t>
            </a:r>
            <a:endParaRPr lang="en-IN" sz="2000" dirty="0"/>
          </a:p>
          <a:p>
            <a:pPr fontAlgn="base"/>
            <a:r>
              <a:rPr lang="en-IN" sz="2000" b="1" dirty="0"/>
              <a:t> The plan [of the larger stadium] is in the form of two semi-circles, slightly displaced in relation to one another, with their </a:t>
            </a:r>
            <a:r>
              <a:rPr lang="en-IN" sz="2000" b="1" dirty="0" err="1"/>
              <a:t>unconnecting</a:t>
            </a:r>
            <a:r>
              <a:rPr lang="en-IN" sz="2000" b="1" dirty="0"/>
              <a:t> ends elongated into points.</a:t>
            </a:r>
            <a:endParaRPr lang="en-IN" sz="2000" dirty="0"/>
          </a:p>
          <a:p>
            <a:pPr fontAlgn="base"/>
            <a:r>
              <a:rPr lang="en-IN" sz="2000" b="1" dirty="0"/>
              <a:t> The entrances are located in the concave sides</a:t>
            </a:r>
            <a:endParaRPr lang="en-IN" sz="2000" dirty="0"/>
          </a:p>
          <a:p>
            <a:pPr fontAlgn="base"/>
            <a:r>
              <a:rPr lang="en-IN" sz="2000" b="1" dirty="0"/>
              <a:t>. The roof is supported on two reinforced concrete pillars, and is made up of a system of steel cables onto which </a:t>
            </a:r>
            <a:r>
              <a:rPr lang="en-IN" sz="2000" b="1" dirty="0" err="1"/>
              <a:t>enameled</a:t>
            </a:r>
            <a:r>
              <a:rPr lang="en-IN" sz="2000" b="1" dirty="0"/>
              <a:t> steel plates are then soldered. The curving form of the roof serves to make it more resistant to wind, which can reach hurricane force in this region.</a:t>
            </a:r>
            <a:endParaRPr lang="en-IN" sz="2000" dirty="0">
              <a:effectLst/>
            </a:endParaRPr>
          </a:p>
        </p:txBody>
      </p:sp>
      <p:sp>
        <p:nvSpPr>
          <p:cNvPr id="3" name="Rectangle 2"/>
          <p:cNvSpPr/>
          <p:nvPr/>
        </p:nvSpPr>
        <p:spPr>
          <a:xfrm>
            <a:off x="899592" y="980728"/>
            <a:ext cx="4875053" cy="584775"/>
          </a:xfrm>
          <a:prstGeom prst="rect">
            <a:avLst/>
          </a:prstGeom>
        </p:spPr>
        <p:txBody>
          <a:bodyPr wrap="none">
            <a:spAutoFit/>
          </a:bodyPr>
          <a:lstStyle/>
          <a:p>
            <a:pPr fontAlgn="base"/>
            <a:r>
              <a:rPr lang="en-IN" sz="3200" b="1" dirty="0"/>
              <a:t>Olympic arena stadium</a:t>
            </a:r>
            <a:endParaRPr lang="en-IN" sz="3200" b="1" dirty="0">
              <a:effectLst/>
            </a:endParaRPr>
          </a:p>
        </p:txBody>
      </p:sp>
    </p:spTree>
    <p:extLst>
      <p:ext uri="{BB962C8B-B14F-4D97-AF65-F5344CB8AC3E}">
        <p14:creationId xmlns:p14="http://schemas.microsoft.com/office/powerpoint/2010/main" val="2022727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vanikani\Downloads\photo 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850900"/>
            <a:ext cx="8128000" cy="51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09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b.arch\toa\toa assesment\photo 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040" y="836712"/>
            <a:ext cx="2337048" cy="204102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b.arch\toa\toa assesment\photo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419" y="764704"/>
            <a:ext cx="2503021" cy="1902296"/>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b.arch\toa\toa assesment\photo 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620688"/>
            <a:ext cx="2448272" cy="226873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b.arch\toa\toa assesment\photo 5(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0" y="2852936"/>
            <a:ext cx="584200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57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4624"/>
            <a:ext cx="4572000" cy="646331"/>
          </a:xfrm>
          <a:prstGeom prst="rect">
            <a:avLst/>
          </a:prstGeom>
        </p:spPr>
        <p:txBody>
          <a:bodyPr>
            <a:spAutoFit/>
          </a:bodyPr>
          <a:lstStyle/>
          <a:p>
            <a:r>
              <a:rPr lang="en-IN" b="1" dirty="0">
                <a:solidFill>
                  <a:srgbClr val="FF0000"/>
                </a:solidFill>
              </a:rPr>
              <a:t>The Unlikely Story of How a Japanese Architect Designed Assad's Palace</a:t>
            </a:r>
          </a:p>
        </p:txBody>
      </p:sp>
      <p:sp>
        <p:nvSpPr>
          <p:cNvPr id="3" name="Rectangle 2"/>
          <p:cNvSpPr/>
          <p:nvPr/>
        </p:nvSpPr>
        <p:spPr>
          <a:xfrm>
            <a:off x="432048" y="620688"/>
            <a:ext cx="8316416" cy="5632311"/>
          </a:xfrm>
          <a:prstGeom prst="rect">
            <a:avLst/>
          </a:prstGeom>
        </p:spPr>
        <p:txBody>
          <a:bodyPr wrap="square">
            <a:spAutoFit/>
          </a:bodyPr>
          <a:lstStyle/>
          <a:p>
            <a:r>
              <a:rPr lang="en-IN" sz="2000" dirty="0"/>
              <a:t>One report described a massive room clad in marble tiles that each cost almost $150 a piece in today’s dollars. In total, the price of the room’s tiling amounted to nearly $3.4 million dollars, adjusted for inflation. </a:t>
            </a:r>
            <a:r>
              <a:rPr lang="en-IN" sz="2000" dirty="0" smtClean="0"/>
              <a:t>There </a:t>
            </a:r>
            <a:r>
              <a:rPr lang="en-IN" sz="2000" dirty="0"/>
              <a:t>were soaring fountains and cavernous marble </a:t>
            </a:r>
            <a:r>
              <a:rPr lang="en-IN" sz="2000" dirty="0" smtClean="0"/>
              <a:t>rooms.</a:t>
            </a:r>
            <a:r>
              <a:rPr lang="en-IN" sz="2000" dirty="0"/>
              <a:t> </a:t>
            </a:r>
            <a:r>
              <a:rPr lang="en-IN" sz="2000" dirty="0" smtClean="0"/>
              <a:t>It </a:t>
            </a:r>
            <a:r>
              <a:rPr lang="en-IN" sz="2000" dirty="0"/>
              <a:t>was a cold and intimidating fortress, empty except for scurrying aides</a:t>
            </a:r>
            <a:r>
              <a:rPr lang="en-IN" sz="2000" dirty="0" smtClean="0"/>
              <a:t>. </a:t>
            </a:r>
            <a:r>
              <a:rPr lang="en-IN" sz="2000" dirty="0"/>
              <a:t>the Assad family has never </a:t>
            </a:r>
            <a:r>
              <a:rPr lang="en-IN" sz="2000" dirty="0" smtClean="0"/>
              <a:t>actually </a:t>
            </a:r>
            <a:r>
              <a:rPr lang="en-IN" sz="2000" dirty="0"/>
              <a:t>lived in the building, much state business is conducted there</a:t>
            </a:r>
            <a:r>
              <a:rPr lang="en-IN" sz="2000" dirty="0" smtClean="0"/>
              <a:t>.</a:t>
            </a:r>
          </a:p>
          <a:p>
            <a:endParaRPr lang="en-IN" sz="2000" dirty="0"/>
          </a:p>
          <a:p>
            <a:r>
              <a:rPr lang="en-IN" sz="2000" dirty="0"/>
              <a:t>What’s more interesting than the building’s opulence, though, is the role of the architect who built it. </a:t>
            </a:r>
            <a:r>
              <a:rPr lang="en-IN" sz="2000" dirty="0" err="1"/>
              <a:t>Tange</a:t>
            </a:r>
            <a:r>
              <a:rPr lang="en-IN" sz="2000" dirty="0"/>
              <a:t> had been lauded for his Hiroshima memorial, built three decades prior, and for his critical role in the rebuilding of Tokyo after World War II. When Hafez al-Assad commissioned the building from him in 1985, his human rights violations were already well-known. Though </a:t>
            </a:r>
            <a:r>
              <a:rPr lang="en-IN" sz="2000" dirty="0" err="1"/>
              <a:t>Tange</a:t>
            </a:r>
            <a:r>
              <a:rPr lang="en-IN" sz="2000" dirty="0"/>
              <a:t> seemingly never spoke publicly about the process of accepting and designing the palace, it’s easy to imagine the moral ambiguity of the situation: Should architects judge their clients </a:t>
            </a:r>
            <a:r>
              <a:rPr lang="en-IN" sz="2000" dirty="0">
                <a:hlinkClick r:id="rId2"/>
              </a:rPr>
              <a:t>based on their morals</a:t>
            </a:r>
            <a:r>
              <a:rPr lang="en-IN" sz="2000" dirty="0" smtClean="0"/>
              <a:t>?</a:t>
            </a:r>
            <a:endParaRPr lang="en-IN" sz="2000" dirty="0"/>
          </a:p>
        </p:txBody>
      </p:sp>
    </p:spTree>
    <p:extLst>
      <p:ext uri="{BB962C8B-B14F-4D97-AF65-F5344CB8AC3E}">
        <p14:creationId xmlns:p14="http://schemas.microsoft.com/office/powerpoint/2010/main" val="499016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764704"/>
            <a:ext cx="7704856" cy="646331"/>
          </a:xfrm>
          <a:prstGeom prst="rect">
            <a:avLst/>
          </a:prstGeom>
        </p:spPr>
        <p:txBody>
          <a:bodyPr wrap="square">
            <a:spAutoFit/>
          </a:bodyPr>
          <a:lstStyle/>
          <a:p>
            <a:r>
              <a:rPr lang="en-IN" b="1" dirty="0" err="1"/>
              <a:t>Kenzo</a:t>
            </a:r>
            <a:r>
              <a:rPr lang="en-IN" b="1" dirty="0"/>
              <a:t> </a:t>
            </a:r>
            <a:r>
              <a:rPr lang="en-IN" b="1" dirty="0" err="1"/>
              <a:t>Tange’s</a:t>
            </a:r>
            <a:r>
              <a:rPr lang="en-IN" b="1" dirty="0"/>
              <a:t> Syrian Palace Languishes as an Empty Monument of Dictator Design</a:t>
            </a:r>
          </a:p>
        </p:txBody>
      </p:sp>
      <p:pic>
        <p:nvPicPr>
          <p:cNvPr id="3074" name="Picture 2" descr="http://blogs.artinfo.com/objectlessons/files/2013/09/Japan_Archit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30" y="1434698"/>
            <a:ext cx="7386178" cy="443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849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090479"/>
            <a:ext cx="7560840" cy="2554545"/>
          </a:xfrm>
          <a:prstGeom prst="rect">
            <a:avLst/>
          </a:prstGeom>
        </p:spPr>
        <p:txBody>
          <a:bodyPr wrap="square">
            <a:spAutoFit/>
          </a:bodyPr>
          <a:lstStyle/>
          <a:p>
            <a:r>
              <a:rPr lang="en-IN" sz="2000" dirty="0" err="1"/>
              <a:t>Tange</a:t>
            </a:r>
            <a:r>
              <a:rPr lang="en-IN" sz="2000" dirty="0"/>
              <a:t> had the wherewithal to withdraw from the project before construction began on the palace, but his timely departure does not nullify his moral complicity in repressive dictatorship. The sad take-away from this revelation is how far minimalism, now a style of choice among the wealthy and corrupt (totalitarian governments and corporate interests alike) has fallen from the revolutionary, utopian ideals of its founders.</a:t>
            </a:r>
          </a:p>
        </p:txBody>
      </p:sp>
      <p:sp>
        <p:nvSpPr>
          <p:cNvPr id="3" name="Rectangle 2"/>
          <p:cNvSpPr/>
          <p:nvPr/>
        </p:nvSpPr>
        <p:spPr>
          <a:xfrm>
            <a:off x="827584" y="4174048"/>
            <a:ext cx="7344816" cy="1631216"/>
          </a:xfrm>
          <a:prstGeom prst="rect">
            <a:avLst/>
          </a:prstGeom>
        </p:spPr>
        <p:txBody>
          <a:bodyPr wrap="square">
            <a:spAutoFit/>
          </a:bodyPr>
          <a:lstStyle/>
          <a:p>
            <a:r>
              <a:rPr lang="en-IN" sz="2000" dirty="0"/>
              <a:t>It's hard to say how </a:t>
            </a:r>
            <a:r>
              <a:rPr lang="en-IN" sz="2000" dirty="0" err="1"/>
              <a:t>Tange</a:t>
            </a:r>
            <a:r>
              <a:rPr lang="en-IN" sz="2000" dirty="0"/>
              <a:t> would’ve felt about his role in creating the Assad regime’s architectural presence in Damascus. But it’s safe to say that as a champion of modernist ideals and peace, the cognitive dissonance was strong.</a:t>
            </a:r>
            <a:endParaRPr lang="en-IN" sz="2000" dirty="0"/>
          </a:p>
        </p:txBody>
      </p:sp>
    </p:spTree>
    <p:extLst>
      <p:ext uri="{BB962C8B-B14F-4D97-AF65-F5344CB8AC3E}">
        <p14:creationId xmlns:p14="http://schemas.microsoft.com/office/powerpoint/2010/main" val="1404269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2492896"/>
            <a:ext cx="5808000" cy="1446550"/>
          </a:xfrm>
          <a:prstGeom prst="rect">
            <a:avLst/>
          </a:prstGeom>
          <a:noFill/>
        </p:spPr>
        <p:txBody>
          <a:bodyPr wrap="none" rtlCol="0">
            <a:spAutoFit/>
          </a:bodyPr>
          <a:lstStyle/>
          <a:p>
            <a:r>
              <a:rPr lang="en-IN" sz="8800" dirty="0" smtClean="0">
                <a:latin typeface="Aharoni" panose="02010803020104030203" pitchFamily="2" charset="-79"/>
                <a:cs typeface="Aharoni" panose="02010803020104030203" pitchFamily="2" charset="-79"/>
              </a:rPr>
              <a:t>Thank you</a:t>
            </a:r>
            <a:endParaRPr lang="en-IN" sz="8800" dirty="0">
              <a:latin typeface="Aharoni" panose="02010803020104030203" pitchFamily="2" charset="-79"/>
              <a:cs typeface="Aharoni" panose="02010803020104030203" pitchFamily="2" charset="-79"/>
            </a:endParaRPr>
          </a:p>
        </p:txBody>
      </p:sp>
      <p:sp>
        <p:nvSpPr>
          <p:cNvPr id="3" name="TextBox 2"/>
          <p:cNvSpPr txBox="1"/>
          <p:nvPr/>
        </p:nvSpPr>
        <p:spPr>
          <a:xfrm>
            <a:off x="6012160" y="4976301"/>
            <a:ext cx="2223686" cy="830997"/>
          </a:xfrm>
          <a:prstGeom prst="rect">
            <a:avLst/>
          </a:prstGeom>
          <a:noFill/>
        </p:spPr>
        <p:txBody>
          <a:bodyPr wrap="none" rtlCol="0">
            <a:spAutoFit/>
          </a:bodyPr>
          <a:lstStyle/>
          <a:p>
            <a:r>
              <a:rPr lang="en-IN" sz="2400" b="1" dirty="0" smtClean="0"/>
              <a:t>ANU KRITHIKA</a:t>
            </a:r>
          </a:p>
          <a:p>
            <a:r>
              <a:rPr lang="en-IN" sz="2400" b="1" dirty="0" smtClean="0"/>
              <a:t>HARSHINI  M</a:t>
            </a:r>
            <a:endParaRPr lang="en-IN" sz="2400" b="1" dirty="0"/>
          </a:p>
        </p:txBody>
      </p:sp>
    </p:spTree>
    <p:extLst>
      <p:ext uri="{BB962C8B-B14F-4D97-AF65-F5344CB8AC3E}">
        <p14:creationId xmlns:p14="http://schemas.microsoft.com/office/powerpoint/2010/main" val="359920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764704"/>
            <a:ext cx="7920880" cy="1938992"/>
          </a:xfrm>
          <a:prstGeom prst="rect">
            <a:avLst/>
          </a:prstGeom>
        </p:spPr>
        <p:txBody>
          <a:bodyPr wrap="square">
            <a:spAutoFit/>
          </a:bodyPr>
          <a:lstStyle/>
          <a:p>
            <a:r>
              <a:rPr lang="en-IN" sz="2000" dirty="0" err="1"/>
              <a:t>Tange</a:t>
            </a:r>
            <a:r>
              <a:rPr lang="en-IN" sz="2000" dirty="0"/>
              <a:t> spent his early life in the Chinese cities of </a:t>
            </a:r>
            <a:r>
              <a:rPr lang="en-IN" sz="2000" dirty="0" err="1"/>
              <a:t>Hankow</a:t>
            </a:r>
            <a:r>
              <a:rPr lang="en-IN" sz="2000" dirty="0"/>
              <a:t> and Shanghai; he and his family returned to Japan after learning of the death of one of his uncles. </a:t>
            </a:r>
            <a:r>
              <a:rPr lang="en-IN" sz="2000" b="1" dirty="0"/>
              <a:t>In contrast to the green lawns and red bricks in their Shanghai abode</a:t>
            </a:r>
            <a:r>
              <a:rPr lang="en-IN" sz="2000" dirty="0"/>
              <a:t>, the </a:t>
            </a:r>
            <a:r>
              <a:rPr lang="en-IN" sz="2000" dirty="0" err="1"/>
              <a:t>Tange</a:t>
            </a:r>
            <a:r>
              <a:rPr lang="en-IN" sz="2000" dirty="0"/>
              <a:t> family took up residence in a </a:t>
            </a:r>
            <a:r>
              <a:rPr lang="en-IN" sz="2000" b="1" dirty="0"/>
              <a:t>thatched roof farmhouse in </a:t>
            </a:r>
            <a:r>
              <a:rPr lang="en-IN" sz="2000" b="1" dirty="0" err="1"/>
              <a:t>Imabari</a:t>
            </a:r>
            <a:r>
              <a:rPr lang="en-IN" sz="2000" dirty="0"/>
              <a:t> on the island of </a:t>
            </a:r>
            <a:r>
              <a:rPr lang="en-IN" sz="2000" dirty="0" smtClean="0"/>
              <a:t>Shikoku</a:t>
            </a:r>
            <a:endParaRPr lang="en-IN" sz="2000" dirty="0"/>
          </a:p>
        </p:txBody>
      </p:sp>
      <p:sp>
        <p:nvSpPr>
          <p:cNvPr id="5" name="Rectangle 4"/>
          <p:cNvSpPr/>
          <p:nvPr/>
        </p:nvSpPr>
        <p:spPr>
          <a:xfrm>
            <a:off x="515516" y="3501008"/>
            <a:ext cx="7926982" cy="1631216"/>
          </a:xfrm>
          <a:prstGeom prst="rect">
            <a:avLst/>
          </a:prstGeom>
        </p:spPr>
        <p:txBody>
          <a:bodyPr wrap="square">
            <a:spAutoFit/>
          </a:bodyPr>
          <a:lstStyle/>
          <a:p>
            <a:r>
              <a:rPr lang="en-IN" sz="2000" dirty="0"/>
              <a:t>After finishing middle school, </a:t>
            </a:r>
            <a:r>
              <a:rPr lang="en-IN" sz="2000" dirty="0" err="1"/>
              <a:t>Tange</a:t>
            </a:r>
            <a:r>
              <a:rPr lang="en-IN" sz="2000" dirty="0"/>
              <a:t> moved to Hiroshima in 1930 to attend </a:t>
            </a:r>
            <a:r>
              <a:rPr lang="en-IN" sz="2000" b="1" dirty="0"/>
              <a:t>high school. It was here that he first encountered the works of Swiss modernist, Le Corbusier</a:t>
            </a:r>
            <a:r>
              <a:rPr lang="en-IN" sz="2000" dirty="0"/>
              <a:t>. His </a:t>
            </a:r>
            <a:r>
              <a:rPr lang="en-IN" sz="2000" b="1" dirty="0"/>
              <a:t>discovery of the drawings of the Palace of the </a:t>
            </a:r>
            <a:r>
              <a:rPr lang="en-IN" sz="2000" b="1" dirty="0" smtClean="0"/>
              <a:t>Soviets in </a:t>
            </a:r>
            <a:r>
              <a:rPr lang="en-IN" sz="2000" b="1" dirty="0"/>
              <a:t>a foreign art journal convinced him to become an architect</a:t>
            </a:r>
            <a:r>
              <a:rPr lang="en-IN" sz="2000" dirty="0"/>
              <a:t>. </a:t>
            </a:r>
          </a:p>
        </p:txBody>
      </p:sp>
    </p:spTree>
    <p:extLst>
      <p:ext uri="{BB962C8B-B14F-4D97-AF65-F5344CB8AC3E}">
        <p14:creationId xmlns:p14="http://schemas.microsoft.com/office/powerpoint/2010/main" val="103467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908721"/>
            <a:ext cx="8280920" cy="2246769"/>
          </a:xfrm>
          <a:prstGeom prst="rect">
            <a:avLst/>
          </a:prstGeom>
        </p:spPr>
        <p:txBody>
          <a:bodyPr wrap="square">
            <a:spAutoFit/>
          </a:bodyPr>
          <a:lstStyle/>
          <a:p>
            <a:r>
              <a:rPr lang="en-IN" sz="2000" dirty="0"/>
              <a:t>Although he graduated from high school, </a:t>
            </a:r>
            <a:r>
              <a:rPr lang="en-IN" sz="2000" dirty="0" err="1"/>
              <a:t>Tange's</a:t>
            </a:r>
            <a:r>
              <a:rPr lang="en-IN" sz="2000" dirty="0"/>
              <a:t> poor results in mathematics and physics meant that he had to pass entrance exams to qualify for admission to the prestigious universities. </a:t>
            </a:r>
            <a:r>
              <a:rPr lang="en-IN" sz="2000" b="1" dirty="0"/>
              <a:t>He spent two years doing so and during that time, he read extensively about western philosophy.</a:t>
            </a:r>
            <a:r>
              <a:rPr lang="en-IN" sz="2000" dirty="0"/>
              <a:t> </a:t>
            </a:r>
            <a:r>
              <a:rPr lang="en-IN" sz="2000" dirty="0" err="1"/>
              <a:t>Tange</a:t>
            </a:r>
            <a:r>
              <a:rPr lang="en-IN" sz="2000" dirty="0"/>
              <a:t> also enrolled in the film division at Nihon </a:t>
            </a:r>
            <a:r>
              <a:rPr lang="en-IN" sz="2000" dirty="0" err="1" smtClean="0"/>
              <a:t>Universitys</a:t>
            </a:r>
            <a:r>
              <a:rPr lang="en-IN" sz="2000" dirty="0" smtClean="0"/>
              <a:t> </a:t>
            </a:r>
            <a:r>
              <a:rPr lang="en-IN" sz="2000" dirty="0"/>
              <a:t>art department to dodge Japan's drafting of young men to its military and seldom attended classes</a:t>
            </a:r>
            <a:endParaRPr lang="en-IN" sz="2000" dirty="0"/>
          </a:p>
        </p:txBody>
      </p:sp>
      <p:sp>
        <p:nvSpPr>
          <p:cNvPr id="3" name="Rectangle 2"/>
          <p:cNvSpPr/>
          <p:nvPr/>
        </p:nvSpPr>
        <p:spPr>
          <a:xfrm>
            <a:off x="539552" y="3342471"/>
            <a:ext cx="8208912" cy="2246769"/>
          </a:xfrm>
          <a:prstGeom prst="rect">
            <a:avLst/>
          </a:prstGeom>
        </p:spPr>
        <p:txBody>
          <a:bodyPr wrap="square">
            <a:spAutoFit/>
          </a:bodyPr>
          <a:lstStyle/>
          <a:p>
            <a:r>
              <a:rPr lang="en-IN" sz="2000" dirty="0"/>
              <a:t>In 1935 </a:t>
            </a:r>
            <a:r>
              <a:rPr lang="en-IN" sz="2000" dirty="0" err="1"/>
              <a:t>Tange</a:t>
            </a:r>
            <a:r>
              <a:rPr lang="en-IN" sz="2000" dirty="0"/>
              <a:t> began the tertiary studies he desired at University of Tokyo's architecture department. </a:t>
            </a:r>
            <a:r>
              <a:rPr lang="en-IN" sz="2000" b="1" dirty="0"/>
              <a:t>He studied under </a:t>
            </a:r>
            <a:r>
              <a:rPr lang="en-IN" sz="2000" b="1" dirty="0" err="1"/>
              <a:t>Hideto</a:t>
            </a:r>
            <a:r>
              <a:rPr lang="en-IN" sz="2000" b="1" dirty="0"/>
              <a:t> </a:t>
            </a:r>
            <a:r>
              <a:rPr lang="en-IN" sz="2000" b="1" dirty="0" err="1"/>
              <a:t>Kishida</a:t>
            </a:r>
            <a:r>
              <a:rPr lang="en-IN" sz="2000" b="1" dirty="0"/>
              <a:t> and </a:t>
            </a:r>
            <a:r>
              <a:rPr lang="en-IN" sz="2000" b="1" dirty="0" err="1"/>
              <a:t>Shozo</a:t>
            </a:r>
            <a:r>
              <a:rPr lang="en-IN" sz="2000" b="1" dirty="0"/>
              <a:t> Uchida</a:t>
            </a:r>
            <a:r>
              <a:rPr lang="en-IN" sz="2000" dirty="0" smtClean="0"/>
              <a:t>. </a:t>
            </a:r>
            <a:r>
              <a:rPr lang="en-IN" sz="2000" dirty="0"/>
              <a:t>Although </a:t>
            </a:r>
            <a:r>
              <a:rPr lang="en-IN" sz="2000" dirty="0" err="1"/>
              <a:t>Tange</a:t>
            </a:r>
            <a:r>
              <a:rPr lang="en-IN" sz="2000" dirty="0"/>
              <a:t> was fascinated by the photographs of </a:t>
            </a:r>
            <a:r>
              <a:rPr lang="en-IN" sz="2000" dirty="0" err="1"/>
              <a:t>Katsura</a:t>
            </a:r>
            <a:r>
              <a:rPr lang="en-IN" sz="2000" dirty="0"/>
              <a:t> </a:t>
            </a:r>
            <a:r>
              <a:rPr lang="en-IN" sz="2000" dirty="0" err="1" smtClean="0"/>
              <a:t>villathat</a:t>
            </a:r>
            <a:r>
              <a:rPr lang="en-IN" sz="2000" dirty="0" smtClean="0"/>
              <a:t> </a:t>
            </a:r>
            <a:r>
              <a:rPr lang="en-IN" sz="2000" dirty="0"/>
              <a:t>sat on </a:t>
            </a:r>
            <a:r>
              <a:rPr lang="en-IN" sz="2000" dirty="0" err="1"/>
              <a:t>Kishida's</a:t>
            </a:r>
            <a:r>
              <a:rPr lang="en-IN" sz="2000" dirty="0"/>
              <a:t> desk</a:t>
            </a:r>
            <a:r>
              <a:rPr lang="en-IN" sz="2000" b="1" dirty="0"/>
              <a:t>, his work was inspired by Le Corbusier. </a:t>
            </a:r>
            <a:r>
              <a:rPr lang="en-IN" sz="2000" dirty="0"/>
              <a:t>His graduation project was a seventeen-hectare (42-acre) development set in Tokyo's Hibiya </a:t>
            </a:r>
            <a:r>
              <a:rPr lang="en-IN" sz="2000" dirty="0" smtClean="0"/>
              <a:t>Par</a:t>
            </a:r>
            <a:endParaRPr lang="en-IN" sz="2000" dirty="0"/>
          </a:p>
        </p:txBody>
      </p:sp>
    </p:spTree>
    <p:extLst>
      <p:ext uri="{BB962C8B-B14F-4D97-AF65-F5344CB8AC3E}">
        <p14:creationId xmlns:p14="http://schemas.microsoft.com/office/powerpoint/2010/main" val="68055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08720"/>
            <a:ext cx="7560840" cy="707886"/>
          </a:xfrm>
          <a:prstGeom prst="rect">
            <a:avLst/>
          </a:prstGeom>
        </p:spPr>
        <p:txBody>
          <a:bodyPr wrap="square">
            <a:spAutoFit/>
          </a:bodyPr>
          <a:lstStyle/>
          <a:p>
            <a:r>
              <a:rPr lang="en-IN" sz="2000" dirty="0"/>
              <a:t>When the Second World War started, he left </a:t>
            </a:r>
            <a:r>
              <a:rPr lang="en-IN" sz="2000" dirty="0" err="1"/>
              <a:t>Maekawa</a:t>
            </a:r>
            <a:r>
              <a:rPr lang="en-IN" sz="2000" dirty="0"/>
              <a:t> to </a:t>
            </a:r>
            <a:r>
              <a:rPr lang="en-IN" sz="2000" dirty="0" err="1"/>
              <a:t>rejoin</a:t>
            </a:r>
            <a:r>
              <a:rPr lang="en-IN" sz="2000" dirty="0"/>
              <a:t> the University of Tokyo as a postgraduate student</a:t>
            </a:r>
          </a:p>
        </p:txBody>
      </p:sp>
      <p:sp>
        <p:nvSpPr>
          <p:cNvPr id="3" name="Rectangle 2"/>
          <p:cNvSpPr/>
          <p:nvPr/>
        </p:nvSpPr>
        <p:spPr>
          <a:xfrm>
            <a:off x="755576" y="1988840"/>
            <a:ext cx="3744416" cy="3600400"/>
          </a:xfrm>
          <a:prstGeom prst="rect">
            <a:avLst/>
          </a:prstGeom>
        </p:spPr>
        <p:txBody>
          <a:bodyPr wrap="square">
            <a:spAutoFit/>
          </a:bodyPr>
          <a:lstStyle/>
          <a:p>
            <a:r>
              <a:rPr lang="en-IN" sz="2000" dirty="0" err="1"/>
              <a:t>Tange's</a:t>
            </a:r>
            <a:r>
              <a:rPr lang="en-IN" sz="2000" dirty="0"/>
              <a:t> interest in urban studies put him in a good position to handle post war reconstruction. In the summer of 1946 he was invited by the War Damage Rehabilitation Board to put forward a proposal for certain war damaged cities; he submitted plans for Hiroshima and Maebashi.</a:t>
            </a:r>
          </a:p>
        </p:txBody>
      </p:sp>
      <p:pic>
        <p:nvPicPr>
          <p:cNvPr id="6146" name="Picture 2" descr="Kenzo Tange 19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623947"/>
            <a:ext cx="2880320" cy="462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5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80728"/>
            <a:ext cx="8064896" cy="5016758"/>
          </a:xfrm>
          <a:prstGeom prst="rect">
            <a:avLst/>
          </a:prstGeom>
          <a:noFill/>
        </p:spPr>
        <p:txBody>
          <a:bodyPr wrap="square" rtlCol="0">
            <a:spAutoFit/>
          </a:bodyPr>
          <a:lstStyle/>
          <a:p>
            <a:pPr algn="ctr"/>
            <a:r>
              <a:rPr lang="en-IN" sz="2000" b="1" dirty="0" smtClean="0">
                <a:effectLst/>
              </a:rPr>
              <a:t> Six golden rules</a:t>
            </a:r>
          </a:p>
          <a:p>
            <a:r>
              <a:rPr lang="en-IN" sz="2000" dirty="0" smtClean="0"/>
              <a:t>There are six rules an architect must follow according to </a:t>
            </a:r>
            <a:r>
              <a:rPr lang="en-IN" sz="2000" dirty="0" err="1" smtClean="0"/>
              <a:t>Tange</a:t>
            </a:r>
            <a:r>
              <a:rPr lang="en-IN" sz="2000" dirty="0" smtClean="0"/>
              <a:t>:</a:t>
            </a:r>
          </a:p>
          <a:p>
            <a:endParaRPr lang="en-IN" sz="2000" dirty="0" smtClean="0"/>
          </a:p>
          <a:p>
            <a:r>
              <a:rPr lang="en-IN" sz="2000" b="1" dirty="0" smtClean="0"/>
              <a:t>Simplicity in plan and form.</a:t>
            </a:r>
            <a:r>
              <a:rPr lang="en-IN" sz="2000" dirty="0" smtClean="0"/>
              <a:t> Unnecessary undulations and geometrical shapes are not required.</a:t>
            </a:r>
          </a:p>
          <a:p>
            <a:r>
              <a:rPr lang="en-IN" sz="2000" b="1" dirty="0" err="1" smtClean="0"/>
              <a:t>Typification</a:t>
            </a:r>
            <a:r>
              <a:rPr lang="en-IN" sz="2000" b="1" dirty="0" smtClean="0"/>
              <a:t>.</a:t>
            </a:r>
            <a:r>
              <a:rPr lang="en-IN" sz="2000" dirty="0" smtClean="0"/>
              <a:t> One must interpret technical and engineering solutions through the eyes of an artist before implementation.</a:t>
            </a:r>
          </a:p>
          <a:p>
            <a:r>
              <a:rPr lang="en-IN" sz="2000" b="1" dirty="0" smtClean="0"/>
              <a:t>Strength.</a:t>
            </a:r>
            <a:r>
              <a:rPr lang="en-IN" sz="2000" dirty="0" smtClean="0"/>
              <a:t> Architecture should insist, it should be bold rather than weak.</a:t>
            </a:r>
          </a:p>
          <a:p>
            <a:r>
              <a:rPr lang="en-IN" sz="2000" b="1" dirty="0" smtClean="0"/>
              <a:t>Ornament.</a:t>
            </a:r>
            <a:r>
              <a:rPr lang="en-IN" sz="2000" dirty="0" smtClean="0"/>
              <a:t> This is useful when it holds - a symbolic meaning and -can be understood by most people.</a:t>
            </a:r>
          </a:p>
          <a:p>
            <a:r>
              <a:rPr lang="en-IN" sz="2000" b="1" dirty="0" smtClean="0"/>
              <a:t>Honesty to materials.</a:t>
            </a:r>
            <a:r>
              <a:rPr lang="en-IN" sz="2000" dirty="0" smtClean="0"/>
              <a:t> Why hide it behind gypsum wall boards and ceilings if the original craftsmanship is beautiful?</a:t>
            </a:r>
          </a:p>
          <a:p>
            <a:r>
              <a:rPr lang="en-IN" sz="2000" b="1" dirty="0" smtClean="0"/>
              <a:t>Elimination of </a:t>
            </a:r>
            <a:r>
              <a:rPr lang="en-IN" sz="2000" b="1" dirty="0" err="1" smtClean="0"/>
              <a:t>Furyu</a:t>
            </a:r>
            <a:r>
              <a:rPr lang="en-IN" sz="2000" b="1" dirty="0" smtClean="0"/>
              <a:t>.</a:t>
            </a:r>
            <a:r>
              <a:rPr lang="en-IN" sz="2000" dirty="0" smtClean="0"/>
              <a:t> Eliminate the meaningless prettiness. Let’s not spend 56 hours carving that wooden door.</a:t>
            </a:r>
          </a:p>
          <a:p>
            <a:endParaRPr lang="en-IN" sz="2000" dirty="0"/>
          </a:p>
        </p:txBody>
      </p:sp>
    </p:spTree>
    <p:extLst>
      <p:ext uri="{BB962C8B-B14F-4D97-AF65-F5344CB8AC3E}">
        <p14:creationId xmlns:p14="http://schemas.microsoft.com/office/powerpoint/2010/main" val="1142799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64704"/>
            <a:ext cx="8352928" cy="5693866"/>
          </a:xfrm>
          <a:prstGeom prst="rect">
            <a:avLst/>
          </a:prstGeom>
          <a:noFill/>
        </p:spPr>
        <p:txBody>
          <a:bodyPr wrap="square" rtlCol="0">
            <a:spAutoFit/>
          </a:bodyPr>
          <a:lstStyle/>
          <a:p>
            <a:r>
              <a:rPr lang="en-IN" sz="2800" dirty="0" smtClean="0"/>
              <a:t>According to </a:t>
            </a:r>
            <a:r>
              <a:rPr lang="en-IN" sz="2800" dirty="0" err="1" smtClean="0"/>
              <a:t>Tange</a:t>
            </a:r>
            <a:r>
              <a:rPr lang="en-IN" sz="2800" dirty="0" smtClean="0"/>
              <a:t>  “influence on people’s lives”, is the most important and fascinating problem of his art. </a:t>
            </a:r>
          </a:p>
          <a:p>
            <a:endParaRPr lang="en-IN" sz="2800" dirty="0" smtClean="0"/>
          </a:p>
          <a:p>
            <a:r>
              <a:rPr lang="en-IN" sz="2800" dirty="0" smtClean="0"/>
              <a:t>To reduce these problems is to reduce architecture to a purely aesthetic task, the object being to create something pleasing to the eyes of the people one wants to please; </a:t>
            </a:r>
          </a:p>
          <a:p>
            <a:endParaRPr lang="en-IN" sz="2800" dirty="0" smtClean="0"/>
          </a:p>
          <a:p>
            <a:r>
              <a:rPr lang="en-IN" sz="2800" dirty="0" smtClean="0"/>
              <a:t>in other words, to create beauty – a relative, visual beauty with no ultimate meaning”. – Robin Boyd from </a:t>
            </a:r>
            <a:r>
              <a:rPr lang="en-IN" sz="2800" dirty="0" err="1" smtClean="0"/>
              <a:t>Kenzo</a:t>
            </a:r>
            <a:r>
              <a:rPr lang="en-IN" sz="2800" dirty="0" smtClean="0"/>
              <a:t> </a:t>
            </a:r>
            <a:r>
              <a:rPr lang="en-IN" sz="2800" dirty="0" err="1" smtClean="0"/>
              <a:t>Tange</a:t>
            </a:r>
            <a:r>
              <a:rPr lang="en-IN" sz="2800" dirty="0" smtClean="0"/>
              <a:t> – Makers of Contemporary Architecture</a:t>
            </a:r>
            <a:endParaRPr lang="en-IN" sz="2800" dirty="0"/>
          </a:p>
        </p:txBody>
      </p:sp>
    </p:spTree>
    <p:extLst>
      <p:ext uri="{BB962C8B-B14F-4D97-AF65-F5344CB8AC3E}">
        <p14:creationId xmlns:p14="http://schemas.microsoft.com/office/powerpoint/2010/main" val="2625906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92696"/>
            <a:ext cx="8280920" cy="5262979"/>
          </a:xfrm>
          <a:prstGeom prst="rect">
            <a:avLst/>
          </a:prstGeom>
          <a:noFill/>
        </p:spPr>
        <p:txBody>
          <a:bodyPr wrap="square" rtlCol="0">
            <a:spAutoFit/>
          </a:bodyPr>
          <a:lstStyle/>
          <a:p>
            <a:r>
              <a:rPr lang="en-IN" sz="2400" dirty="0" smtClean="0"/>
              <a:t>He felt every project was a springboard to the next.. Advancing to the future from the past</a:t>
            </a:r>
          </a:p>
          <a:p>
            <a:endParaRPr lang="en-IN" sz="2400" dirty="0" smtClean="0"/>
          </a:p>
          <a:p>
            <a:r>
              <a:rPr lang="en-IN" sz="2400" dirty="0" smtClean="0"/>
              <a:t>He played a important role in the country’s reconstruction after world war 2</a:t>
            </a:r>
          </a:p>
          <a:p>
            <a:endParaRPr lang="en-IN" sz="2400" dirty="0"/>
          </a:p>
          <a:p>
            <a:r>
              <a:rPr lang="en-IN" sz="2400" dirty="0" smtClean="0"/>
              <a:t>Influenced by Japanese styles.. Followed Le Corbusier and Michelangelo.</a:t>
            </a:r>
          </a:p>
          <a:p>
            <a:endParaRPr lang="en-IN" sz="2400" dirty="0"/>
          </a:p>
          <a:p>
            <a:r>
              <a:rPr lang="en-IN" sz="2400" dirty="0" smtClean="0"/>
              <a:t>In 1960s ,the buildings he continued to plan were a part of spatial context concerned with great metropolitan areas.</a:t>
            </a:r>
          </a:p>
          <a:p>
            <a:r>
              <a:rPr lang="en-IN" sz="2400" dirty="0" smtClean="0"/>
              <a:t>Expressing a changeover from mere </a:t>
            </a:r>
            <a:r>
              <a:rPr lang="en-IN" sz="2400" dirty="0" smtClean="0"/>
              <a:t>functionalism </a:t>
            </a:r>
            <a:r>
              <a:rPr lang="en-IN" sz="2400" dirty="0" smtClean="0"/>
              <a:t>to structuralism</a:t>
            </a:r>
            <a:r>
              <a:rPr lang="en-IN" sz="2400" dirty="0" smtClean="0"/>
              <a:t>. </a:t>
            </a:r>
            <a:endParaRPr lang="en-IN" sz="2400" dirty="0"/>
          </a:p>
        </p:txBody>
      </p:sp>
    </p:spTree>
    <p:extLst>
      <p:ext uri="{BB962C8B-B14F-4D97-AF65-F5344CB8AC3E}">
        <p14:creationId xmlns:p14="http://schemas.microsoft.com/office/powerpoint/2010/main" val="4066709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47" y="3356992"/>
            <a:ext cx="4738402" cy="3334112"/>
          </a:xfrm>
          <a:prstGeom prst="rect">
            <a:avLst/>
          </a:prstGeom>
        </p:spPr>
      </p:pic>
      <p:sp>
        <p:nvSpPr>
          <p:cNvPr id="2" name="TextBox 1"/>
          <p:cNvSpPr txBox="1"/>
          <p:nvPr/>
        </p:nvSpPr>
        <p:spPr>
          <a:xfrm>
            <a:off x="683568" y="620688"/>
            <a:ext cx="3599062" cy="923330"/>
          </a:xfrm>
          <a:prstGeom prst="rect">
            <a:avLst/>
          </a:prstGeom>
          <a:noFill/>
        </p:spPr>
        <p:txBody>
          <a:bodyPr wrap="none" rtlCol="0">
            <a:spAutoFit/>
          </a:bodyPr>
          <a:lstStyle/>
          <a:p>
            <a:r>
              <a:rPr lang="en-IN" dirty="0" smtClean="0"/>
              <a:t>ST.MARY’S CATHEDRAL,TOKYO</a:t>
            </a:r>
          </a:p>
          <a:p>
            <a:endParaRPr lang="en-IN" dirty="0"/>
          </a:p>
          <a:p>
            <a:r>
              <a:rPr lang="en-IN" dirty="0" smtClean="0"/>
              <a:t>Humanity and spiritual aspects</a:t>
            </a:r>
            <a:endParaRPr lang="en-IN"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821750"/>
            <a:ext cx="4294609" cy="3423417"/>
          </a:xfrm>
          <a:prstGeom prst="rect">
            <a:avLst/>
          </a:prstGeom>
        </p:spPr>
      </p:pic>
    </p:spTree>
    <p:extLst>
      <p:ext uri="{BB962C8B-B14F-4D97-AF65-F5344CB8AC3E}">
        <p14:creationId xmlns:p14="http://schemas.microsoft.com/office/powerpoint/2010/main" val="14912531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TotalTime>
  <Words>1153</Words>
  <Application>Microsoft Office PowerPoint</Application>
  <PresentationFormat>On-screen Show (4:3)</PresentationFormat>
  <Paragraphs>86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Austin</vt:lpstr>
      <vt:lpstr>Kenzō Tange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Kenzō Tange</dc:title>
  <dc:creator>vanikani</dc:creator>
  <cp:lastModifiedBy>vanikani</cp:lastModifiedBy>
  <cp:revision>33</cp:revision>
  <dcterms:created xsi:type="dcterms:W3CDTF">2014-03-28T17:26:55Z</dcterms:created>
  <dcterms:modified xsi:type="dcterms:W3CDTF">2014-03-30T16:54:46Z</dcterms:modified>
</cp:coreProperties>
</file>