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70" r:id="rId4"/>
    <p:sldId id="269" r:id="rId5"/>
    <p:sldId id="271" r:id="rId6"/>
    <p:sldId id="257" r:id="rId7"/>
    <p:sldId id="258" r:id="rId8"/>
    <p:sldId id="259" r:id="rId9"/>
    <p:sldId id="260" r:id="rId10"/>
    <p:sldId id="261" r:id="rId11"/>
    <p:sldId id="262" r:id="rId12"/>
    <p:sldId id="263" r:id="rId13"/>
    <p:sldId id="264" r:id="rId14"/>
    <p:sldId id="265" r:id="rId15"/>
    <p:sldId id="266" r:id="rId16"/>
    <p:sldId id="267"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97B0769B-4B8F-435C-8BAC-60524DB8AD2B}" type="datetimeFigureOut">
              <a:rPr lang="en-US" smtClean="0"/>
              <a:t>1/31/2014</a:t>
            </a:fld>
            <a:endParaRPr lang="en-IN"/>
          </a:p>
        </p:txBody>
      </p:sp>
      <p:sp>
        <p:nvSpPr>
          <p:cNvPr id="16" name="Slide Number Placeholder 15"/>
          <p:cNvSpPr>
            <a:spLocks noGrp="1"/>
          </p:cNvSpPr>
          <p:nvPr>
            <p:ph type="sldNum" sz="quarter" idx="11"/>
          </p:nvPr>
        </p:nvSpPr>
        <p:spPr/>
        <p:txBody>
          <a:bodyPr/>
          <a:lstStyle/>
          <a:p>
            <a:fld id="{7A70375E-AA42-498E-A144-D0AB00DF2341}"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B0769B-4B8F-435C-8BAC-60524DB8AD2B}" type="datetimeFigureOut">
              <a:rPr lang="en-US" smtClean="0"/>
              <a:t>1/31/2014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70375E-AA42-498E-A144-D0AB00DF234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B0769B-4B8F-435C-8BAC-60524DB8AD2B}" type="datetimeFigureOut">
              <a:rPr lang="en-US" smtClean="0"/>
              <a:t>1/31/2014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70375E-AA42-498E-A144-D0AB00DF234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97B0769B-4B8F-435C-8BAC-60524DB8AD2B}" type="datetimeFigureOut">
              <a:rPr lang="en-US" smtClean="0"/>
              <a:t>1/31/2014</a:t>
            </a:fld>
            <a:endParaRPr lang="en-IN"/>
          </a:p>
        </p:txBody>
      </p:sp>
      <p:sp>
        <p:nvSpPr>
          <p:cNvPr id="15" name="Slide Number Placeholder 14"/>
          <p:cNvSpPr>
            <a:spLocks noGrp="1"/>
          </p:cNvSpPr>
          <p:nvPr>
            <p:ph type="sldNum" sz="quarter" idx="15"/>
          </p:nvPr>
        </p:nvSpPr>
        <p:spPr/>
        <p:txBody>
          <a:bodyPr/>
          <a:lstStyle>
            <a:lvl1pPr algn="ctr">
              <a:defRPr/>
            </a:lvl1pPr>
          </a:lstStyle>
          <a:p>
            <a:fld id="{7A70375E-AA42-498E-A144-D0AB00DF2341}" type="slidenum">
              <a:rPr lang="en-IN" smtClean="0"/>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B0769B-4B8F-435C-8BAC-60524DB8AD2B}" type="datetimeFigureOut">
              <a:rPr lang="en-US" smtClean="0"/>
              <a:t>1/31/2014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70375E-AA42-498E-A144-D0AB00DF2341}" type="slidenum">
              <a:rPr lang="en-IN" smtClean="0"/>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7B0769B-4B8F-435C-8BAC-60524DB8AD2B}" type="datetimeFigureOut">
              <a:rPr lang="en-US" smtClean="0"/>
              <a:t>1/31/2014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70375E-AA42-498E-A144-D0AB00DF2341}"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7A70375E-AA42-498E-A144-D0AB00DF2341}" type="slidenum">
              <a:rPr lang="en-IN" smtClean="0"/>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97B0769B-4B8F-435C-8BAC-60524DB8AD2B}" type="datetimeFigureOut">
              <a:rPr lang="en-US" smtClean="0"/>
              <a:t>1/31/2014</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B0769B-4B8F-435C-8BAC-60524DB8AD2B}" type="datetimeFigureOut">
              <a:rPr lang="en-US" smtClean="0"/>
              <a:t>1/31/2014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70375E-AA42-498E-A144-D0AB00DF2341}"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0769B-4B8F-435C-8BAC-60524DB8AD2B}" type="datetimeFigureOut">
              <a:rPr lang="en-US" smtClean="0"/>
              <a:t>1/31/2014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70375E-AA42-498E-A144-D0AB00DF234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97B0769B-4B8F-435C-8BAC-60524DB8AD2B}" type="datetimeFigureOut">
              <a:rPr lang="en-US" smtClean="0"/>
              <a:t>1/31/2014</a:t>
            </a:fld>
            <a:endParaRPr lang="en-IN"/>
          </a:p>
        </p:txBody>
      </p:sp>
      <p:sp>
        <p:nvSpPr>
          <p:cNvPr id="9" name="Slide Number Placeholder 8"/>
          <p:cNvSpPr>
            <a:spLocks noGrp="1"/>
          </p:cNvSpPr>
          <p:nvPr>
            <p:ph type="sldNum" sz="quarter" idx="15"/>
          </p:nvPr>
        </p:nvSpPr>
        <p:spPr/>
        <p:txBody>
          <a:bodyPr/>
          <a:lstStyle/>
          <a:p>
            <a:fld id="{7A70375E-AA42-498E-A144-D0AB00DF2341}" type="slidenum">
              <a:rPr lang="en-IN" smtClean="0"/>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97B0769B-4B8F-435C-8BAC-60524DB8AD2B}" type="datetimeFigureOut">
              <a:rPr lang="en-US" smtClean="0"/>
              <a:t>1/31/2014</a:t>
            </a:fld>
            <a:endParaRPr lang="en-IN"/>
          </a:p>
        </p:txBody>
      </p:sp>
      <p:sp>
        <p:nvSpPr>
          <p:cNvPr id="9" name="Slide Number Placeholder 8"/>
          <p:cNvSpPr>
            <a:spLocks noGrp="1"/>
          </p:cNvSpPr>
          <p:nvPr>
            <p:ph type="sldNum" sz="quarter" idx="11"/>
          </p:nvPr>
        </p:nvSpPr>
        <p:spPr/>
        <p:txBody>
          <a:bodyPr/>
          <a:lstStyle/>
          <a:p>
            <a:fld id="{7A70375E-AA42-498E-A144-D0AB00DF2341}"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7B0769B-4B8F-435C-8BAC-60524DB8AD2B}" type="datetimeFigureOut">
              <a:rPr lang="en-US" smtClean="0"/>
              <a:t>1/31/2014</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7A70375E-AA42-498E-A144-D0AB00DF2341}" type="slidenum">
              <a:rPr lang="en-IN" smtClean="0"/>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www.britannica.com/EBchecked/topic/118259/circl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Unit 1 and 2</a:t>
            </a:r>
          </a:p>
          <a:p>
            <a:r>
              <a:rPr lang="en-US" dirty="0" smtClean="0"/>
              <a:t>Antara S</a:t>
            </a:r>
            <a:endParaRPr lang="en-IN" dirty="0"/>
          </a:p>
        </p:txBody>
      </p:sp>
      <p:sp>
        <p:nvSpPr>
          <p:cNvPr id="2" name="Title 1"/>
          <p:cNvSpPr>
            <a:spLocks noGrp="1"/>
          </p:cNvSpPr>
          <p:nvPr>
            <p:ph type="ctrTitle"/>
          </p:nvPr>
        </p:nvSpPr>
        <p:spPr/>
        <p:txBody>
          <a:bodyPr/>
          <a:lstStyle/>
          <a:p>
            <a:r>
              <a:rPr lang="en-US" dirty="0" smtClean="0"/>
              <a:t>Theory of architecture</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8229600" cy="2357454"/>
          </a:xfrm>
        </p:spPr>
        <p:txBody>
          <a:bodyPr>
            <a:normAutofit fontScale="92500" lnSpcReduction="20000"/>
          </a:bodyPr>
          <a:lstStyle/>
          <a:p>
            <a:r>
              <a:rPr lang="en-IN" dirty="0"/>
              <a:t>Content is the subject matter of architecture, the element in architectural expression that communicates specific meanings that interpret to society the functions and techniques of </a:t>
            </a:r>
            <a:r>
              <a:rPr lang="en-IN" dirty="0" smtClean="0"/>
              <a:t>buildings</a:t>
            </a:r>
          </a:p>
          <a:p>
            <a:r>
              <a:rPr lang="en-US" dirty="0" smtClean="0"/>
              <a:t>Function - </a:t>
            </a:r>
            <a:r>
              <a:rPr lang="en-IN" dirty="0" smtClean="0"/>
              <a:t>Society </a:t>
            </a:r>
            <a:r>
              <a:rPr lang="en-IN" dirty="0"/>
              <a:t>requires that architecture not only communicate the aspirations of its institutions but also </a:t>
            </a:r>
            <a:r>
              <a:rPr lang="en-IN" dirty="0" smtClean="0"/>
              <a:t>fulfil </a:t>
            </a:r>
            <a:r>
              <a:rPr lang="en-IN" dirty="0"/>
              <a:t>their practical needs</a:t>
            </a:r>
          </a:p>
        </p:txBody>
      </p:sp>
      <p:sp>
        <p:nvSpPr>
          <p:cNvPr id="2" name="Title 1"/>
          <p:cNvSpPr>
            <a:spLocks noGrp="1"/>
          </p:cNvSpPr>
          <p:nvPr>
            <p:ph type="title"/>
          </p:nvPr>
        </p:nvSpPr>
        <p:spPr/>
        <p:txBody>
          <a:bodyPr/>
          <a:lstStyle/>
          <a:p>
            <a:r>
              <a:rPr lang="en-US" dirty="0" smtClean="0"/>
              <a:t>content</a:t>
            </a:r>
            <a:endParaRPr lang="en-IN" dirty="0"/>
          </a:p>
        </p:txBody>
      </p:sp>
      <p:pic>
        <p:nvPicPr>
          <p:cNvPr id="8194" name="Picture 2"/>
          <p:cNvPicPr>
            <a:picLocks noChangeAspect="1" noChangeArrowheads="1"/>
          </p:cNvPicPr>
          <p:nvPr/>
        </p:nvPicPr>
        <p:blipFill>
          <a:blip r:embed="rId2"/>
          <a:srcRect/>
          <a:stretch>
            <a:fillRect/>
          </a:stretch>
        </p:blipFill>
        <p:spPr bwMode="auto">
          <a:xfrm>
            <a:off x="1285852" y="3429000"/>
            <a:ext cx="6667500" cy="3181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2333628"/>
          </a:xfrm>
        </p:spPr>
        <p:txBody>
          <a:bodyPr>
            <a:normAutofit fontScale="92500" lnSpcReduction="10000"/>
          </a:bodyPr>
          <a:lstStyle/>
          <a:p>
            <a:r>
              <a:rPr lang="en-IN" dirty="0"/>
              <a:t>Differences in expression, apart from differences in planning, distinguish the forms of architectural types (the house from the church, etc.), </a:t>
            </a:r>
            <a:endParaRPr lang="en-IN" dirty="0" smtClean="0"/>
          </a:p>
          <a:p>
            <a:r>
              <a:rPr lang="en-IN" dirty="0" smtClean="0"/>
              <a:t>the </a:t>
            </a:r>
            <a:r>
              <a:rPr lang="en-IN" dirty="0"/>
              <a:t>kinds of use (the Catholic from the Protestant church), </a:t>
            </a:r>
            <a:endParaRPr lang="en-IN" dirty="0" smtClean="0"/>
          </a:p>
          <a:p>
            <a:r>
              <a:rPr lang="en-IN" dirty="0" smtClean="0"/>
              <a:t>and </a:t>
            </a:r>
            <a:r>
              <a:rPr lang="en-IN" dirty="0"/>
              <a:t>the traditions and customs of users (the English from the Swiss Protestant church</a:t>
            </a:r>
          </a:p>
        </p:txBody>
      </p:sp>
      <p:sp>
        <p:nvSpPr>
          <p:cNvPr id="2" name="Title 1"/>
          <p:cNvSpPr>
            <a:spLocks noGrp="1"/>
          </p:cNvSpPr>
          <p:nvPr>
            <p:ph type="title"/>
          </p:nvPr>
        </p:nvSpPr>
        <p:spPr/>
        <p:txBody>
          <a:bodyPr/>
          <a:lstStyle/>
          <a:p>
            <a:r>
              <a:rPr lang="en-US" dirty="0" smtClean="0"/>
              <a:t>Architectural types</a:t>
            </a:r>
            <a:endParaRPr lang="en-IN" dirty="0"/>
          </a:p>
        </p:txBody>
      </p:sp>
      <p:pic>
        <p:nvPicPr>
          <p:cNvPr id="9218" name="Picture 2"/>
          <p:cNvPicPr>
            <a:picLocks noChangeAspect="1" noChangeArrowheads="1"/>
          </p:cNvPicPr>
          <p:nvPr/>
        </p:nvPicPr>
        <p:blipFill>
          <a:blip r:embed="rId2"/>
          <a:srcRect/>
          <a:stretch>
            <a:fillRect/>
          </a:stretch>
        </p:blipFill>
        <p:spPr bwMode="auto">
          <a:xfrm>
            <a:off x="2571736" y="3714752"/>
            <a:ext cx="4414830" cy="29432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8229600" cy="2786082"/>
          </a:xfrm>
        </p:spPr>
        <p:txBody>
          <a:bodyPr>
            <a:normAutofit fontScale="92500" lnSpcReduction="20000"/>
          </a:bodyPr>
          <a:lstStyle/>
          <a:p>
            <a:r>
              <a:rPr lang="en-IN" dirty="0"/>
              <a:t>When architectural forms become the vehicles of content—in plan, elevation, and </a:t>
            </a:r>
            <a:r>
              <a:rPr lang="en-IN" dirty="0" smtClean="0"/>
              <a:t>decoration—they </a:t>
            </a:r>
            <a:r>
              <a:rPr lang="en-IN" dirty="0"/>
              <a:t>are symbolic</a:t>
            </a:r>
            <a:r>
              <a:rPr lang="en-IN" dirty="0" smtClean="0"/>
              <a:t>.</a:t>
            </a:r>
          </a:p>
          <a:p>
            <a:r>
              <a:rPr lang="en-IN" dirty="0"/>
              <a:t>Their symbolism can be understood consciously or unconsciously, by association (</a:t>
            </a:r>
            <a:r>
              <a:rPr lang="en-IN" i="1" dirty="0"/>
              <a:t>e.g.,</a:t>
            </a:r>
            <a:r>
              <a:rPr lang="en-IN" dirty="0"/>
              <a:t> spire = church) to a building one has seen before and </a:t>
            </a:r>
            <a:endParaRPr lang="en-IN" dirty="0" smtClean="0"/>
          </a:p>
          <a:p>
            <a:r>
              <a:rPr lang="en-IN" dirty="0" smtClean="0"/>
              <a:t>by </a:t>
            </a:r>
            <a:r>
              <a:rPr lang="en-IN" dirty="0"/>
              <a:t>the fact that it suggests certain universal experiences (</a:t>
            </a:r>
            <a:r>
              <a:rPr lang="en-IN" i="1" dirty="0"/>
              <a:t>e.g.,</a:t>
            </a:r>
            <a:r>
              <a:rPr lang="en-IN" dirty="0"/>
              <a:t> vertical forms “rise”; low roofs “envelop”). </a:t>
            </a:r>
          </a:p>
        </p:txBody>
      </p:sp>
      <p:sp>
        <p:nvSpPr>
          <p:cNvPr id="2" name="Title 1"/>
          <p:cNvSpPr>
            <a:spLocks noGrp="1"/>
          </p:cNvSpPr>
          <p:nvPr>
            <p:ph type="title"/>
          </p:nvPr>
        </p:nvSpPr>
        <p:spPr/>
        <p:txBody>
          <a:bodyPr/>
          <a:lstStyle/>
          <a:p>
            <a:r>
              <a:rPr lang="en-US" dirty="0" smtClean="0"/>
              <a:t>symbolism</a:t>
            </a:r>
            <a:endParaRPr lang="en-IN" dirty="0"/>
          </a:p>
        </p:txBody>
      </p:sp>
      <p:pic>
        <p:nvPicPr>
          <p:cNvPr id="10242" name="Picture 2"/>
          <p:cNvPicPr>
            <a:picLocks noChangeAspect="1" noChangeArrowheads="1"/>
          </p:cNvPicPr>
          <p:nvPr/>
        </p:nvPicPr>
        <p:blipFill>
          <a:blip r:embed="rId2" cstate="print"/>
          <a:srcRect/>
          <a:stretch>
            <a:fillRect/>
          </a:stretch>
        </p:blipFill>
        <p:spPr bwMode="auto">
          <a:xfrm>
            <a:off x="2214546" y="3857628"/>
            <a:ext cx="4714908" cy="2714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928670"/>
            <a:ext cx="8643998" cy="3071834"/>
          </a:xfrm>
        </p:spPr>
        <p:txBody>
          <a:bodyPr>
            <a:normAutofit fontScale="70000" lnSpcReduction="20000"/>
          </a:bodyPr>
          <a:lstStyle/>
          <a:p>
            <a:r>
              <a:rPr lang="en-IN" dirty="0"/>
              <a:t>The architectural plan, when used symbolically, communicates through its shape. </a:t>
            </a:r>
            <a:endParaRPr lang="en-IN" dirty="0" smtClean="0"/>
          </a:p>
          <a:p>
            <a:r>
              <a:rPr lang="en-IN" dirty="0">
                <a:hlinkClick r:id="rId2"/>
              </a:rPr>
              <a:t>circle</a:t>
            </a:r>
            <a:r>
              <a:rPr lang="en-IN" dirty="0"/>
              <a:t>, with its suggestion of the planets and other manifestations of nature, gained a symbolic, mystical significance and was used in the plans of houses, tombs, and religious </a:t>
            </a:r>
            <a:r>
              <a:rPr lang="en-IN" dirty="0" smtClean="0"/>
              <a:t>structures, </a:t>
            </a:r>
            <a:r>
              <a:rPr lang="en-IN" i="1" dirty="0" err="1"/>
              <a:t>memoria</a:t>
            </a:r>
            <a:r>
              <a:rPr lang="en-IN" dirty="0"/>
              <a:t> and shrines and for hero cults </a:t>
            </a:r>
            <a:r>
              <a:rPr lang="en-IN" dirty="0" smtClean="0"/>
              <a:t>merged </a:t>
            </a:r>
            <a:r>
              <a:rPr lang="en-IN" dirty="0"/>
              <a:t>with that of the </a:t>
            </a:r>
            <a:r>
              <a:rPr lang="en-IN" dirty="0" smtClean="0"/>
              <a:t>dome</a:t>
            </a:r>
          </a:p>
          <a:p>
            <a:r>
              <a:rPr lang="en-IN" dirty="0"/>
              <a:t>In Hindu temples, the square (and the cross plans developed from it) expressed celestial </a:t>
            </a:r>
            <a:r>
              <a:rPr lang="en-IN" dirty="0" smtClean="0"/>
              <a:t>harmony</a:t>
            </a:r>
          </a:p>
          <a:p>
            <a:r>
              <a:rPr lang="en-IN" dirty="0"/>
              <a:t>The central-plan Christian church (circle, polygon, Greek cross, ellipse) fascinated the architects of the Renaissance </a:t>
            </a:r>
            <a:endParaRPr lang="en-IN" dirty="0" smtClean="0"/>
          </a:p>
          <a:p>
            <a:r>
              <a:rPr lang="en-IN" dirty="0"/>
              <a:t>The modern plan is determined by problems of form (space-mass relationships, etc.) and by the practical demands of use rather than by symbolic communication.</a:t>
            </a:r>
            <a:endParaRPr lang="en-IN" dirty="0" smtClean="0"/>
          </a:p>
          <a:p>
            <a:endParaRPr lang="en-IN" dirty="0"/>
          </a:p>
        </p:txBody>
      </p:sp>
      <p:sp>
        <p:nvSpPr>
          <p:cNvPr id="2" name="Title 1"/>
          <p:cNvSpPr>
            <a:spLocks noGrp="1"/>
          </p:cNvSpPr>
          <p:nvPr>
            <p:ph type="title"/>
          </p:nvPr>
        </p:nvSpPr>
        <p:spPr>
          <a:xfrm>
            <a:off x="457200" y="274638"/>
            <a:ext cx="8229600" cy="725470"/>
          </a:xfrm>
        </p:spPr>
        <p:txBody>
          <a:bodyPr>
            <a:normAutofit fontScale="90000"/>
          </a:bodyPr>
          <a:lstStyle/>
          <a:p>
            <a:r>
              <a:rPr lang="en-US" dirty="0" smtClean="0"/>
              <a:t>Symbolism of shape</a:t>
            </a:r>
            <a:endParaRPr lang="en-IN" dirty="0"/>
          </a:p>
        </p:txBody>
      </p:sp>
      <p:pic>
        <p:nvPicPr>
          <p:cNvPr id="11267" name="Picture 3"/>
          <p:cNvPicPr>
            <a:picLocks noChangeAspect="1" noChangeArrowheads="1"/>
          </p:cNvPicPr>
          <p:nvPr/>
        </p:nvPicPr>
        <p:blipFill>
          <a:blip r:embed="rId3"/>
          <a:srcRect/>
          <a:stretch>
            <a:fillRect/>
          </a:stretch>
        </p:blipFill>
        <p:spPr bwMode="auto">
          <a:xfrm>
            <a:off x="2143108" y="3857628"/>
            <a:ext cx="4857784" cy="2768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2571768"/>
          </a:xfrm>
        </p:spPr>
        <p:txBody>
          <a:bodyPr>
            <a:normAutofit fontScale="85000" lnSpcReduction="20000"/>
          </a:bodyPr>
          <a:lstStyle/>
          <a:p>
            <a:r>
              <a:rPr lang="en-IN" dirty="0" smtClean="0"/>
              <a:t>in </a:t>
            </a:r>
            <a:r>
              <a:rPr lang="en-IN" dirty="0"/>
              <a:t>the expression of form, </a:t>
            </a:r>
            <a:r>
              <a:rPr lang="en-IN" dirty="0" smtClean="0"/>
              <a:t>an architect </a:t>
            </a:r>
            <a:r>
              <a:rPr lang="en-IN" dirty="0"/>
              <a:t>is free to communicate his own personality and </a:t>
            </a:r>
            <a:r>
              <a:rPr lang="en-IN" dirty="0" smtClean="0"/>
              <a:t>concepts</a:t>
            </a:r>
          </a:p>
          <a:p>
            <a:r>
              <a:rPr lang="en-IN" dirty="0"/>
              <a:t>The architect’s principal responsibility in the formation of style is to create meaningful form. </a:t>
            </a:r>
            <a:endParaRPr lang="en-IN" dirty="0" smtClean="0"/>
          </a:p>
          <a:p>
            <a:r>
              <a:rPr lang="en-IN" dirty="0" smtClean="0"/>
              <a:t>may </a:t>
            </a:r>
            <a:r>
              <a:rPr lang="en-IN" dirty="0"/>
              <a:t>be without a fixed form of their own—a rest in music, a line in painting, a space in architecture—and gain significance only as they are organized into the finished </a:t>
            </a:r>
            <a:r>
              <a:rPr lang="en-IN" dirty="0" smtClean="0"/>
              <a:t>product</a:t>
            </a:r>
          </a:p>
          <a:p>
            <a:pPr>
              <a:buNone/>
            </a:pPr>
            <a:r>
              <a:rPr lang="en-IN" dirty="0" smtClean="0"/>
              <a:t> </a:t>
            </a:r>
            <a:endParaRPr lang="en-IN" dirty="0"/>
          </a:p>
        </p:txBody>
      </p:sp>
      <p:sp>
        <p:nvSpPr>
          <p:cNvPr id="2" name="Title 1"/>
          <p:cNvSpPr>
            <a:spLocks noGrp="1"/>
          </p:cNvSpPr>
          <p:nvPr>
            <p:ph type="title"/>
          </p:nvPr>
        </p:nvSpPr>
        <p:spPr/>
        <p:txBody>
          <a:bodyPr/>
          <a:lstStyle/>
          <a:p>
            <a:r>
              <a:rPr lang="en-US" dirty="0" smtClean="0"/>
              <a:t>form</a:t>
            </a:r>
            <a:endParaRPr lang="en-IN" dirty="0"/>
          </a:p>
        </p:txBody>
      </p:sp>
      <p:pic>
        <p:nvPicPr>
          <p:cNvPr id="12290" name="Picture 2"/>
          <p:cNvPicPr>
            <a:picLocks noChangeAspect="1" noChangeArrowheads="1"/>
          </p:cNvPicPr>
          <p:nvPr/>
        </p:nvPicPr>
        <p:blipFill>
          <a:blip r:embed="rId2"/>
          <a:srcRect/>
          <a:stretch>
            <a:fillRect/>
          </a:stretch>
        </p:blipFill>
        <p:spPr bwMode="auto">
          <a:xfrm>
            <a:off x="1857356" y="3429000"/>
            <a:ext cx="5560137"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4614866" cy="5357850"/>
          </a:xfrm>
        </p:spPr>
        <p:txBody>
          <a:bodyPr>
            <a:normAutofit fontScale="92500" lnSpcReduction="10000"/>
          </a:bodyPr>
          <a:lstStyle/>
          <a:p>
            <a:r>
              <a:rPr lang="en-IN" dirty="0" smtClean="0"/>
              <a:t>The basic formal elements of architecture in this sense are </a:t>
            </a:r>
          </a:p>
          <a:p>
            <a:r>
              <a:rPr lang="en-IN" dirty="0" smtClean="0"/>
              <a:t>space and </a:t>
            </a:r>
          </a:p>
          <a:p>
            <a:r>
              <a:rPr lang="en-IN" dirty="0" smtClean="0"/>
              <a:t>mass </a:t>
            </a:r>
          </a:p>
          <a:p>
            <a:r>
              <a:rPr lang="en-IN" dirty="0" smtClean="0"/>
              <a:t>The </a:t>
            </a:r>
            <a:r>
              <a:rPr lang="en-IN" dirty="0"/>
              <a:t>process of organizing these elements into an ordered form is called composition, </a:t>
            </a:r>
            <a:r>
              <a:rPr lang="en-IN" dirty="0" smtClean="0"/>
              <a:t>and</a:t>
            </a:r>
          </a:p>
          <a:p>
            <a:r>
              <a:rPr lang="en-IN" dirty="0" smtClean="0"/>
              <a:t> </a:t>
            </a:r>
            <a:r>
              <a:rPr lang="en-IN" dirty="0"/>
              <a:t>the principal means by which they are given expressive quality are scale, </a:t>
            </a:r>
            <a:endParaRPr lang="en-IN" dirty="0" smtClean="0"/>
          </a:p>
          <a:p>
            <a:r>
              <a:rPr lang="en-IN" dirty="0" smtClean="0"/>
              <a:t>light</a:t>
            </a:r>
            <a:r>
              <a:rPr lang="en-IN" dirty="0"/>
              <a:t>, </a:t>
            </a:r>
            <a:endParaRPr lang="en-IN" dirty="0" smtClean="0"/>
          </a:p>
          <a:p>
            <a:r>
              <a:rPr lang="en-IN" dirty="0" smtClean="0"/>
              <a:t>texture</a:t>
            </a:r>
            <a:r>
              <a:rPr lang="en-IN" dirty="0"/>
              <a:t>, and </a:t>
            </a:r>
            <a:endParaRPr lang="en-IN" dirty="0" smtClean="0"/>
          </a:p>
          <a:p>
            <a:r>
              <a:rPr lang="en-IN" dirty="0" smtClean="0"/>
              <a:t>colour.</a:t>
            </a:r>
            <a:endParaRPr lang="en-IN" dirty="0"/>
          </a:p>
          <a:p>
            <a:endParaRPr lang="en-IN" dirty="0"/>
          </a:p>
        </p:txBody>
      </p:sp>
      <p:sp>
        <p:nvSpPr>
          <p:cNvPr id="2" name="Title 1"/>
          <p:cNvSpPr>
            <a:spLocks noGrp="1"/>
          </p:cNvSpPr>
          <p:nvPr>
            <p:ph type="title"/>
          </p:nvPr>
        </p:nvSpPr>
        <p:spPr/>
        <p:txBody>
          <a:bodyPr/>
          <a:lstStyle/>
          <a:p>
            <a:r>
              <a:rPr lang="en-US" dirty="0" smtClean="0"/>
              <a:t>composition</a:t>
            </a:r>
            <a:endParaRPr lang="en-IN" dirty="0"/>
          </a:p>
        </p:txBody>
      </p:sp>
      <p:pic>
        <p:nvPicPr>
          <p:cNvPr id="4" name="Picture 3"/>
          <p:cNvPicPr>
            <a:picLocks noChangeAspect="1" noChangeArrowheads="1"/>
          </p:cNvPicPr>
          <p:nvPr/>
        </p:nvPicPr>
        <p:blipFill>
          <a:blip r:embed="rId2"/>
          <a:srcRect/>
          <a:stretch>
            <a:fillRect/>
          </a:stretch>
        </p:blipFill>
        <p:spPr bwMode="auto">
          <a:xfrm>
            <a:off x="5000628" y="1500174"/>
            <a:ext cx="3929090" cy="3929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Egyptian – pyramids of </a:t>
            </a:r>
            <a:r>
              <a:rPr lang="en-US" dirty="0" err="1" smtClean="0"/>
              <a:t>giza</a:t>
            </a:r>
            <a:endParaRPr lang="en-US" dirty="0" smtClean="0"/>
          </a:p>
          <a:p>
            <a:r>
              <a:rPr lang="en-US" dirty="0" smtClean="0"/>
              <a:t>Greek - t</a:t>
            </a:r>
            <a:r>
              <a:rPr lang="en-IN" dirty="0" smtClean="0"/>
              <a:t>he </a:t>
            </a:r>
            <a:r>
              <a:rPr lang="en-IN" dirty="0" err="1"/>
              <a:t>Erechtheum</a:t>
            </a:r>
            <a:r>
              <a:rPr lang="en-IN" dirty="0"/>
              <a:t> in Athens</a:t>
            </a:r>
            <a:endParaRPr lang="en-US" dirty="0" smtClean="0"/>
          </a:p>
          <a:p>
            <a:r>
              <a:rPr lang="en-US" dirty="0" smtClean="0"/>
              <a:t>Roman - </a:t>
            </a:r>
            <a:r>
              <a:rPr lang="en-IN" dirty="0"/>
              <a:t>St. Peter’s in Rome</a:t>
            </a:r>
            <a:endParaRPr lang="en-US" dirty="0" smtClean="0"/>
          </a:p>
          <a:p>
            <a:r>
              <a:rPr lang="en-US" dirty="0" smtClean="0"/>
              <a:t>Christian &amp; byzantine - </a:t>
            </a:r>
            <a:r>
              <a:rPr lang="en-IN" dirty="0"/>
              <a:t>the abbey of Mont Saint-Michel in France</a:t>
            </a:r>
            <a:endParaRPr lang="en-US" dirty="0" smtClean="0"/>
          </a:p>
          <a:p>
            <a:r>
              <a:rPr lang="en-US" dirty="0" smtClean="0"/>
              <a:t>Gothic – </a:t>
            </a:r>
            <a:r>
              <a:rPr lang="en-US" dirty="0" err="1" smtClean="0"/>
              <a:t>notre</a:t>
            </a:r>
            <a:r>
              <a:rPr lang="en-US" dirty="0" smtClean="0"/>
              <a:t> dame, </a:t>
            </a:r>
            <a:r>
              <a:rPr lang="en-US" dirty="0" err="1" smtClean="0"/>
              <a:t>paris</a:t>
            </a:r>
            <a:r>
              <a:rPr lang="en-US" dirty="0" smtClean="0"/>
              <a:t>/ </a:t>
            </a:r>
            <a:r>
              <a:rPr lang="en-US" dirty="0" err="1" smtClean="0"/>
              <a:t>duomo</a:t>
            </a:r>
            <a:r>
              <a:rPr lang="en-US" dirty="0" smtClean="0"/>
              <a:t> cathedral, </a:t>
            </a:r>
            <a:r>
              <a:rPr lang="en-US" dirty="0" err="1" smtClean="0"/>
              <a:t>milan</a:t>
            </a:r>
            <a:endParaRPr lang="en-US" dirty="0" smtClean="0"/>
          </a:p>
          <a:p>
            <a:r>
              <a:rPr lang="en-US" dirty="0" smtClean="0"/>
              <a:t>Renaissance – </a:t>
            </a:r>
            <a:r>
              <a:rPr lang="en-US" dirty="0" err="1" smtClean="0"/>
              <a:t>st.peters</a:t>
            </a:r>
            <a:r>
              <a:rPr lang="en-US" dirty="0" smtClean="0"/>
              <a:t>, </a:t>
            </a:r>
            <a:r>
              <a:rPr lang="en-US" dirty="0" err="1" smtClean="0"/>
              <a:t>rome</a:t>
            </a:r>
            <a:endParaRPr lang="en-US" dirty="0" smtClean="0"/>
          </a:p>
          <a:p>
            <a:r>
              <a:rPr lang="en-US" dirty="0" smtClean="0"/>
              <a:t>Art nouveau – </a:t>
            </a:r>
            <a:r>
              <a:rPr lang="en-US" dirty="0" err="1" smtClean="0"/>
              <a:t>antoni</a:t>
            </a:r>
            <a:r>
              <a:rPr lang="en-US" dirty="0" smtClean="0"/>
              <a:t> </a:t>
            </a:r>
            <a:r>
              <a:rPr lang="en-US" dirty="0" err="1" smtClean="0"/>
              <a:t>gaudi</a:t>
            </a:r>
            <a:endParaRPr lang="en-US" dirty="0" smtClean="0"/>
          </a:p>
          <a:p>
            <a:endParaRPr lang="en-IN" dirty="0"/>
          </a:p>
        </p:txBody>
      </p:sp>
      <p:sp>
        <p:nvSpPr>
          <p:cNvPr id="2" name="Title 1"/>
          <p:cNvSpPr>
            <a:spLocks noGrp="1"/>
          </p:cNvSpPr>
          <p:nvPr>
            <p:ph type="title"/>
          </p:nvPr>
        </p:nvSpPr>
        <p:spPr/>
        <p:txBody>
          <a:bodyPr/>
          <a:lstStyle/>
          <a:p>
            <a:r>
              <a:rPr lang="en-US" dirty="0" smtClean="0"/>
              <a:t>Historical influence</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Thank you</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357298"/>
            <a:ext cx="5072098" cy="5286412"/>
          </a:xfrm>
        </p:spPr>
        <p:txBody>
          <a:bodyPr>
            <a:normAutofit fontScale="85000" lnSpcReduction="20000"/>
          </a:bodyPr>
          <a:lstStyle/>
          <a:p>
            <a:r>
              <a:rPr lang="en-IN" dirty="0"/>
              <a:t>The term theory of architecture was originally simply the accepted translation of the Latin term </a:t>
            </a:r>
            <a:r>
              <a:rPr lang="en-IN" i="1" dirty="0"/>
              <a:t>ratiocinatio</a:t>
            </a:r>
            <a:r>
              <a:rPr lang="en-IN" dirty="0"/>
              <a:t> as used by Vitruvius, a Roman architect-engineer of the 1st century </a:t>
            </a:r>
            <a:r>
              <a:rPr lang="en-IN" cap="small" dirty="0"/>
              <a:t>ad</a:t>
            </a:r>
            <a:r>
              <a:rPr lang="en-IN" dirty="0"/>
              <a:t>, to differentiate intellectual from practical knowledge in architectural </a:t>
            </a:r>
            <a:r>
              <a:rPr lang="en-IN" dirty="0" smtClean="0"/>
              <a:t>education</a:t>
            </a:r>
          </a:p>
          <a:p>
            <a:r>
              <a:rPr lang="en-IN" dirty="0"/>
              <a:t>but it has come to signify the total basis for judging the merits of buildings or building projects</a:t>
            </a:r>
            <a:r>
              <a:rPr lang="en-IN" dirty="0" smtClean="0"/>
              <a:t>.</a:t>
            </a:r>
          </a:p>
          <a:p>
            <a:r>
              <a:rPr lang="en-IN" dirty="0" smtClean="0"/>
              <a:t>Such </a:t>
            </a:r>
            <a:r>
              <a:rPr lang="en-IN" dirty="0"/>
              <a:t>reasoned judgments are an essential part of the architectural creative </a:t>
            </a:r>
            <a:r>
              <a:rPr lang="en-IN" dirty="0" smtClean="0"/>
              <a:t>process</a:t>
            </a:r>
          </a:p>
          <a:p>
            <a:r>
              <a:rPr lang="en-IN" dirty="0"/>
              <a:t>A building can be designed only by a continuous creative, intellectual dialectic between imagination and reason in the mind of each creator</a:t>
            </a:r>
          </a:p>
        </p:txBody>
      </p:sp>
      <p:sp>
        <p:nvSpPr>
          <p:cNvPr id="2" name="Title 1"/>
          <p:cNvSpPr>
            <a:spLocks noGrp="1"/>
          </p:cNvSpPr>
          <p:nvPr>
            <p:ph type="title"/>
          </p:nvPr>
        </p:nvSpPr>
        <p:spPr/>
        <p:txBody>
          <a:bodyPr/>
          <a:lstStyle/>
          <a:p>
            <a:r>
              <a:rPr lang="en-US" dirty="0" smtClean="0"/>
              <a:t>Theory of architecture</a:t>
            </a:r>
            <a:endParaRPr lang="en-IN" dirty="0"/>
          </a:p>
        </p:txBody>
      </p:sp>
      <p:pic>
        <p:nvPicPr>
          <p:cNvPr id="3074" name="Picture 2"/>
          <p:cNvPicPr>
            <a:picLocks noChangeAspect="1" noChangeArrowheads="1"/>
          </p:cNvPicPr>
          <p:nvPr/>
        </p:nvPicPr>
        <p:blipFill>
          <a:blip r:embed="rId2"/>
          <a:srcRect/>
          <a:stretch>
            <a:fillRect/>
          </a:stretch>
        </p:blipFill>
        <p:spPr bwMode="auto">
          <a:xfrm>
            <a:off x="5286380" y="1857364"/>
            <a:ext cx="3602747" cy="36147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214422"/>
            <a:ext cx="8401080" cy="2619380"/>
          </a:xfrm>
        </p:spPr>
        <p:txBody>
          <a:bodyPr>
            <a:normAutofit fontScale="92500" lnSpcReduction="20000"/>
          </a:bodyPr>
          <a:lstStyle/>
          <a:p>
            <a:r>
              <a:rPr lang="en-IN" dirty="0"/>
              <a:t>Before 1750 every comprehensive treatise or published lecture course on architecture could appropriately be described as a textbook on architectural </a:t>
            </a:r>
            <a:r>
              <a:rPr lang="en-IN" dirty="0" smtClean="0"/>
              <a:t>theory</a:t>
            </a:r>
          </a:p>
          <a:p>
            <a:r>
              <a:rPr lang="en-IN" dirty="0" smtClean="0"/>
              <a:t>after </a:t>
            </a:r>
            <a:r>
              <a:rPr lang="en-IN" dirty="0"/>
              <a:t>the changes associated with the Industrial Revolution, the amount of architectural knowledge that could be acquired only by academic study increased to the point where a complete synthesis became virtually impossible in a single volume</a:t>
            </a:r>
          </a:p>
        </p:txBody>
      </p:sp>
      <p:sp>
        <p:nvSpPr>
          <p:cNvPr id="2" name="Title 1"/>
          <p:cNvSpPr>
            <a:spLocks noGrp="1"/>
          </p:cNvSpPr>
          <p:nvPr>
            <p:ph type="title"/>
          </p:nvPr>
        </p:nvSpPr>
        <p:spPr/>
        <p:txBody>
          <a:bodyPr/>
          <a:lstStyle/>
          <a:p>
            <a:r>
              <a:rPr lang="en-US" dirty="0" smtClean="0"/>
              <a:t>history</a:t>
            </a:r>
            <a:endParaRPr lang="en-IN" dirty="0"/>
          </a:p>
        </p:txBody>
      </p:sp>
      <p:pic>
        <p:nvPicPr>
          <p:cNvPr id="2050" name="Picture 2"/>
          <p:cNvPicPr>
            <a:picLocks noChangeAspect="1" noChangeArrowheads="1"/>
          </p:cNvPicPr>
          <p:nvPr/>
        </p:nvPicPr>
        <p:blipFill>
          <a:blip r:embed="rId2"/>
          <a:srcRect/>
          <a:stretch>
            <a:fillRect/>
          </a:stretch>
        </p:blipFill>
        <p:spPr bwMode="auto">
          <a:xfrm>
            <a:off x="2143108" y="3714752"/>
            <a:ext cx="5165716" cy="27964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4543428" cy="5357850"/>
          </a:xfrm>
        </p:spPr>
        <p:txBody>
          <a:bodyPr>
            <a:normAutofit fontScale="85000" lnSpcReduction="20000"/>
          </a:bodyPr>
          <a:lstStyle/>
          <a:p>
            <a:r>
              <a:rPr lang="en-IN" dirty="0"/>
              <a:t>The historical evolution of architectural theory is assessable mainly from </a:t>
            </a:r>
            <a:endParaRPr lang="en-IN" dirty="0" smtClean="0"/>
          </a:p>
          <a:p>
            <a:r>
              <a:rPr lang="en-IN" dirty="0" smtClean="0"/>
              <a:t>manuscripts </a:t>
            </a:r>
            <a:r>
              <a:rPr lang="en-IN" dirty="0"/>
              <a:t>and published treatises, </a:t>
            </a:r>
            <a:endParaRPr lang="en-IN" dirty="0" smtClean="0"/>
          </a:p>
          <a:p>
            <a:r>
              <a:rPr lang="en-IN" dirty="0" smtClean="0"/>
              <a:t>from </a:t>
            </a:r>
            <a:r>
              <a:rPr lang="en-IN" dirty="0"/>
              <a:t>critical essays and commentaries, and from </a:t>
            </a:r>
            <a:endParaRPr lang="en-IN" dirty="0" smtClean="0"/>
          </a:p>
          <a:p>
            <a:r>
              <a:rPr lang="en-IN" dirty="0" smtClean="0"/>
              <a:t>the </a:t>
            </a:r>
            <a:r>
              <a:rPr lang="en-IN" dirty="0"/>
              <a:t>surviving buildings of every </a:t>
            </a:r>
            <a:r>
              <a:rPr lang="en-IN" dirty="0" smtClean="0"/>
              <a:t>epoch</a:t>
            </a:r>
          </a:p>
          <a:p>
            <a:r>
              <a:rPr lang="en-IN" dirty="0"/>
              <a:t>no way a type of historical study that can reflect accurately the spirit of each age and in this respect is similar to the history of philosophy </a:t>
            </a:r>
            <a:r>
              <a:rPr lang="en-IN" dirty="0" smtClean="0"/>
              <a:t>itself</a:t>
            </a:r>
          </a:p>
          <a:p>
            <a:r>
              <a:rPr lang="en-IN" dirty="0"/>
              <a:t>Some architectural treatises were intended to publicize novel concepts rather than to state widely accepted ideals</a:t>
            </a:r>
          </a:p>
        </p:txBody>
      </p:sp>
      <p:sp>
        <p:nvSpPr>
          <p:cNvPr id="2" name="Title 1"/>
          <p:cNvSpPr>
            <a:spLocks noGrp="1"/>
          </p:cNvSpPr>
          <p:nvPr>
            <p:ph type="title"/>
          </p:nvPr>
        </p:nvSpPr>
        <p:spPr/>
        <p:txBody>
          <a:bodyPr/>
          <a:lstStyle/>
          <a:p>
            <a:r>
              <a:rPr lang="en-US" dirty="0" smtClean="0"/>
              <a:t>evolution</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4857752" y="2071677"/>
            <a:ext cx="4000495" cy="30003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357166"/>
            <a:ext cx="8229600" cy="2786082"/>
          </a:xfrm>
        </p:spPr>
        <p:txBody>
          <a:bodyPr>
            <a:normAutofit fontScale="92500"/>
          </a:bodyPr>
          <a:lstStyle/>
          <a:p>
            <a:r>
              <a:rPr lang="en-IN" dirty="0"/>
              <a:t>the study of the history of architectural philosophy, like that of the history of general philosophy, not only teaches what past generations thought but can help the individual decide how he himself should act and judge</a:t>
            </a:r>
            <a:r>
              <a:rPr lang="en-IN" dirty="0" smtClean="0"/>
              <a:t>.</a:t>
            </a:r>
          </a:p>
          <a:p>
            <a:r>
              <a:rPr lang="en-IN" dirty="0" smtClean="0"/>
              <a:t>For establishing </a:t>
            </a:r>
            <a:r>
              <a:rPr lang="en-IN" dirty="0"/>
              <a:t>a viable theory of architecture for their own era, it is generally agreed that great stimulus can be found in studying historical evidence</a:t>
            </a:r>
          </a:p>
        </p:txBody>
      </p:sp>
      <p:pic>
        <p:nvPicPr>
          <p:cNvPr id="4098" name="Picture 2"/>
          <p:cNvPicPr>
            <a:picLocks noChangeAspect="1" noChangeArrowheads="1"/>
          </p:cNvPicPr>
          <p:nvPr/>
        </p:nvPicPr>
        <p:blipFill>
          <a:blip r:embed="rId2" cstate="print"/>
          <a:srcRect/>
          <a:stretch>
            <a:fillRect/>
          </a:stretch>
        </p:blipFill>
        <p:spPr bwMode="auto">
          <a:xfrm>
            <a:off x="2143108" y="3143248"/>
            <a:ext cx="5050727" cy="33575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4757742" cy="5048272"/>
          </a:xfrm>
        </p:spPr>
        <p:txBody>
          <a:bodyPr>
            <a:normAutofit/>
          </a:bodyPr>
          <a:lstStyle/>
          <a:p>
            <a:r>
              <a:rPr lang="en-IN" dirty="0"/>
              <a:t>Expression in architecture is the communication of quality and </a:t>
            </a:r>
            <a:r>
              <a:rPr lang="en-IN" dirty="0" smtClean="0"/>
              <a:t>meaning</a:t>
            </a:r>
          </a:p>
          <a:p>
            <a:r>
              <a:rPr lang="en-IN" dirty="0"/>
              <a:t>The functions and the techniques of building are interpreted and transformed by expression into art, as sounds are made into music and words into literature.</a:t>
            </a:r>
          </a:p>
          <a:p>
            <a:r>
              <a:rPr lang="en-IN" dirty="0"/>
              <a:t>Style communicates the outlook of a culture and the concepts of its architects. </a:t>
            </a:r>
          </a:p>
        </p:txBody>
      </p:sp>
      <p:sp>
        <p:nvSpPr>
          <p:cNvPr id="2" name="Title 1"/>
          <p:cNvSpPr>
            <a:spLocks noGrp="1"/>
          </p:cNvSpPr>
          <p:nvPr>
            <p:ph type="title"/>
          </p:nvPr>
        </p:nvSpPr>
        <p:spPr/>
        <p:txBody>
          <a:bodyPr/>
          <a:lstStyle/>
          <a:p>
            <a:r>
              <a:rPr lang="en-US" dirty="0" smtClean="0"/>
              <a:t>expression</a:t>
            </a:r>
            <a:endParaRPr lang="en-IN" dirty="0"/>
          </a:p>
        </p:txBody>
      </p:sp>
      <p:pic>
        <p:nvPicPr>
          <p:cNvPr id="5122" name="Picture 2"/>
          <p:cNvPicPr>
            <a:picLocks noChangeAspect="1" noChangeArrowheads="1"/>
          </p:cNvPicPr>
          <p:nvPr/>
        </p:nvPicPr>
        <p:blipFill>
          <a:blip r:embed="rId2" cstate="print"/>
          <a:srcRect/>
          <a:stretch>
            <a:fillRect/>
          </a:stretch>
        </p:blipFill>
        <p:spPr bwMode="auto">
          <a:xfrm>
            <a:off x="5143504" y="2143116"/>
            <a:ext cx="3702047" cy="31639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2047876"/>
          </a:xfrm>
        </p:spPr>
        <p:txBody>
          <a:bodyPr>
            <a:normAutofit fontScale="92500" lnSpcReduction="20000"/>
          </a:bodyPr>
          <a:lstStyle/>
          <a:p>
            <a:r>
              <a:rPr lang="en-IN" dirty="0"/>
              <a:t>The boundaries of a style may be national and geographical (</a:t>
            </a:r>
            <a:r>
              <a:rPr lang="en-IN" i="1" dirty="0"/>
              <a:t>e.g.,</a:t>
            </a:r>
            <a:r>
              <a:rPr lang="en-IN" dirty="0"/>
              <a:t> Japanese, Mayan) or religious (</a:t>
            </a:r>
            <a:r>
              <a:rPr lang="en-IN" i="1" dirty="0"/>
              <a:t>e.g.,</a:t>
            </a:r>
            <a:r>
              <a:rPr lang="en-IN" dirty="0"/>
              <a:t> </a:t>
            </a:r>
            <a:r>
              <a:rPr lang="en-IN" dirty="0" err="1"/>
              <a:t>Islāmic</a:t>
            </a:r>
            <a:r>
              <a:rPr lang="en-IN" dirty="0"/>
              <a:t>) and intellectual (</a:t>
            </a:r>
            <a:r>
              <a:rPr lang="en-IN" i="1" dirty="0"/>
              <a:t>e.g.,</a:t>
            </a:r>
            <a:r>
              <a:rPr lang="en-IN" dirty="0"/>
              <a:t> Renaissance), </a:t>
            </a:r>
            <a:endParaRPr lang="en-IN" dirty="0" smtClean="0"/>
          </a:p>
          <a:p>
            <a:r>
              <a:rPr lang="en-IN" dirty="0"/>
              <a:t>. The lifespan of styles may be long (ancient Egyptian, over 3,000 years) or short (Baroque, less than 200 years) according to the changeability of cultural patterns</a:t>
            </a:r>
          </a:p>
        </p:txBody>
      </p:sp>
      <p:sp>
        <p:nvSpPr>
          <p:cNvPr id="2" name="Title 1"/>
          <p:cNvSpPr>
            <a:spLocks noGrp="1"/>
          </p:cNvSpPr>
          <p:nvPr>
            <p:ph type="title"/>
          </p:nvPr>
        </p:nvSpPr>
        <p:spPr/>
        <p:txBody>
          <a:bodyPr/>
          <a:lstStyle/>
          <a:p>
            <a:r>
              <a:rPr lang="en-US" dirty="0" smtClean="0"/>
              <a:t>style</a:t>
            </a:r>
            <a:endParaRPr lang="en-IN" dirty="0"/>
          </a:p>
        </p:txBody>
      </p:sp>
      <p:pic>
        <p:nvPicPr>
          <p:cNvPr id="6146" name="Picture 2"/>
          <p:cNvPicPr>
            <a:picLocks noChangeAspect="1" noChangeArrowheads="1"/>
          </p:cNvPicPr>
          <p:nvPr/>
        </p:nvPicPr>
        <p:blipFill>
          <a:blip r:embed="rId2" cstate="print"/>
          <a:srcRect/>
          <a:stretch>
            <a:fillRect/>
          </a:stretch>
        </p:blipFill>
        <p:spPr bwMode="auto">
          <a:xfrm>
            <a:off x="2214546" y="3500438"/>
            <a:ext cx="4929222" cy="31200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714488"/>
            <a:ext cx="4500594" cy="4857784"/>
          </a:xfrm>
        </p:spPr>
        <p:txBody>
          <a:bodyPr>
            <a:normAutofit lnSpcReduction="10000"/>
          </a:bodyPr>
          <a:lstStyle/>
          <a:p>
            <a:r>
              <a:rPr lang="en-IN" dirty="0"/>
              <a:t>are tradition</a:t>
            </a:r>
            <a:r>
              <a:rPr lang="en-IN" dirty="0" smtClean="0"/>
              <a:t>,</a:t>
            </a:r>
          </a:p>
          <a:p>
            <a:r>
              <a:rPr lang="en-IN" dirty="0" smtClean="0"/>
              <a:t> </a:t>
            </a:r>
            <a:r>
              <a:rPr lang="en-IN" dirty="0"/>
              <a:t>the experience of earlier architecture; </a:t>
            </a:r>
            <a:endParaRPr lang="en-IN" dirty="0" smtClean="0"/>
          </a:p>
          <a:p>
            <a:r>
              <a:rPr lang="en-IN" dirty="0" smtClean="0"/>
              <a:t>influence</a:t>
            </a:r>
            <a:r>
              <a:rPr lang="en-IN" dirty="0"/>
              <a:t>, </a:t>
            </a:r>
            <a:endParaRPr lang="en-IN" dirty="0" smtClean="0"/>
          </a:p>
          <a:p>
            <a:r>
              <a:rPr lang="en-IN" dirty="0" smtClean="0"/>
              <a:t>the </a:t>
            </a:r>
            <a:r>
              <a:rPr lang="en-IN" dirty="0"/>
              <a:t>contribution of contemporary expressions outside the immediate cultural environment</a:t>
            </a:r>
            <a:r>
              <a:rPr lang="en-IN" dirty="0" smtClean="0"/>
              <a:t>;</a:t>
            </a:r>
          </a:p>
          <a:p>
            <a:r>
              <a:rPr lang="en-IN" dirty="0" smtClean="0"/>
              <a:t> </a:t>
            </a:r>
            <a:r>
              <a:rPr lang="en-IN" dirty="0"/>
              <a:t>and innovation, </a:t>
            </a:r>
            <a:endParaRPr lang="en-IN" dirty="0" smtClean="0"/>
          </a:p>
          <a:p>
            <a:r>
              <a:rPr lang="en-IN" dirty="0" smtClean="0"/>
              <a:t>the </a:t>
            </a:r>
            <a:r>
              <a:rPr lang="en-IN" dirty="0"/>
              <a:t>creative contribution of the culture and the architect. </a:t>
            </a:r>
          </a:p>
        </p:txBody>
      </p:sp>
      <p:sp>
        <p:nvSpPr>
          <p:cNvPr id="2" name="Title 1"/>
          <p:cNvSpPr>
            <a:spLocks noGrp="1"/>
          </p:cNvSpPr>
          <p:nvPr>
            <p:ph type="title"/>
          </p:nvPr>
        </p:nvSpPr>
        <p:spPr/>
        <p:txBody>
          <a:bodyPr>
            <a:normAutofit fontScale="90000"/>
          </a:bodyPr>
          <a:lstStyle/>
          <a:p>
            <a:r>
              <a:rPr lang="en-IN" dirty="0"/>
              <a:t>The principal forces in the creation of a style</a:t>
            </a:r>
          </a:p>
        </p:txBody>
      </p:sp>
      <p:pic>
        <p:nvPicPr>
          <p:cNvPr id="7171" name="Picture 3"/>
          <p:cNvPicPr>
            <a:picLocks noChangeAspect="1" noChangeArrowheads="1"/>
          </p:cNvPicPr>
          <p:nvPr/>
        </p:nvPicPr>
        <p:blipFill>
          <a:blip r:embed="rId2"/>
          <a:srcRect/>
          <a:stretch>
            <a:fillRect/>
          </a:stretch>
        </p:blipFill>
        <p:spPr bwMode="auto">
          <a:xfrm>
            <a:off x="4357686" y="2071678"/>
            <a:ext cx="4572000" cy="3057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The components of expression, which communicate the particular values of style, are </a:t>
            </a:r>
            <a:endParaRPr lang="en-IN" dirty="0" smtClean="0"/>
          </a:p>
          <a:p>
            <a:r>
              <a:rPr lang="en-IN" dirty="0" smtClean="0"/>
              <a:t>content </a:t>
            </a:r>
            <a:r>
              <a:rPr lang="en-IN" dirty="0"/>
              <a:t>and </a:t>
            </a:r>
            <a:endParaRPr lang="en-IN" dirty="0" smtClean="0"/>
          </a:p>
          <a:p>
            <a:r>
              <a:rPr lang="en-IN" dirty="0" smtClean="0"/>
              <a:t>form</a:t>
            </a:r>
            <a:endParaRPr lang="en-IN" dirty="0"/>
          </a:p>
        </p:txBody>
      </p:sp>
      <p:sp>
        <p:nvSpPr>
          <p:cNvPr id="2" name="Title 1"/>
          <p:cNvSpPr>
            <a:spLocks noGrp="1"/>
          </p:cNvSpPr>
          <p:nvPr>
            <p:ph type="title"/>
          </p:nvPr>
        </p:nvSpPr>
        <p:spPr/>
        <p:txBody>
          <a:bodyPr/>
          <a:lstStyle/>
          <a:p>
            <a:r>
              <a:rPr lang="en-US" dirty="0" smtClean="0"/>
              <a:t>Components of expression</a:t>
            </a:r>
            <a:endParaRPr lang="en-IN" dirty="0"/>
          </a:p>
        </p:txBody>
      </p:sp>
      <p:pic>
        <p:nvPicPr>
          <p:cNvPr id="4" name="Picture 2"/>
          <p:cNvPicPr>
            <a:picLocks noChangeAspect="1" noChangeArrowheads="1"/>
          </p:cNvPicPr>
          <p:nvPr/>
        </p:nvPicPr>
        <p:blipFill>
          <a:blip r:embed="rId2"/>
          <a:srcRect/>
          <a:stretch>
            <a:fillRect/>
          </a:stretch>
        </p:blipFill>
        <p:spPr bwMode="auto">
          <a:xfrm>
            <a:off x="1857356" y="2928934"/>
            <a:ext cx="5500726" cy="3753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44</TotalTime>
  <Words>956</Words>
  <Application>Microsoft Office PowerPoint</Application>
  <PresentationFormat>On-screen Show (4:3)</PresentationFormat>
  <Paragraphs>78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Paper</vt:lpstr>
      <vt:lpstr>Theory of architecture</vt:lpstr>
      <vt:lpstr>Theory of architecture</vt:lpstr>
      <vt:lpstr>history</vt:lpstr>
      <vt:lpstr>evolution</vt:lpstr>
      <vt:lpstr>Slide 5</vt:lpstr>
      <vt:lpstr>expression</vt:lpstr>
      <vt:lpstr>style</vt:lpstr>
      <vt:lpstr>The principal forces in the creation of a style</vt:lpstr>
      <vt:lpstr>Components of expression</vt:lpstr>
      <vt:lpstr>content</vt:lpstr>
      <vt:lpstr>Architectural types</vt:lpstr>
      <vt:lpstr>symbolism</vt:lpstr>
      <vt:lpstr>Symbolism of shape</vt:lpstr>
      <vt:lpstr>form</vt:lpstr>
      <vt:lpstr>composition</vt:lpstr>
      <vt:lpstr>Historical influence</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sengupta</dc:creator>
  <cp:lastModifiedBy>sengupta</cp:lastModifiedBy>
  <cp:revision>16</cp:revision>
  <dcterms:created xsi:type="dcterms:W3CDTF">2014-01-30T22:57:39Z</dcterms:created>
  <dcterms:modified xsi:type="dcterms:W3CDTF">2014-01-30T23:42:33Z</dcterms:modified>
</cp:coreProperties>
</file>