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2"/>
  </p:sldMasterIdLst>
  <p:notesMasterIdLst>
    <p:notesMasterId r:id="rId23"/>
  </p:notesMasterIdLst>
  <p:sldIdLst>
    <p:sldId id="256" r:id="rId3"/>
    <p:sldId id="257" r:id="rId4"/>
    <p:sldId id="260" r:id="rId5"/>
    <p:sldId id="266" r:id="rId6"/>
    <p:sldId id="261" r:id="rId7"/>
    <p:sldId id="262" r:id="rId8"/>
    <p:sldId id="271" r:id="rId9"/>
    <p:sldId id="269" r:id="rId10"/>
    <p:sldId id="270" r:id="rId11"/>
    <p:sldId id="272" r:id="rId12"/>
    <p:sldId id="273" r:id="rId13"/>
    <p:sldId id="274" r:id="rId14"/>
    <p:sldId id="277" r:id="rId15"/>
    <p:sldId id="275" r:id="rId16"/>
    <p:sldId id="276" r:id="rId17"/>
    <p:sldId id="278" r:id="rId18"/>
    <p:sldId id="279" r:id="rId19"/>
    <p:sldId id="280" r:id="rId20"/>
    <p:sldId id="281" r:id="rId21"/>
    <p:sldId id="25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01AB6-C94E-41FA-9549-4228DF225C69}" type="datetimeFigureOut">
              <a:rPr lang="en-US" smtClean="0"/>
              <a:pPr/>
              <a:t>5/2/2014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E9740-677B-4D80-B70E-58DC67A56BDE}" type="slidenum">
              <a:rPr lang="en-US" smtClean="0"/>
              <a:pPr/>
              <a:t>‹#›</a:t>
            </a:fld>
            <a:endParaRPr lang="en-US"/>
          </a:p>
        </p:txBody>
      </p:sp>
    </p:spTree>
    <p:extLst>
      <p:ext uri="{BB962C8B-B14F-4D97-AF65-F5344CB8AC3E}">
        <p14:creationId xmlns="" xmlns:p14="http://schemas.microsoft.com/office/powerpoint/2010/main" val="306532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E9740-677B-4D80-B70E-58DC67A56BDE}" type="slidenum">
              <a:rPr lang="en-US" smtClean="0"/>
              <a:pPr/>
              <a:t>10</a:t>
            </a:fld>
            <a:endParaRPr lang="en-US"/>
          </a:p>
        </p:txBody>
      </p:sp>
    </p:spTree>
    <p:extLst>
      <p:ext uri="{BB962C8B-B14F-4D97-AF65-F5344CB8AC3E}">
        <p14:creationId xmlns="" xmlns:p14="http://schemas.microsoft.com/office/powerpoint/2010/main" val="420011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CB97365-EBCA-4027-87D5-99FC1D4DF0BB}" type="datetimeFigureOut">
              <a:rPr lang="en-US" smtClean="0"/>
              <a:pPr/>
              <a:t>5/2/2014</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9E29E33-B620-47F9-BB04-8846C2A5AFCC}"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5/2/2014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5/2/2014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3" descr="white rectangle.png"/>
          <p:cNvPicPr>
            <a:picLocks noChangeAspect="1"/>
          </p:cNvPicPr>
          <p:nvPr userDrawn="1"/>
        </p:nvPicPr>
        <p:blipFill>
          <a:blip r:embed="rId2"/>
          <a:srcRect b="10452"/>
          <a:stretch>
            <a:fillRect/>
          </a:stretch>
        </p:blipFill>
        <p:spPr bwMode="auto">
          <a:xfrm>
            <a:off x="0" y="1300163"/>
            <a:ext cx="9144000" cy="5557837"/>
          </a:xfrm>
          <a:prstGeom prst="rect">
            <a:avLst/>
          </a:prstGeom>
          <a:noFill/>
          <a:ln w="9525">
            <a:noFill/>
            <a:miter lim="800000"/>
            <a:headEnd/>
            <a:tailEnd/>
          </a:ln>
        </p:spPr>
      </p:pic>
      <p:sp>
        <p:nvSpPr>
          <p:cNvPr id="8" name="Content Placeholder 2"/>
          <p:cNvSpPr>
            <a:spLocks noGrp="1"/>
          </p:cNvSpPr>
          <p:nvPr>
            <p:ph idx="1"/>
          </p:nvPr>
        </p:nvSpPr>
        <p:spPr>
          <a:xfrm>
            <a:off x="457200" y="1600200"/>
            <a:ext cx="8229600"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CB97365-EBCA-4027-87D5-99FC1D4DF0BB}" type="datetimeFigureOut">
              <a:rPr lang="en-US" smtClean="0"/>
              <a:pPr/>
              <a:t>5/2/2014</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kumimoji="0" lang="en-US" dirty="0"/>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7CB97365-EBCA-4027-87D5-99FC1D4DF0BB}" type="datetimeFigureOut">
              <a:rPr lang="en-US" smtClean="0"/>
              <a:pPr/>
              <a:t>5/2/2014</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kumimoji="0" lang="en-US" dirty="0"/>
          </a:p>
        </p:txBody>
      </p:sp>
      <p:sp>
        <p:nvSpPr>
          <p:cNvPr id="6" name="Slide Number Placeholder 5"/>
          <p:cNvSpPr>
            <a:spLocks noGrp="1"/>
          </p:cNvSpPr>
          <p:nvPr>
            <p:ph type="sldNum" sz="quarter" idx="12"/>
          </p:nvPr>
        </p:nvSpPr>
        <p:spPr>
          <a:xfrm>
            <a:off x="8451056" y="809624"/>
            <a:ext cx="502920" cy="300831"/>
          </a:xfrm>
        </p:spPr>
        <p:txBody>
          <a:bodyPr/>
          <a:lstStyle/>
          <a:p>
            <a:fld id="{69E29E33-B620-47F9-BB04-8846C2A5AFCC}" type="slidenum">
              <a:rPr kumimoji="0" lang="en-US" smtClean="0"/>
              <a:pPr/>
              <a:t>‹#›</a:t>
            </a:fld>
            <a:endParaRPr kumimoji="0"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CB97365-EBCA-4027-87D5-99FC1D4DF0BB}" type="datetimeFigureOut">
              <a:rPr lang="en-US" smtClean="0"/>
              <a:pPr/>
              <a:t>5/2/2014</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kumimoji="0" lang="en-US" dirty="0"/>
          </a:p>
        </p:txBody>
      </p:sp>
      <p:sp>
        <p:nvSpPr>
          <p:cNvPr id="7" name="Slide Number Placeholder 6"/>
          <p:cNvSpPr>
            <a:spLocks noGrp="1"/>
          </p:cNvSpPr>
          <p:nvPr>
            <p:ph type="sldNum" sz="quarter" idx="12"/>
          </p:nvPr>
        </p:nvSpPr>
        <p:spPr>
          <a:xfrm>
            <a:off x="7589520" y="6480969"/>
            <a:ext cx="502920" cy="301752"/>
          </a:xfrm>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CB97365-EBCA-4027-87D5-99FC1D4DF0BB}" type="datetimeFigureOut">
              <a:rPr lang="en-US" smtClean="0"/>
              <a:pPr/>
              <a:t>5/2/2014</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kumimoji="0"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69E29E33-B620-47F9-BB04-8846C2A5AFC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5/2/2014</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CB97365-EBCA-4027-87D5-99FC1D4DF0BB}" type="datetimeFigureOut">
              <a:rPr lang="en-US" smtClean="0"/>
              <a:pPr/>
              <a:t>5/2/2014</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kumimoji="0" lang="en-US" dirty="0"/>
          </a:p>
        </p:txBody>
      </p:sp>
      <p:sp>
        <p:nvSpPr>
          <p:cNvPr id="4" name="Slide Number Placeholder 3"/>
          <p:cNvSpPr>
            <a:spLocks noGrp="1"/>
          </p:cNvSpPr>
          <p:nvPr>
            <p:ph type="sldNum" sz="quarter" idx="12"/>
          </p:nvPr>
        </p:nvSpPr>
        <p:spPr>
          <a:xfrm>
            <a:off x="7589520" y="6480969"/>
            <a:ext cx="502920" cy="301752"/>
          </a:xfrm>
        </p:spPr>
        <p:txBody>
          <a:bodyPr/>
          <a:lstStyle/>
          <a:p>
            <a:fld id="{69E29E33-B620-47F9-BB04-8846C2A5AFC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CB97365-EBCA-4027-87D5-99FC1D4DF0BB}" type="datetimeFigureOut">
              <a:rPr lang="en-US" smtClean="0"/>
              <a:pPr/>
              <a:t>5/2/2014</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69E29E33-B620-47F9-BB04-8846C2A5AFC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CB97365-EBCA-4027-87D5-99FC1D4DF0BB}" type="datetimeFigureOut">
              <a:rPr lang="en-US" smtClean="0"/>
              <a:pPr/>
              <a:t>5/2/2014</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69E29E33-B620-47F9-BB04-8846C2A5AFC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CB97365-EBCA-4027-87D5-99FC1D4DF0BB}" type="datetimeFigureOut">
              <a:rPr lang="en-US" smtClean="0"/>
              <a:pPr/>
              <a:t>5/2/2014</a:t>
            </a:fld>
            <a:endParaRPr lang="en-US" dirty="0">
              <a:solidFill>
                <a:schemeClr val="tx1">
                  <a:shade val="50000"/>
                </a:schemeClr>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kumimoji="0" lang="en-US" dirty="0">
              <a:solidFill>
                <a:schemeClr val="tx1">
                  <a:shade val="50000"/>
                </a:schemeClr>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660" r:id="rId12"/>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mediabistro.com/unbeige/five-things-you-probably-didnt-know-about-zaha-hadid_b7626"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062912" cy="1066800"/>
          </a:xfrm>
        </p:spPr>
        <p:txBody>
          <a:bodyPr>
            <a:normAutofit/>
          </a:bodyPr>
          <a:lstStyle/>
          <a:p>
            <a:pPr algn="ctr"/>
            <a:r>
              <a:rPr lang="en-US" sz="5400" dirty="0" smtClean="0"/>
              <a:t>ZAHA HADID</a:t>
            </a:r>
            <a:endParaRPr lang="en-US" sz="5400" i="1" dirty="0"/>
          </a:p>
        </p:txBody>
      </p:sp>
      <p:pic>
        <p:nvPicPr>
          <p:cNvPr id="5" name="Picture 4" descr="zaha_hadid_11.jpg"/>
          <p:cNvPicPr>
            <a:picLocks noChangeAspect="1"/>
          </p:cNvPicPr>
          <p:nvPr/>
        </p:nvPicPr>
        <p:blipFill>
          <a:blip r:embed="rId2"/>
          <a:stretch>
            <a:fillRect/>
          </a:stretch>
        </p:blipFill>
        <p:spPr>
          <a:xfrm>
            <a:off x="381000" y="2514600"/>
            <a:ext cx="3352800" cy="4023360"/>
          </a:xfrm>
          <a:prstGeom prst="rect">
            <a:avLst/>
          </a:prstGeom>
        </p:spPr>
      </p:pic>
      <p:sp>
        <p:nvSpPr>
          <p:cNvPr id="6" name="Rectangle 5"/>
          <p:cNvSpPr/>
          <p:nvPr/>
        </p:nvSpPr>
        <p:spPr>
          <a:xfrm>
            <a:off x="4038600" y="3352800"/>
            <a:ext cx="4572000" cy="1477328"/>
          </a:xfrm>
          <a:prstGeom prst="rect">
            <a:avLst/>
          </a:prstGeom>
        </p:spPr>
        <p:txBody>
          <a:bodyPr wrap="square">
            <a:spAutoFit/>
          </a:bodyPr>
          <a:lstStyle/>
          <a:p>
            <a:r>
              <a:rPr lang="en-IN" i="1" dirty="0" smtClean="0"/>
              <a:t>Only rarely does an architect emerge with a philosophy and approach to the art form that influences the direction of the entire field. Such an architect is</a:t>
            </a:r>
            <a:br>
              <a:rPr lang="en-IN" i="1" dirty="0" smtClean="0"/>
            </a:br>
            <a:r>
              <a:rPr lang="en-IN" i="1" dirty="0" smtClean="0"/>
              <a:t>Zaha Hadid..." -- Bill Lacy, architect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066800"/>
          </a:xfrm>
        </p:spPr>
        <p:txBody>
          <a:bodyPr>
            <a:normAutofit fontScale="90000"/>
          </a:bodyPr>
          <a:lstStyle/>
          <a:p>
            <a:pPr algn="ctr"/>
            <a:r>
              <a:rPr lang="en-US" dirty="0" smtClean="0"/>
              <a:t>ZAHA WORKS</a:t>
            </a:r>
            <a:br>
              <a:rPr lang="en-US" dirty="0" smtClean="0"/>
            </a:br>
            <a:endParaRPr lang="en-US" dirty="0"/>
          </a:p>
        </p:txBody>
      </p:sp>
      <p:sp>
        <p:nvSpPr>
          <p:cNvPr id="3" name="Content Placeholder 2"/>
          <p:cNvSpPr>
            <a:spLocks noGrp="1"/>
          </p:cNvSpPr>
          <p:nvPr>
            <p:ph idx="1"/>
          </p:nvPr>
        </p:nvSpPr>
        <p:spPr>
          <a:xfrm>
            <a:off x="552450" y="990600"/>
            <a:ext cx="8229600" cy="5235608"/>
          </a:xfrm>
        </p:spPr>
        <p:txBody>
          <a:bodyPr>
            <a:normAutofit/>
          </a:bodyPr>
          <a:lstStyle/>
          <a:p>
            <a:r>
              <a:rPr lang="en-US" sz="2800" dirty="0" smtClean="0"/>
              <a:t>IBA HOUSING (1986-1993)</a:t>
            </a:r>
          </a:p>
          <a:p>
            <a:pPr>
              <a:buNone/>
            </a:pPr>
            <a:r>
              <a:rPr lang="en-US" sz="1800" dirty="0" smtClean="0"/>
              <a:t>     3-floor </a:t>
            </a:r>
            <a:r>
              <a:rPr lang="en-US" sz="1800" dirty="0"/>
              <a:t>housing development with a wedge-shaped, metal-clad 8-floor tower for the </a:t>
            </a:r>
            <a:r>
              <a:rPr lang="en-US" sz="1800" i="1" dirty="0" err="1"/>
              <a:t>Internationale</a:t>
            </a:r>
            <a:r>
              <a:rPr lang="en-US" sz="1800" i="1" dirty="0"/>
              <a:t> </a:t>
            </a:r>
            <a:r>
              <a:rPr lang="en-US" sz="1800" i="1" dirty="0" err="1" smtClean="0"/>
              <a:t>Bauausstellung</a:t>
            </a:r>
            <a:r>
              <a:rPr lang="en-US" sz="1800" i="1" dirty="0" smtClean="0"/>
              <a:t>.</a:t>
            </a:r>
          </a:p>
          <a:p>
            <a:pPr>
              <a:buNone/>
            </a:pPr>
            <a:r>
              <a:rPr lang="en-US" sz="1800" dirty="0" smtClean="0"/>
              <a:t>      First realized project along with VITRA FIRE STATION.</a:t>
            </a:r>
            <a:endParaRPr lang="en-US" sz="1800"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172200" y="2642377"/>
            <a:ext cx="2609850" cy="3287746"/>
          </a:xfrm>
          <a:prstGeom prst="rect">
            <a:avLst/>
          </a:prstGeo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62000" y="2667000"/>
            <a:ext cx="4543425" cy="3238500"/>
          </a:xfrm>
          <a:prstGeom prst="rect">
            <a:avLst/>
          </a:prstGeom>
        </p:spPr>
      </p:pic>
    </p:spTree>
    <p:extLst>
      <p:ext uri="{BB962C8B-B14F-4D97-AF65-F5344CB8AC3E}">
        <p14:creationId xmlns="" xmlns:p14="http://schemas.microsoft.com/office/powerpoint/2010/main" val="64050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72000"/>
          </a:xfrm>
        </p:spPr>
        <p:txBody>
          <a:bodyPr/>
          <a:lstStyle/>
          <a:p>
            <a:r>
              <a:rPr lang="en-US" dirty="0" smtClean="0"/>
              <a:t>MONSOON RESTAURANT (1989–90)</a:t>
            </a:r>
          </a:p>
          <a:p>
            <a:pPr>
              <a:buNone/>
            </a:pPr>
            <a:r>
              <a:rPr lang="en-US" dirty="0" smtClean="0"/>
              <a:t>	</a:t>
            </a:r>
            <a:r>
              <a:rPr lang="en-US" dirty="0"/>
              <a:t> </a:t>
            </a:r>
            <a:r>
              <a:rPr lang="en-US" sz="1800" dirty="0" smtClean="0"/>
              <a:t>Two-fold </a:t>
            </a:r>
            <a:r>
              <a:rPr lang="en-US" sz="1800" dirty="0" err="1"/>
              <a:t>programme</a:t>
            </a:r>
            <a:r>
              <a:rPr lang="en-US" sz="1800" dirty="0"/>
              <a:t> of formal eating and relaxed lounging an opposition of moods was created. The result is two synthetic and strange worlds: </a:t>
            </a:r>
            <a:r>
              <a:rPr lang="en-US" sz="1800" dirty="0" smtClean="0"/>
              <a:t>fire </a:t>
            </a:r>
            <a:r>
              <a:rPr lang="en-US" sz="1800" dirty="0"/>
              <a:t>and </a:t>
            </a:r>
            <a:r>
              <a:rPr lang="en-US" sz="1800" dirty="0" smtClean="0"/>
              <a:t>ice.</a:t>
            </a:r>
          </a:p>
          <a:p>
            <a:pPr>
              <a:buFont typeface="Arial" panose="020B0604020202020204" pitchFamily="34" charset="0"/>
              <a:buChar char="•"/>
            </a:pPr>
            <a:endParaRPr lang="en-US" sz="1800" dirty="0"/>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1000" y="2286000"/>
            <a:ext cx="3733800" cy="4191000"/>
          </a:xfrm>
          <a:prstGeom prst="rect">
            <a:avLst/>
          </a:prstGeo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181600" y="2031242"/>
            <a:ext cx="3603625" cy="4419600"/>
          </a:xfrm>
          <a:prstGeom prst="rect">
            <a:avLst/>
          </a:prstGeom>
        </p:spPr>
      </p:pic>
    </p:spTree>
    <p:extLst>
      <p:ext uri="{BB962C8B-B14F-4D97-AF65-F5344CB8AC3E}">
        <p14:creationId xmlns="" xmlns:p14="http://schemas.microsoft.com/office/powerpoint/2010/main" val="2461271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72000"/>
          </a:xfrm>
        </p:spPr>
        <p:txBody>
          <a:bodyPr/>
          <a:lstStyle/>
          <a:p>
            <a:r>
              <a:rPr lang="en-US" dirty="0" smtClean="0"/>
              <a:t>VITRA FIRE STATION (1994)</a:t>
            </a:r>
          </a:p>
          <a:p>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43000" y="2908300"/>
            <a:ext cx="3048000" cy="3555999"/>
          </a:xfrm>
          <a:prstGeom prst="rect">
            <a:avLst/>
          </a:prstGeom>
        </p:spPr>
      </p:pic>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876800" y="2819400"/>
            <a:ext cx="3922010" cy="3733800"/>
          </a:xfrm>
          <a:prstGeom prst="rect">
            <a:avLst/>
          </a:prstGeom>
        </p:spPr>
      </p:pic>
      <p:sp>
        <p:nvSpPr>
          <p:cNvPr id="5" name="TextBox 4"/>
          <p:cNvSpPr txBox="1"/>
          <p:nvPr/>
        </p:nvSpPr>
        <p:spPr>
          <a:xfrm>
            <a:off x="990600" y="990600"/>
            <a:ext cx="6629400" cy="1754326"/>
          </a:xfrm>
          <a:prstGeom prst="rect">
            <a:avLst/>
          </a:prstGeom>
          <a:noFill/>
        </p:spPr>
        <p:txBody>
          <a:bodyPr wrap="square" rtlCol="0">
            <a:spAutoFit/>
          </a:bodyPr>
          <a:lstStyle/>
          <a:p>
            <a:r>
              <a:rPr lang="en-US" dirty="0" smtClean="0"/>
              <a:t>Conceived as the end note to existing factory buildings, the </a:t>
            </a:r>
            <a:r>
              <a:rPr lang="en-US" dirty="0" err="1" smtClean="0"/>
              <a:t>Vitra</a:t>
            </a:r>
            <a:r>
              <a:rPr lang="en-US" dirty="0" smtClean="0"/>
              <a:t> Fire </a:t>
            </a:r>
            <a:r>
              <a:rPr lang="en-US" dirty="0" err="1" smtClean="0"/>
              <a:t>Sattion</a:t>
            </a:r>
            <a:r>
              <a:rPr lang="en-US" dirty="0" smtClean="0"/>
              <a:t> defines rather than occupies space-emerging as a linear, layered series of walls, between which program elements are contained- a </a:t>
            </a:r>
            <a:r>
              <a:rPr lang="en-US" dirty="0" err="1" smtClean="0"/>
              <a:t>representaton</a:t>
            </a:r>
            <a:r>
              <a:rPr lang="en-US" dirty="0" smtClean="0"/>
              <a:t> of “movement frozen” – an alert structure ready to explode into action any moment.</a:t>
            </a:r>
            <a:endParaRPr lang="en-US" dirty="0"/>
          </a:p>
        </p:txBody>
      </p:sp>
    </p:spTree>
    <p:extLst>
      <p:ext uri="{BB962C8B-B14F-4D97-AF65-F5344CB8AC3E}">
        <p14:creationId xmlns="" xmlns:p14="http://schemas.microsoft.com/office/powerpoint/2010/main" val="1646288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itra Fire Station 1.jpg"/>
          <p:cNvPicPr>
            <a:picLocks noChangeAspect="1"/>
          </p:cNvPicPr>
          <p:nvPr/>
        </p:nvPicPr>
        <p:blipFill>
          <a:blip r:embed="rId2"/>
          <a:stretch>
            <a:fillRect/>
          </a:stretch>
        </p:blipFill>
        <p:spPr>
          <a:xfrm>
            <a:off x="-1" y="152401"/>
            <a:ext cx="9207331" cy="650843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33400"/>
          </a:xfrm>
        </p:spPr>
        <p:txBody>
          <a:bodyPr>
            <a:normAutofit lnSpcReduction="10000"/>
          </a:bodyPr>
          <a:lstStyle/>
          <a:p>
            <a:r>
              <a:rPr lang="en-US" dirty="0" smtClean="0"/>
              <a:t>BERGISEL SKI JUMP (2002)</a:t>
            </a:r>
          </a:p>
          <a:p>
            <a:pPr>
              <a:buNone/>
            </a:pP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3400" y="2209800"/>
            <a:ext cx="3209925" cy="4286250"/>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116932" y="2209800"/>
            <a:ext cx="4714875" cy="4286250"/>
          </a:xfrm>
          <a:prstGeom prst="rect">
            <a:avLst/>
          </a:prstGeom>
        </p:spPr>
      </p:pic>
      <p:sp>
        <p:nvSpPr>
          <p:cNvPr id="6" name="TextBox 5"/>
          <p:cNvSpPr txBox="1"/>
          <p:nvPr/>
        </p:nvSpPr>
        <p:spPr>
          <a:xfrm>
            <a:off x="685800" y="1066800"/>
            <a:ext cx="7620000" cy="1200329"/>
          </a:xfrm>
          <a:prstGeom prst="rect">
            <a:avLst/>
          </a:prstGeom>
          <a:noFill/>
        </p:spPr>
        <p:txBody>
          <a:bodyPr wrap="square" rtlCol="0">
            <a:spAutoFit/>
          </a:bodyPr>
          <a:lstStyle/>
          <a:p>
            <a:r>
              <a:rPr lang="en-US" dirty="0" smtClean="0"/>
              <a:t>It contains ski ramp and sports facilities, public </a:t>
            </a:r>
            <a:r>
              <a:rPr lang="en-US" dirty="0" err="1" smtClean="0"/>
              <a:t>sapces</a:t>
            </a:r>
            <a:r>
              <a:rPr lang="en-US" dirty="0" smtClean="0"/>
              <a:t> including a tower top </a:t>
            </a:r>
            <a:r>
              <a:rPr lang="en-US" dirty="0" err="1" smtClean="0"/>
              <a:t>cafeand</a:t>
            </a:r>
            <a:r>
              <a:rPr lang="en-US" dirty="0" smtClean="0"/>
              <a:t> viewing terrace. Rising to a height of almost 50m the structure’s distinctive form and </a:t>
            </a:r>
            <a:r>
              <a:rPr lang="en-US" dirty="0" err="1" smtClean="0"/>
              <a:t>slhoutte</a:t>
            </a:r>
            <a:r>
              <a:rPr lang="en-US" dirty="0" smtClean="0"/>
              <a:t> extends the topography of the ski slopes below into the alpine sky above.</a:t>
            </a:r>
            <a:endParaRPr lang="en-US" dirty="0"/>
          </a:p>
        </p:txBody>
      </p:sp>
    </p:spTree>
    <p:extLst>
      <p:ext uri="{BB962C8B-B14F-4D97-AF65-F5344CB8AC3E}">
        <p14:creationId xmlns="" xmlns:p14="http://schemas.microsoft.com/office/powerpoint/2010/main" val="3657743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ki jump.jpg"/>
          <p:cNvPicPr>
            <a:picLocks noChangeAspect="1"/>
          </p:cNvPicPr>
          <p:nvPr/>
        </p:nvPicPr>
        <p:blipFill>
          <a:blip r:embed="rId2"/>
          <a:stretch>
            <a:fillRect/>
          </a:stretch>
        </p:blipFill>
        <p:spPr>
          <a:xfrm>
            <a:off x="381000" y="1066800"/>
            <a:ext cx="4961223" cy="1905000"/>
          </a:xfrm>
          <a:prstGeom prst="rect">
            <a:avLst/>
          </a:prstGeom>
        </p:spPr>
      </p:pic>
      <p:pic>
        <p:nvPicPr>
          <p:cNvPr id="5" name="Picture 4" descr="SkiJump.jpg"/>
          <p:cNvPicPr>
            <a:picLocks noChangeAspect="1"/>
          </p:cNvPicPr>
          <p:nvPr/>
        </p:nvPicPr>
        <p:blipFill>
          <a:blip r:embed="rId3"/>
          <a:stretch>
            <a:fillRect/>
          </a:stretch>
        </p:blipFill>
        <p:spPr>
          <a:xfrm>
            <a:off x="5791200" y="1600200"/>
            <a:ext cx="3068030" cy="3962400"/>
          </a:xfrm>
          <a:prstGeom prst="rect">
            <a:avLst/>
          </a:prstGeom>
        </p:spPr>
      </p:pic>
      <p:pic>
        <p:nvPicPr>
          <p:cNvPr id="6" name="Picture 5" descr="the-new-bergisel-ski-jump.jpg"/>
          <p:cNvPicPr>
            <a:picLocks noChangeAspect="1"/>
          </p:cNvPicPr>
          <p:nvPr/>
        </p:nvPicPr>
        <p:blipFill>
          <a:blip r:embed="rId4"/>
          <a:stretch>
            <a:fillRect/>
          </a:stretch>
        </p:blipFill>
        <p:spPr>
          <a:xfrm>
            <a:off x="381000" y="3124200"/>
            <a:ext cx="4953000" cy="3296841"/>
          </a:xfrm>
          <a:prstGeom prst="rect">
            <a:avLst/>
          </a:prstGeom>
        </p:spPr>
      </p:pic>
      <p:sp>
        <p:nvSpPr>
          <p:cNvPr id="7" name="Content Placeholder 2"/>
          <p:cNvSpPr>
            <a:spLocks noGrp="1"/>
          </p:cNvSpPr>
          <p:nvPr>
            <p:ph idx="1"/>
          </p:nvPr>
        </p:nvSpPr>
        <p:spPr>
          <a:xfrm>
            <a:off x="457200" y="381000"/>
            <a:ext cx="8229600" cy="533400"/>
          </a:xfrm>
        </p:spPr>
        <p:txBody>
          <a:bodyPr>
            <a:normAutofit lnSpcReduction="10000"/>
          </a:bodyPr>
          <a:lstStyle/>
          <a:p>
            <a:r>
              <a:rPr lang="en-US" dirty="0" smtClean="0"/>
              <a:t>BERGISEL SKI JUMP (2002)</a:t>
            </a:r>
          </a:p>
          <a:p>
            <a:pPr>
              <a:buNone/>
            </a:pPr>
            <a:endParaRPr lang="en-US" dirty="0"/>
          </a:p>
        </p:txBody>
      </p:sp>
    </p:spTree>
    <p:extLst>
      <p:ext uri="{BB962C8B-B14F-4D97-AF65-F5344CB8AC3E}">
        <p14:creationId xmlns="" xmlns:p14="http://schemas.microsoft.com/office/powerpoint/2010/main" val="462925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381000"/>
            <a:ext cx="8229600" cy="533400"/>
          </a:xfrm>
        </p:spPr>
        <p:txBody>
          <a:bodyPr>
            <a:normAutofit lnSpcReduction="10000"/>
          </a:bodyPr>
          <a:lstStyle/>
          <a:p>
            <a:r>
              <a:rPr lang="en-US" dirty="0" smtClean="0"/>
              <a:t>BMW CENTRAL BUILDING </a:t>
            </a:r>
          </a:p>
          <a:p>
            <a:pPr>
              <a:buNone/>
            </a:pPr>
            <a:endParaRPr lang="en-US" dirty="0"/>
          </a:p>
        </p:txBody>
      </p:sp>
      <p:sp>
        <p:nvSpPr>
          <p:cNvPr id="33793" name="Rectangle 1"/>
          <p:cNvSpPr>
            <a:spLocks noChangeArrowheads="1"/>
          </p:cNvSpPr>
          <p:nvPr/>
        </p:nvSpPr>
        <p:spPr bwMode="auto">
          <a:xfrm>
            <a:off x="685800" y="1295400"/>
            <a:ext cx="60198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Location</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a:t>
            </a:r>
            <a:r>
              <a:rPr kumimoji="0" lang="en-US" sz="1600" b="0" i="0" u="none" strike="noStrike" cap="none" normalizeH="0" baseline="0" dirty="0" smtClean="0">
                <a:ln>
                  <a:noFill/>
                </a:ln>
                <a:effectLst/>
                <a:latin typeface="Calibri"/>
                <a:ea typeface="Times New Roman" pitchFamily="18" charset="0"/>
                <a:cs typeface="Arial" pitchFamily="34" charset="0"/>
              </a:rPr>
              <a:t> </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Leipzig, Germany</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Client</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a:t>
            </a:r>
            <a:r>
              <a:rPr kumimoji="0" lang="en-US" sz="1600" b="0" i="0" u="none" strike="noStrike" cap="none" normalizeH="0" baseline="0" dirty="0" smtClean="0">
                <a:ln>
                  <a:noFill/>
                </a:ln>
                <a:effectLst/>
                <a:latin typeface="Calibri"/>
                <a:ea typeface="Times New Roman" pitchFamily="18" charset="0"/>
                <a:cs typeface="Arial" pitchFamily="34" charset="0"/>
              </a:rPr>
              <a:t> </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BMW</a:t>
            </a:r>
            <a:r>
              <a:rPr kumimoji="0" lang="en-US" sz="1600" b="0" i="0" u="none" strike="noStrike" cap="none" normalizeH="0" baseline="0" dirty="0" smtClean="0">
                <a:ln>
                  <a:noFill/>
                </a:ln>
                <a:effectLst/>
                <a:latin typeface="Calibri"/>
                <a:ea typeface="Times New Roman" pitchFamily="18" charset="0"/>
                <a:cs typeface="Arial" pitchFamily="34" charset="0"/>
              </a:rPr>
              <a:t> </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AG,</a:t>
            </a:r>
            <a:r>
              <a:rPr kumimoji="0" lang="en-US" sz="1600" b="0" i="0" u="none" strike="noStrike" cap="none" normalizeH="0" baseline="0" dirty="0" smtClean="0">
                <a:ln>
                  <a:noFill/>
                </a:ln>
                <a:effectLst/>
                <a:latin typeface="Calibri"/>
                <a:ea typeface="Times New Roman" pitchFamily="18" charset="0"/>
                <a:cs typeface="Arial" pitchFamily="34" charset="0"/>
              </a:rPr>
              <a:t> </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Munich, Germany</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Building Footprint</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250,000 square feet (23,000</a:t>
            </a:r>
            <a:r>
              <a:rPr kumimoji="0" lang="en-US" sz="1600" b="0" i="0" u="none" strike="noStrike" cap="none" normalizeH="0" baseline="0" dirty="0" smtClean="0">
                <a:ln>
                  <a:noFill/>
                </a:ln>
                <a:effectLst/>
                <a:latin typeface="Calibri"/>
                <a:ea typeface="Times New Roman" pitchFamily="18" charset="0"/>
                <a:cs typeface="Arial" pitchFamily="34" charset="0"/>
              </a:rPr>
              <a:t> </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m</a:t>
            </a:r>
            <a:r>
              <a:rPr kumimoji="0" lang="en-US" sz="1600" b="0" i="0" u="none" strike="noStrike" cap="none" normalizeH="0" baseline="30000" dirty="0" smtClean="0">
                <a:ln>
                  <a:noFill/>
                </a:ln>
                <a:effectLst/>
                <a:latin typeface="Arial" pitchFamily="34" charset="0"/>
                <a:ea typeface="Times New Roman" pitchFamily="18" charset="0"/>
                <a:cs typeface="Arial" pitchFamily="34" charset="0"/>
              </a:rPr>
              <a:t>2</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Total Area</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270,000 square feet (25,000</a:t>
            </a:r>
            <a:r>
              <a:rPr kumimoji="0" lang="en-US" sz="1600" b="0" i="0" u="none" strike="noStrike" cap="none" normalizeH="0" baseline="0" dirty="0" smtClean="0">
                <a:ln>
                  <a:noFill/>
                </a:ln>
                <a:effectLst/>
                <a:latin typeface="Calibri"/>
                <a:ea typeface="Times New Roman" pitchFamily="18" charset="0"/>
                <a:cs typeface="Arial" pitchFamily="34" charset="0"/>
              </a:rPr>
              <a:t> </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m</a:t>
            </a:r>
            <a:r>
              <a:rPr kumimoji="0" lang="en-US" sz="1600" b="0" i="0" u="none" strike="noStrike" cap="none" normalizeH="0" baseline="30000" dirty="0" smtClean="0">
                <a:ln>
                  <a:noFill/>
                </a:ln>
                <a:effectLst/>
                <a:latin typeface="Arial" pitchFamily="34" charset="0"/>
                <a:ea typeface="Times New Roman" pitchFamily="18" charset="0"/>
                <a:cs typeface="Arial" pitchFamily="34" charset="0"/>
              </a:rPr>
              <a:t>2</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Building Cost</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$60 million</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Groundbreaking</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March 2003</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Completion</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May 2005</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Employees in Factory</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5,500</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Program</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Control Functions, Offices/Admin., Meeting rooms, Cafeteria, Public Relations</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Parking</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4,100 Spaces</a:t>
            </a:r>
            <a:endParaRPr kumimoji="0" lang="en-US" sz="12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effectLst/>
                <a:latin typeface="Arial" pitchFamily="34" charset="0"/>
                <a:ea typeface="Times New Roman" pitchFamily="18" charset="0"/>
                <a:cs typeface="Arial" pitchFamily="34" charset="0"/>
              </a:rPr>
              <a:t>Total Complex Cost</a:t>
            </a:r>
            <a:r>
              <a:rPr kumimoji="0" lang="en-US" sz="1600" b="0" i="0" u="none" strike="noStrike" cap="none" normalizeH="0" baseline="0" dirty="0" smtClean="0">
                <a:ln>
                  <a:noFill/>
                </a:ln>
                <a:effectLst/>
                <a:latin typeface="Arial" pitchFamily="34" charset="0"/>
                <a:ea typeface="Times New Roman" pitchFamily="18" charset="0"/>
                <a:cs typeface="Arial" pitchFamily="34" charset="0"/>
              </a:rPr>
              <a:t>: $1.55 Billion</a:t>
            </a:r>
          </a:p>
        </p:txBody>
      </p:sp>
      <p:pic>
        <p:nvPicPr>
          <p:cNvPr id="6" name="Picture 5" descr="bmw..jpg"/>
          <p:cNvPicPr>
            <a:picLocks noChangeAspect="1"/>
          </p:cNvPicPr>
          <p:nvPr/>
        </p:nvPicPr>
        <p:blipFill>
          <a:blip r:embed="rId2"/>
          <a:stretch>
            <a:fillRect/>
          </a:stretch>
        </p:blipFill>
        <p:spPr>
          <a:xfrm>
            <a:off x="4419600" y="3730377"/>
            <a:ext cx="4264152" cy="29066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381000"/>
            <a:ext cx="8229600" cy="533400"/>
          </a:xfrm>
        </p:spPr>
        <p:txBody>
          <a:bodyPr>
            <a:normAutofit lnSpcReduction="10000"/>
          </a:bodyPr>
          <a:lstStyle/>
          <a:p>
            <a:r>
              <a:rPr lang="en-US" dirty="0" smtClean="0"/>
              <a:t>BMW CENTRAL BUILDING </a:t>
            </a:r>
          </a:p>
          <a:p>
            <a:pPr>
              <a:buNone/>
            </a:pPr>
            <a:endParaRPr lang="en-US" dirty="0"/>
          </a:p>
        </p:txBody>
      </p:sp>
      <p:sp>
        <p:nvSpPr>
          <p:cNvPr id="5" name="TextBox 4"/>
          <p:cNvSpPr txBox="1"/>
          <p:nvPr/>
        </p:nvSpPr>
        <p:spPr>
          <a:xfrm>
            <a:off x="609600" y="990600"/>
            <a:ext cx="6400800" cy="5632311"/>
          </a:xfrm>
          <a:prstGeom prst="rect">
            <a:avLst/>
          </a:prstGeom>
          <a:noFill/>
        </p:spPr>
        <p:txBody>
          <a:bodyPr wrap="square" rtlCol="0">
            <a:spAutoFit/>
          </a:bodyPr>
          <a:lstStyle/>
          <a:p>
            <a:r>
              <a:rPr lang="en-US" dirty="0" smtClean="0"/>
              <a:t>The BMW factory prior to the construction of the central building existed as three disconnected buildings.</a:t>
            </a:r>
          </a:p>
          <a:p>
            <a:endParaRPr lang="en-US" dirty="0" smtClean="0"/>
          </a:p>
          <a:p>
            <a:r>
              <a:rPr lang="en-US" dirty="0" smtClean="0"/>
              <a:t>There was a need for a central building to function as the physical connection of the three units. It also needed to house the administrative and employee needs spaces.</a:t>
            </a:r>
          </a:p>
          <a:p>
            <a:endParaRPr lang="en-US" dirty="0" smtClean="0"/>
          </a:p>
          <a:p>
            <a:r>
              <a:rPr lang="en-US" dirty="0" smtClean="0"/>
              <a:t> </a:t>
            </a:r>
            <a:r>
              <a:rPr lang="en-US" dirty="0" err="1" smtClean="0"/>
              <a:t>Hadid's</a:t>
            </a:r>
            <a:r>
              <a:rPr lang="en-US" dirty="0" smtClean="0"/>
              <a:t> design took this idea of connectivity and used it to inform every aspect of the new building. It serves as a connection for the assembly process steps and the employees.</a:t>
            </a:r>
          </a:p>
          <a:p>
            <a:endParaRPr lang="en-US" dirty="0" smtClean="0"/>
          </a:p>
          <a:p>
            <a:r>
              <a:rPr lang="en-US" dirty="0" smtClean="0"/>
              <a:t> Designed as a series of overlapping and interconnecting levels and spaces, it blurs the separation between parts of the complex and creates a level ground for both blue and white collar employees, visitors, and the cars.</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381000"/>
            <a:ext cx="8229600" cy="533400"/>
          </a:xfrm>
        </p:spPr>
        <p:txBody>
          <a:bodyPr>
            <a:normAutofit lnSpcReduction="10000"/>
          </a:bodyPr>
          <a:lstStyle/>
          <a:p>
            <a:r>
              <a:rPr lang="en-US" dirty="0" smtClean="0"/>
              <a:t>BMW CENTRAL BUILDING </a:t>
            </a:r>
          </a:p>
          <a:p>
            <a:pPr>
              <a:buNone/>
            </a:pPr>
            <a:endParaRPr lang="en-US" dirty="0"/>
          </a:p>
        </p:txBody>
      </p:sp>
      <p:pic>
        <p:nvPicPr>
          <p:cNvPr id="5" name="Picture 4" descr="bmw zaha.jpg"/>
          <p:cNvPicPr>
            <a:picLocks noChangeAspect="1"/>
          </p:cNvPicPr>
          <p:nvPr/>
        </p:nvPicPr>
        <p:blipFill>
          <a:blip r:embed="rId2"/>
          <a:stretch>
            <a:fillRect/>
          </a:stretch>
        </p:blipFill>
        <p:spPr>
          <a:xfrm>
            <a:off x="762000" y="1219200"/>
            <a:ext cx="7620000" cy="50415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381000"/>
            <a:ext cx="6629400" cy="533400"/>
          </a:xfrm>
        </p:spPr>
        <p:txBody>
          <a:bodyPr>
            <a:normAutofit lnSpcReduction="10000"/>
          </a:bodyPr>
          <a:lstStyle/>
          <a:p>
            <a:r>
              <a:rPr lang="en-US" dirty="0" smtClean="0"/>
              <a:t>BMW CENTRAL BUILDING </a:t>
            </a:r>
          </a:p>
          <a:p>
            <a:pPr>
              <a:buNone/>
            </a:pPr>
            <a:endParaRPr lang="en-US" dirty="0"/>
          </a:p>
        </p:txBody>
      </p:sp>
      <p:pic>
        <p:nvPicPr>
          <p:cNvPr id="6" name="Picture 5" descr="BMW-Electric-Factory-6.jpg"/>
          <p:cNvPicPr>
            <a:picLocks noChangeAspect="1"/>
          </p:cNvPicPr>
          <p:nvPr/>
        </p:nvPicPr>
        <p:blipFill>
          <a:blip r:embed="rId2"/>
          <a:stretch>
            <a:fillRect/>
          </a:stretch>
        </p:blipFill>
        <p:spPr>
          <a:xfrm>
            <a:off x="1524000" y="1447800"/>
            <a:ext cx="5410200" cy="3586650"/>
          </a:xfrm>
          <a:prstGeom prst="rect">
            <a:avLst/>
          </a:prstGeom>
        </p:spPr>
      </p:pic>
      <p:sp>
        <p:nvSpPr>
          <p:cNvPr id="8" name="TextBox 7"/>
          <p:cNvSpPr txBox="1"/>
          <p:nvPr/>
        </p:nvSpPr>
        <p:spPr>
          <a:xfrm>
            <a:off x="1066800" y="5486400"/>
            <a:ext cx="7620000" cy="646331"/>
          </a:xfrm>
          <a:prstGeom prst="rect">
            <a:avLst/>
          </a:prstGeom>
          <a:noFill/>
        </p:spPr>
        <p:txBody>
          <a:bodyPr wrap="square" rtlCol="0">
            <a:spAutoFit/>
          </a:bodyPr>
          <a:lstStyle/>
          <a:p>
            <a:r>
              <a:rPr lang="en-US" dirty="0" smtClean="0"/>
              <a:t>Image : Cars moving on the conveyor belt and administrative office on the side below the conveyor.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09600"/>
            <a:ext cx="6248400" cy="5078313"/>
          </a:xfrm>
          <a:prstGeom prst="rect">
            <a:avLst/>
          </a:prstGeom>
        </p:spPr>
        <p:txBody>
          <a:bodyPr wrap="square">
            <a:spAutoFit/>
          </a:bodyPr>
          <a:lstStyle/>
          <a:p>
            <a:pPr marL="342900" indent="-342900">
              <a:buFont typeface="Arial" panose="020B0604020202020204" pitchFamily="34" charset="0"/>
              <a:buChar char="•"/>
            </a:pPr>
            <a:r>
              <a:rPr lang="en-US" dirty="0" smtClean="0"/>
              <a:t>Zaha Hadid was born on 31 October 1950 in</a:t>
            </a:r>
            <a:r>
              <a:rPr lang="en-US" dirty="0" smtClean="0">
                <a:solidFill>
                  <a:schemeClr val="bg1"/>
                </a:solidFill>
              </a:rPr>
              <a:t> </a:t>
            </a:r>
            <a:r>
              <a:rPr lang="en-US" dirty="0" smtClean="0"/>
              <a:t>Baghdad, Iraq.</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She received a degree in mathematics from the American University of Beirut before moving to study at the Architectural Association School of Architecture in London.</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She joined OMA (office of metropolitan architecture) and became a partner in     (1977).</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She started her own practice in1980.</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In 2004 Hadid became the first female and first Muslim recipient of the </a:t>
            </a:r>
            <a:r>
              <a:rPr lang="en-US" dirty="0" err="1" smtClean="0"/>
              <a:t>Pritzker</a:t>
            </a:r>
            <a:r>
              <a:rPr lang="en-US" dirty="0" smtClean="0"/>
              <a:t> Architecture Prize, architecture’s equivalent of the Nobel Prize.</a:t>
            </a:r>
          </a:p>
          <a:p>
            <a:pPr marL="342900" indent="-342900">
              <a:buFont typeface="Arial" panose="020B0604020202020204" pitchFamily="34" charset="0"/>
              <a:buChar char="•"/>
            </a:pPr>
            <a:endParaRPr lang="en-US" dirty="0" smtClean="0"/>
          </a:p>
          <a:p>
            <a:r>
              <a:rPr lang="en-IN" b="1" dirty="0"/>
              <a:t>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85800"/>
            <a:ext cx="8534400" cy="5355312"/>
          </a:xfrm>
          <a:prstGeom prst="rect">
            <a:avLst/>
          </a:prstGeom>
        </p:spPr>
        <p:txBody>
          <a:bodyPr wrap="square">
            <a:spAutoFit/>
          </a:bodyPr>
          <a:lstStyle/>
          <a:p>
            <a:r>
              <a:rPr lang="en-US" dirty="0" smtClean="0"/>
              <a:t>		             </a:t>
            </a:r>
            <a:r>
              <a:rPr lang="en-US" sz="2400" b="1" dirty="0" smtClean="0">
                <a:solidFill>
                  <a:schemeClr val="tx2">
                    <a:lumMod val="50000"/>
                  </a:schemeClr>
                </a:solidFill>
                <a:effectLst>
                  <a:outerShdw blurRad="38100" dist="38100" dir="2700000" algn="tl">
                    <a:srgbClr val="000000">
                      <a:alpha val="43137"/>
                    </a:srgbClr>
                  </a:outerShdw>
                </a:effectLst>
              </a:rPr>
              <a:t>    </a:t>
            </a:r>
            <a:r>
              <a:rPr lang="en-US" sz="3600" dirty="0" smtClean="0">
                <a:solidFill>
                  <a:schemeClr val="tx2">
                    <a:lumMod val="50000"/>
                  </a:schemeClr>
                </a:solidFill>
                <a:effectLst>
                  <a:outerShdw blurRad="38100" dist="38100" dir="2700000" algn="tl">
                    <a:srgbClr val="000000">
                      <a:alpha val="43137"/>
                    </a:srgbClr>
                  </a:outerShdw>
                </a:effectLst>
                <a:latin typeface="+mj-lt"/>
              </a:rPr>
              <a:t>AWARDS</a:t>
            </a:r>
          </a:p>
          <a:p>
            <a:endParaRPr lang="en-US" dirty="0" smtClean="0"/>
          </a:p>
          <a:p>
            <a:endParaRPr lang="en-US" dirty="0" smtClean="0"/>
          </a:p>
          <a:p>
            <a:r>
              <a:rPr lang="en-US" dirty="0" smtClean="0"/>
              <a:t>•2008    Forbes ranked Hadid the 69th most powerful women in the world.</a:t>
            </a:r>
          </a:p>
          <a:p>
            <a:r>
              <a:rPr lang="en-US" dirty="0" smtClean="0"/>
              <a:t>• 2010   New Statesman ranked her the 42nd most influential figure on the                 	planet.</a:t>
            </a:r>
          </a:p>
          <a:p>
            <a:r>
              <a:rPr lang="en-US" dirty="0" smtClean="0"/>
              <a:t>• 2001   </a:t>
            </a:r>
            <a:r>
              <a:rPr lang="en-US" dirty="0" err="1" smtClean="0"/>
              <a:t>Equerre</a:t>
            </a:r>
            <a:r>
              <a:rPr lang="en-US" dirty="0" smtClean="0"/>
              <a:t> </a:t>
            </a:r>
            <a:r>
              <a:rPr lang="en-US" dirty="0" err="1" smtClean="0"/>
              <a:t>d'argent</a:t>
            </a:r>
            <a:r>
              <a:rPr lang="en-US" dirty="0" smtClean="0"/>
              <a:t> Prize, special mention </a:t>
            </a:r>
          </a:p>
          <a:p>
            <a:r>
              <a:rPr lang="en-US" dirty="0" smtClean="0"/>
              <a:t>• 2003   European Union Prize for Contemporary Architecture </a:t>
            </a:r>
          </a:p>
          <a:p>
            <a:r>
              <a:rPr lang="en-US" dirty="0" smtClean="0"/>
              <a:t>• 2004   </a:t>
            </a:r>
            <a:r>
              <a:rPr lang="en-US" dirty="0" err="1" smtClean="0"/>
              <a:t>Pritzker</a:t>
            </a:r>
            <a:r>
              <a:rPr lang="en-US" dirty="0" smtClean="0"/>
              <a:t> Prize </a:t>
            </a:r>
          </a:p>
          <a:p>
            <a:r>
              <a:rPr lang="en-US" dirty="0" smtClean="0"/>
              <a:t>• 2005   Designer of the Year Award for Design Miami </a:t>
            </a:r>
          </a:p>
          <a:p>
            <a:r>
              <a:rPr lang="en-US" dirty="0" smtClean="0"/>
              <a:t>• 2005   RIBA European Award for BMW Central Building </a:t>
            </a:r>
          </a:p>
          <a:p>
            <a:r>
              <a:rPr lang="en-US" dirty="0" smtClean="0"/>
              <a:t>• 2006   RIBA European Award for </a:t>
            </a:r>
            <a:r>
              <a:rPr lang="en-US" dirty="0" err="1" smtClean="0"/>
              <a:t>Phaeno</a:t>
            </a:r>
            <a:r>
              <a:rPr lang="en-US" dirty="0" smtClean="0"/>
              <a:t> Science Center </a:t>
            </a:r>
          </a:p>
          <a:p>
            <a:r>
              <a:rPr lang="en-US" dirty="0" smtClean="0"/>
              <a:t>• 2007   Thomas Jefferson Medal in Architecture  </a:t>
            </a:r>
          </a:p>
          <a:p>
            <a:r>
              <a:rPr lang="en-US" dirty="0" smtClean="0"/>
              <a:t>• 2008   RIBA European Award for </a:t>
            </a:r>
            <a:r>
              <a:rPr lang="en-US" dirty="0" err="1" smtClean="0"/>
              <a:t>Nordpark</a:t>
            </a:r>
            <a:r>
              <a:rPr lang="en-US" dirty="0" smtClean="0"/>
              <a:t> Cable Railway </a:t>
            </a:r>
          </a:p>
          <a:p>
            <a:r>
              <a:rPr lang="en-US" dirty="0" smtClean="0"/>
              <a:t>• 2009   </a:t>
            </a:r>
            <a:r>
              <a:rPr lang="en-US" dirty="0" err="1" smtClean="0"/>
              <a:t>Praemium</a:t>
            </a:r>
            <a:r>
              <a:rPr lang="en-US" dirty="0" smtClean="0"/>
              <a:t> </a:t>
            </a:r>
            <a:r>
              <a:rPr lang="en-US" dirty="0" err="1" smtClean="0"/>
              <a:t>Imperiale</a:t>
            </a:r>
            <a:r>
              <a:rPr lang="en-US" dirty="0" smtClean="0"/>
              <a:t> </a:t>
            </a:r>
          </a:p>
          <a:p>
            <a:r>
              <a:rPr lang="en-US" dirty="0" smtClean="0"/>
              <a:t>• 2010   RIBA European Award for MAXXI </a:t>
            </a:r>
          </a:p>
          <a:p>
            <a:r>
              <a:rPr lang="en-US" dirty="0" smtClean="0"/>
              <a:t>• 2010   </a:t>
            </a:r>
            <a:r>
              <a:rPr lang="en-US" dirty="0" err="1" smtClean="0"/>
              <a:t>Stirling</a:t>
            </a:r>
            <a:r>
              <a:rPr lang="en-US" dirty="0" smtClean="0"/>
              <a:t> Prize for MAXXI – National Museum of the 21st Century Arts </a:t>
            </a:r>
          </a:p>
          <a:p>
            <a:r>
              <a:rPr lang="en-US" dirty="0" smtClean="0"/>
              <a:t>• 2011   </a:t>
            </a:r>
            <a:r>
              <a:rPr lang="en-US" dirty="0" err="1" smtClean="0"/>
              <a:t>Stirling</a:t>
            </a:r>
            <a:r>
              <a:rPr lang="en-US" dirty="0" smtClean="0"/>
              <a:t> Prize for Evelyn Grace Academy, London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 (1).jpg"/>
          <p:cNvPicPr>
            <a:picLocks noChangeAspect="1"/>
          </p:cNvPicPr>
          <p:nvPr/>
        </p:nvPicPr>
        <p:blipFill>
          <a:blip r:embed="rId2"/>
          <a:stretch>
            <a:fillRect/>
          </a:stretch>
        </p:blipFill>
        <p:spPr>
          <a:xfrm>
            <a:off x="3657600" y="228600"/>
            <a:ext cx="5243357" cy="2438400"/>
          </a:xfrm>
          <a:prstGeom prst="rect">
            <a:avLst/>
          </a:prstGeom>
          <a:ln>
            <a:noFill/>
          </a:ln>
          <a:effectLst>
            <a:softEdge rad="112500"/>
          </a:effectLst>
        </p:spPr>
      </p:pic>
      <p:pic>
        <p:nvPicPr>
          <p:cNvPr id="7" name="Picture 6" descr="zaha award.jpg"/>
          <p:cNvPicPr>
            <a:picLocks noChangeAspect="1"/>
          </p:cNvPicPr>
          <p:nvPr/>
        </p:nvPicPr>
        <p:blipFill>
          <a:blip r:embed="rId3"/>
          <a:stretch>
            <a:fillRect/>
          </a:stretch>
        </p:blipFill>
        <p:spPr>
          <a:xfrm>
            <a:off x="304800" y="3388318"/>
            <a:ext cx="3962400" cy="323155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6172200" cy="6186309"/>
          </a:xfrm>
          <a:prstGeom prst="rect">
            <a:avLst/>
          </a:prstGeom>
        </p:spPr>
        <p:txBody>
          <a:bodyPr wrap="square">
            <a:spAutoFit/>
          </a:bodyPr>
          <a:lstStyle/>
          <a:p>
            <a:pPr marL="285750" indent="-285750">
              <a:buFont typeface="Arial" panose="020B0604020202020204" pitchFamily="34" charset="0"/>
              <a:buChar char="•"/>
            </a:pPr>
            <a:r>
              <a:rPr lang="en-IN" dirty="0"/>
              <a:t>Hadid first became interested in architecture at age eleven, although she pursued other interests before attending architecture school.</a:t>
            </a:r>
            <a:endParaRPr lang="en-US" dirty="0"/>
          </a:p>
          <a:p>
            <a:endParaRPr lang="en-IN" dirty="0"/>
          </a:p>
          <a:p>
            <a:pPr marL="285750" indent="-285750">
              <a:buFont typeface="Arial" panose="020B0604020202020204" pitchFamily="34" charset="0"/>
              <a:buChar char="•"/>
            </a:pPr>
            <a:r>
              <a:rPr lang="en-IN" dirty="0" smtClean="0"/>
              <a:t>A </a:t>
            </a:r>
            <a:r>
              <a:rPr lang="en-IN" dirty="0"/>
              <a:t>friend of the family was designing a home for </a:t>
            </a:r>
            <a:r>
              <a:rPr lang="en-IN" dirty="0" err="1"/>
              <a:t>Hadid's</a:t>
            </a:r>
            <a:r>
              <a:rPr lang="en-IN" dirty="0"/>
              <a:t> aunt and would bring the models by and show </a:t>
            </a:r>
            <a:r>
              <a:rPr lang="en-IN" dirty="0" err="1"/>
              <a:t>Zaha</a:t>
            </a:r>
            <a:r>
              <a:rPr lang="en-IN" dirty="0"/>
              <a:t>. Her mother and father increased her interest by taking her to architectural exhibitions.</a:t>
            </a:r>
            <a:endParaRPr lang="en-US" dirty="0"/>
          </a:p>
          <a:p>
            <a:r>
              <a:rPr lang="en-IN" dirty="0"/>
              <a:t>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Before </a:t>
            </a:r>
            <a:r>
              <a:rPr lang="en-IN" dirty="0"/>
              <a:t>pursuing higher education in architecture, Hadid studied mathematics at the American University in Beirut in 1968. </a:t>
            </a:r>
            <a:r>
              <a:rPr lang="en-IN"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The field of modern mathematics and the relationship between philosophy, physics and math interested her briefly before </a:t>
            </a:r>
            <a:r>
              <a:rPr lang="en-IN" dirty="0" smtClean="0"/>
              <a:t>she studied </a:t>
            </a:r>
            <a:r>
              <a:rPr lang="en-IN" dirty="0"/>
              <a:t>architecture.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 xmlns:p14="http://schemas.microsoft.com/office/powerpoint/2010/main" val="1472695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448534"/>
            <a:ext cx="7467600" cy="400110"/>
          </a:xfrm>
          <a:prstGeom prst="rect">
            <a:avLst/>
          </a:prstGeom>
          <a:noFill/>
        </p:spPr>
        <p:txBody>
          <a:bodyPr wrap="square" rtlCol="0">
            <a:spAutoFit/>
          </a:bodyPr>
          <a:lstStyle/>
          <a:p>
            <a:r>
              <a:rPr lang="en-US" sz="2000" dirty="0" smtClean="0">
                <a:solidFill>
                  <a:schemeClr val="tx2">
                    <a:lumMod val="75000"/>
                  </a:schemeClr>
                </a:solidFill>
                <a:effectLst>
                  <a:outerShdw blurRad="38100" dist="38100" dir="2700000" algn="tl">
                    <a:srgbClr val="000000">
                      <a:alpha val="43137"/>
                    </a:srgbClr>
                  </a:outerShdw>
                </a:effectLst>
              </a:rPr>
              <a:t>SOME LESSER KNOWN FACTS ABOUT ZAHA HADID:</a:t>
            </a:r>
            <a:endParaRPr lang="en-US" sz="2000" dirty="0">
              <a:solidFill>
                <a:schemeClr val="tx2">
                  <a:lumMod val="75000"/>
                </a:schemeClr>
              </a:solidFill>
              <a:effectLst>
                <a:outerShdw blurRad="38100" dist="38100" dir="2700000" algn="tl">
                  <a:srgbClr val="000000">
                    <a:alpha val="43137"/>
                  </a:srgbClr>
                </a:outerShdw>
              </a:effectLst>
            </a:endParaRPr>
          </a:p>
        </p:txBody>
      </p:sp>
      <p:sp>
        <p:nvSpPr>
          <p:cNvPr id="4" name="Rectangle 3"/>
          <p:cNvSpPr/>
          <p:nvPr/>
        </p:nvSpPr>
        <p:spPr>
          <a:xfrm>
            <a:off x="1981200" y="1295400"/>
            <a:ext cx="4572000" cy="5078313"/>
          </a:xfrm>
          <a:prstGeom prst="rect">
            <a:avLst/>
          </a:prstGeom>
        </p:spPr>
        <p:txBody>
          <a:bodyPr>
            <a:spAutoFit/>
          </a:bodyPr>
          <a:lstStyle/>
          <a:p>
            <a:r>
              <a:rPr lang="en-US" dirty="0" smtClean="0"/>
              <a:t>Hadid does not live in a shiny pod but in a “surprisingly conventional” space that is a five-minute walk from her firm’s London offices. She owns the top floor of a non-descript building, where she lives alone (she has never been married). The entirely white space is filled with furniture and paintings, all of which she created. She is not a collector of the works of others!</a:t>
            </a:r>
          </a:p>
          <a:p>
            <a:endParaRPr lang="en-US" dirty="0" smtClean="0"/>
          </a:p>
          <a:p>
            <a:r>
              <a:rPr lang="en-US" dirty="0" smtClean="0"/>
              <a:t>Her fondness for the off-kilter was seeded by an asymmetric mirror in her childhood home in Baghdad (she hasn’t been back since 1980). “I was thrilled by that mirror,” she once told the London Times. “It started my love of asymmetry.”</a:t>
            </a:r>
          </a:p>
        </p:txBody>
      </p:sp>
      <p:sp>
        <p:nvSpPr>
          <p:cNvPr id="5" name="TextBox 4"/>
          <p:cNvSpPr txBox="1"/>
          <p:nvPr/>
        </p:nvSpPr>
        <p:spPr>
          <a:xfrm>
            <a:off x="4343400" y="6211669"/>
            <a:ext cx="4800600" cy="646331"/>
          </a:xfrm>
          <a:prstGeom prst="rect">
            <a:avLst/>
          </a:prstGeom>
          <a:noFill/>
        </p:spPr>
        <p:txBody>
          <a:bodyPr wrap="square" rtlCol="0">
            <a:spAutoFit/>
          </a:bodyPr>
          <a:lstStyle/>
          <a:p>
            <a:r>
              <a:rPr lang="en-US" sz="1200" dirty="0" smtClean="0"/>
              <a:t>Bibliography: </a:t>
            </a:r>
            <a:r>
              <a:rPr lang="en-US" sz="1200" dirty="0" smtClean="0">
                <a:hlinkClick r:id="rId2"/>
              </a:rPr>
              <a:t>https://www.mediabistro.com/unbeige/five-things-you-probably-didnt-know-about-zaha-hadid_b7626</a:t>
            </a:r>
            <a:endParaRPr lang="en-US" sz="1200" dirty="0" smtClean="0"/>
          </a:p>
          <a:p>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35846"/>
            <a:ext cx="7620000" cy="5170646"/>
          </a:xfrm>
          <a:prstGeom prst="rect">
            <a:avLst/>
          </a:prstGeom>
        </p:spPr>
        <p:txBody>
          <a:bodyPr wrap="square">
            <a:spAutoFit/>
          </a:bodyPr>
          <a:lstStyle/>
          <a:p>
            <a:r>
              <a:rPr lang="en-US" sz="2400" dirty="0" smtClean="0">
                <a:solidFill>
                  <a:schemeClr val="tx2">
                    <a:lumMod val="75000"/>
                  </a:schemeClr>
                </a:solidFill>
              </a:rPr>
              <a:t>        Interior architecture and product design:</a:t>
            </a:r>
          </a:p>
          <a:p>
            <a:endParaRPr lang="en-US" dirty="0" smtClean="0"/>
          </a:p>
          <a:p>
            <a:endParaRPr lang="en-US" dirty="0" smtClean="0"/>
          </a:p>
          <a:p>
            <a:endParaRPr lang="en-US" dirty="0" smtClean="0"/>
          </a:p>
          <a:p>
            <a:r>
              <a:rPr lang="en-US" dirty="0" smtClean="0"/>
              <a:t>She has also undertaken some high-profile interior work, including fluid furniture installations within the Georgian surroundings of Home House private members club in Marylebone, and the Z.CAR hydrogen-powered, three-wheeled automobile.</a:t>
            </a:r>
          </a:p>
          <a:p>
            <a:endParaRPr lang="en-US" dirty="0" smtClean="0"/>
          </a:p>
          <a:p>
            <a:r>
              <a:rPr lang="en-US" dirty="0" smtClean="0"/>
              <a:t>In 2007 Zaha Hadid designed the Moon System Sofa for leading Italian furniture manufacturer B&amp;B Italia.</a:t>
            </a:r>
          </a:p>
          <a:p>
            <a:endParaRPr lang="en-US" dirty="0" smtClean="0"/>
          </a:p>
          <a:p>
            <a:r>
              <a:rPr lang="en-US" dirty="0" smtClean="0"/>
              <a:t>In 2009 she worked with the clothing brand </a:t>
            </a:r>
            <a:r>
              <a:rPr lang="en-US" dirty="0" err="1" smtClean="0"/>
              <a:t>Lacoste</a:t>
            </a:r>
            <a:r>
              <a:rPr lang="en-US" dirty="0" smtClean="0"/>
              <a:t>, to create a new, high fashion, and advanced boot.</a:t>
            </a:r>
            <a:r>
              <a:rPr lang="en-US" baseline="30000" dirty="0" smtClean="0"/>
              <a:t> </a:t>
            </a:r>
            <a:r>
              <a:rPr lang="en-US" dirty="0" smtClean="0"/>
              <a:t>In the same year, she also collaborated with the brassware manufacturer </a:t>
            </a:r>
            <a:r>
              <a:rPr lang="en-US" dirty="0" err="1" smtClean="0"/>
              <a:t>Triflow</a:t>
            </a:r>
            <a:r>
              <a:rPr lang="en-US" dirty="0" smtClean="0"/>
              <a:t> Concepts to produce two new designs in her signature parametric architectural style.</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99306"/>
          </a:xfrm>
        </p:spPr>
        <p:txBody>
          <a:bodyPr/>
          <a:lstStyle/>
          <a:p>
            <a:pPr algn="ctr"/>
            <a:r>
              <a:rPr lang="en-US" dirty="0" smtClean="0"/>
              <a:t>PHILOSOPHY</a:t>
            </a:r>
            <a:endParaRPr lang="en-US" dirty="0"/>
          </a:p>
        </p:txBody>
      </p:sp>
      <p:sp>
        <p:nvSpPr>
          <p:cNvPr id="3" name="Content Placeholder 2"/>
          <p:cNvSpPr>
            <a:spLocks noGrp="1"/>
          </p:cNvSpPr>
          <p:nvPr>
            <p:ph idx="1"/>
          </p:nvPr>
        </p:nvSpPr>
        <p:spPr>
          <a:xfrm>
            <a:off x="381000" y="1143000"/>
            <a:ext cx="8229600" cy="5181600"/>
          </a:xfrm>
        </p:spPr>
        <p:txBody>
          <a:bodyPr>
            <a:normAutofit fontScale="25000" lnSpcReduction="20000"/>
          </a:bodyPr>
          <a:lstStyle/>
          <a:p>
            <a:pPr marL="285750" indent="-285750">
              <a:lnSpc>
                <a:spcPct val="120000"/>
              </a:lnSpc>
              <a:buFont typeface="Arial" panose="020B0604020202020204" pitchFamily="34" charset="0"/>
              <a:buChar char="•"/>
            </a:pPr>
            <a:r>
              <a:rPr lang="en-IN" sz="7200" dirty="0" err="1"/>
              <a:t>Zaha</a:t>
            </a:r>
            <a:r>
              <a:rPr lang="en-IN" sz="7200" dirty="0"/>
              <a:t> Hadid is an architect who consistently pushes the boundaries of architecture and urban design. Her work experiments with new spatial concepts intensifying existing urban landscapes in the pursuit of a visionary aesthetic that encompasses all fields of design, ranging from urban scale through to products, interiors and furniture. </a:t>
            </a:r>
          </a:p>
          <a:p>
            <a:pPr marL="285750" indent="-285750">
              <a:lnSpc>
                <a:spcPct val="120000"/>
              </a:lnSpc>
              <a:buFont typeface="Arial" panose="020B0604020202020204" pitchFamily="34" charset="0"/>
              <a:buChar char="•"/>
            </a:pPr>
            <a:endParaRPr lang="en-US" sz="7200" dirty="0"/>
          </a:p>
          <a:p>
            <a:pPr marL="285750" indent="-285750">
              <a:lnSpc>
                <a:spcPct val="120000"/>
              </a:lnSpc>
              <a:buFont typeface="Arial" panose="020B0604020202020204" pitchFamily="34" charset="0"/>
              <a:buChar char="•"/>
            </a:pPr>
            <a:r>
              <a:rPr lang="en-IN" sz="7200" dirty="0" err="1"/>
              <a:t>Zaha</a:t>
            </a:r>
            <a:r>
              <a:rPr lang="en-IN" sz="7200" dirty="0"/>
              <a:t> </a:t>
            </a:r>
            <a:r>
              <a:rPr lang="en-IN" sz="7200" dirty="0" err="1"/>
              <a:t>Hadid’s</a:t>
            </a:r>
            <a:r>
              <a:rPr lang="en-IN" sz="7200" dirty="0"/>
              <a:t> built work has won her much academic and public acclaim.</a:t>
            </a:r>
          </a:p>
          <a:p>
            <a:pPr marL="285750" indent="-285750">
              <a:lnSpc>
                <a:spcPct val="120000"/>
              </a:lnSpc>
              <a:buFont typeface="Arial" panose="020B0604020202020204" pitchFamily="34" charset="0"/>
              <a:buChar char="•"/>
            </a:pPr>
            <a:endParaRPr lang="en-US" sz="7200" dirty="0"/>
          </a:p>
          <a:p>
            <a:pPr marL="285750" indent="-285750">
              <a:lnSpc>
                <a:spcPct val="120000"/>
              </a:lnSpc>
              <a:buFont typeface="Arial" panose="020B0604020202020204" pitchFamily="34" charset="0"/>
              <a:buChar char="•"/>
            </a:pPr>
            <a:r>
              <a:rPr lang="en-IN" sz="7200" dirty="0"/>
              <a:t>This dissension between Arab and Western influences reoccurred as she developed her architectural style.</a:t>
            </a:r>
          </a:p>
          <a:p>
            <a:pPr marL="285750" indent="-285750">
              <a:lnSpc>
                <a:spcPct val="120000"/>
              </a:lnSpc>
              <a:buFont typeface="Arial" panose="020B0604020202020204" pitchFamily="34" charset="0"/>
              <a:buChar char="•"/>
            </a:pPr>
            <a:endParaRPr lang="en-IN" sz="7200" dirty="0"/>
          </a:p>
          <a:p>
            <a:pPr marL="285750" indent="-285750">
              <a:lnSpc>
                <a:spcPct val="120000"/>
              </a:lnSpc>
              <a:buFont typeface="Arial" panose="020B0604020202020204" pitchFamily="34" charset="0"/>
              <a:buChar char="•"/>
            </a:pPr>
            <a:r>
              <a:rPr lang="en-US" sz="7200" dirty="0"/>
              <a:t> </a:t>
            </a:r>
            <a:r>
              <a:rPr lang="en-US" sz="7200" dirty="0" err="1"/>
              <a:t>Hadid</a:t>
            </a:r>
            <a:r>
              <a:rPr lang="en-US" sz="7200" dirty="0"/>
              <a:t> shatters both the classically formal, rule bound modernism of </a:t>
            </a:r>
            <a:r>
              <a:rPr lang="en-US" sz="7200" dirty="0" err="1"/>
              <a:t>Mies</a:t>
            </a:r>
            <a:r>
              <a:rPr lang="en-US" sz="7200" dirty="0"/>
              <a:t> van der </a:t>
            </a:r>
            <a:r>
              <a:rPr lang="en-US" sz="7200" dirty="0" err="1"/>
              <a:t>Rohe</a:t>
            </a:r>
            <a:r>
              <a:rPr lang="en-US" sz="7200" dirty="0"/>
              <a:t> and Le Corbusier and the old rules of space — walls, ceilings, front and back, right angles. She then reassembles them as what she calls “a new fluid, kind of spatiality of multiple perspective points and fragmented geometry, designed to embody the chaotic fluidity of modern life.</a:t>
            </a:r>
          </a:p>
          <a:p>
            <a:endParaRPr lang="en-US" dirty="0"/>
          </a:p>
        </p:txBody>
      </p:sp>
    </p:spTree>
    <p:extLst>
      <p:ext uri="{BB962C8B-B14F-4D97-AF65-F5344CB8AC3E}">
        <p14:creationId xmlns="" xmlns:p14="http://schemas.microsoft.com/office/powerpoint/2010/main" val="2497216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4572000"/>
          </a:xfrm>
        </p:spPr>
        <p:txBody>
          <a:bodyPr>
            <a:normAutofit/>
          </a:bodyPr>
          <a:lstStyle/>
          <a:p>
            <a:pPr>
              <a:buFont typeface="Arial" panose="020B0604020202020204" pitchFamily="34" charset="0"/>
              <a:buChar char="•"/>
            </a:pPr>
            <a:r>
              <a:rPr lang="en-US" sz="1800" dirty="0" err="1" smtClean="0"/>
              <a:t>Hadid’s</a:t>
            </a:r>
            <a:r>
              <a:rPr lang="en-US" sz="1800" dirty="0" smtClean="0"/>
              <a:t> </a:t>
            </a:r>
            <a:r>
              <a:rPr lang="en-US" sz="1800" dirty="0"/>
              <a:t>architecture denies its own solidity. Short of creating actual forms that morph and change shape – still the stuff of science fiction – </a:t>
            </a:r>
            <a:r>
              <a:rPr lang="en-US" sz="1800" dirty="0" err="1"/>
              <a:t>Hadid</a:t>
            </a:r>
            <a:r>
              <a:rPr lang="en-US" sz="1800" dirty="0"/>
              <a:t> creates the solid apparatus to make us perceive space as if it morphs and changes as we pass </a:t>
            </a:r>
            <a:r>
              <a:rPr lang="en-US" sz="1800" dirty="0" smtClean="0"/>
              <a:t>through. </a:t>
            </a:r>
          </a:p>
          <a:p>
            <a:pPr>
              <a:buFont typeface="Arial" panose="020B0604020202020204" pitchFamily="34" charset="0"/>
              <a:buChar char="•"/>
            </a:pPr>
            <a:endParaRPr lang="en-US" sz="1800" dirty="0" smtClean="0"/>
          </a:p>
          <a:p>
            <a:pPr>
              <a:buFont typeface="Arial" panose="020B0604020202020204" pitchFamily="34" charset="0"/>
              <a:buChar char="•"/>
            </a:pPr>
            <a:r>
              <a:rPr lang="en-US" sz="1800" dirty="0" smtClean="0"/>
              <a:t>Daniel </a:t>
            </a:r>
            <a:r>
              <a:rPr lang="en-US" sz="1800" dirty="0" err="1"/>
              <a:t>Libeskind</a:t>
            </a:r>
            <a:r>
              <a:rPr lang="en-US" sz="1800" dirty="0" smtClean="0"/>
              <a:t>, says , </a:t>
            </a:r>
            <a:r>
              <a:rPr lang="en-US" sz="1800" dirty="0"/>
              <a:t>she does not say that a shape </a:t>
            </a:r>
            <a:r>
              <a:rPr lang="en-US" sz="1800" dirty="0" err="1"/>
              <a:t>symbolises</a:t>
            </a:r>
            <a:r>
              <a:rPr lang="en-US" sz="1800" dirty="0"/>
              <a:t> this or that. And she wears her cultural identity lightly. Noticeably, and uncharacteristically diplomatically, she has declined to comment on the situation in Iraq. Instead </a:t>
            </a:r>
            <a:r>
              <a:rPr lang="en-US" sz="1800" dirty="0" err="1"/>
              <a:t>Hadid</a:t>
            </a:r>
            <a:r>
              <a:rPr lang="en-US" sz="1800" dirty="0"/>
              <a:t> lets her spaces speak for themselves. This does not mean that they are merely exercises in architectural form. Her obsession with shadow and ambiguity is deeply rooted in Islamic architectural tradition, while its fluid, open nature is a politically charged riposte to increasingly fortified and undemocratic modern urban landscapes.</a:t>
            </a:r>
          </a:p>
        </p:txBody>
      </p:sp>
    </p:spTree>
    <p:extLst>
      <p:ext uri="{BB962C8B-B14F-4D97-AF65-F5344CB8AC3E}">
        <p14:creationId xmlns="" xmlns:p14="http://schemas.microsoft.com/office/powerpoint/2010/main" val="3611189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399032"/>
          </a:xfrm>
        </p:spPr>
        <p:txBody>
          <a:bodyPr/>
          <a:lstStyle/>
          <a:p>
            <a:pPr algn="ctr"/>
            <a:r>
              <a:rPr lang="en-US" dirty="0" smtClean="0"/>
              <a:t>CONCEPT</a:t>
            </a:r>
            <a:endParaRPr lang="en-US" dirty="0"/>
          </a:p>
        </p:txBody>
      </p:sp>
      <p:sp>
        <p:nvSpPr>
          <p:cNvPr id="3" name="Content Placeholder 2"/>
          <p:cNvSpPr>
            <a:spLocks noGrp="1"/>
          </p:cNvSpPr>
          <p:nvPr>
            <p:ph idx="1"/>
          </p:nvPr>
        </p:nvSpPr>
        <p:spPr>
          <a:xfrm>
            <a:off x="609600" y="1676400"/>
            <a:ext cx="8229600" cy="4572000"/>
          </a:xfrm>
        </p:spPr>
        <p:txBody>
          <a:bodyPr>
            <a:normAutofit lnSpcReduction="10000"/>
          </a:bodyPr>
          <a:lstStyle/>
          <a:p>
            <a:pPr>
              <a:buFont typeface="Arial" panose="020B0604020202020204" pitchFamily="34" charset="0"/>
              <a:buChar char="•"/>
            </a:pPr>
            <a:r>
              <a:rPr lang="en-IN" sz="2400" dirty="0" smtClean="0"/>
              <a:t>GRAVITY-DEFYING</a:t>
            </a:r>
          </a:p>
          <a:p>
            <a:pPr marL="64008" indent="0">
              <a:buNone/>
            </a:pPr>
            <a:r>
              <a:rPr lang="en-IN" sz="2400" dirty="0" smtClean="0"/>
              <a:t> </a:t>
            </a:r>
            <a:endParaRPr lang="en-US" sz="2400" dirty="0"/>
          </a:p>
          <a:p>
            <a:pPr>
              <a:buFont typeface="Arial" panose="020B0604020202020204" pitchFamily="34" charset="0"/>
              <a:buChar char="•"/>
            </a:pPr>
            <a:r>
              <a:rPr lang="en-IN" sz="2400" dirty="0" smtClean="0"/>
              <a:t>FRAGMENTARY</a:t>
            </a:r>
          </a:p>
          <a:p>
            <a:pPr marL="64008" indent="0">
              <a:buNone/>
            </a:pPr>
            <a:endParaRPr lang="en-IN" sz="2400" dirty="0" smtClean="0"/>
          </a:p>
          <a:p>
            <a:pPr>
              <a:buFont typeface="Arial" panose="020B0604020202020204" pitchFamily="34" charset="0"/>
              <a:buChar char="•"/>
            </a:pPr>
            <a:r>
              <a:rPr lang="en-IN" sz="2400" dirty="0" smtClean="0"/>
              <a:t>REVOLUTIONARY</a:t>
            </a:r>
          </a:p>
          <a:p>
            <a:pPr>
              <a:buFont typeface="Arial" panose="020B0604020202020204" pitchFamily="34" charset="0"/>
              <a:buChar char="•"/>
            </a:pPr>
            <a:endParaRPr lang="en-IN" sz="2400" dirty="0"/>
          </a:p>
          <a:p>
            <a:pPr>
              <a:buFont typeface="Arial" panose="020B0604020202020204" pitchFamily="34" charset="0"/>
              <a:buChar char="•"/>
            </a:pPr>
            <a:r>
              <a:rPr lang="en-IN" sz="2400" dirty="0" smtClean="0"/>
              <a:t>DECONSTRUCTIVISM</a:t>
            </a:r>
            <a:endParaRPr lang="en-US" sz="2400" dirty="0"/>
          </a:p>
          <a:p>
            <a:pPr marL="64008" indent="0">
              <a:buNone/>
            </a:pPr>
            <a:endParaRPr lang="en-US" sz="2400" dirty="0"/>
          </a:p>
          <a:p>
            <a:pPr marL="64008" indent="0">
              <a:buNone/>
            </a:pPr>
            <a:endParaRPr lang="en-US" sz="2400" dirty="0"/>
          </a:p>
          <a:p>
            <a:pPr marL="64008" indent="0">
              <a:buNone/>
            </a:pPr>
            <a:r>
              <a:rPr lang="en-IN" sz="2400" dirty="0" smtClean="0"/>
              <a:t>A MAIN THEME OF HADID'S DESIGNS EXHIBITS THAT A      BUILDING CAN FLOAT AND DEFY GRAVITY.</a:t>
            </a:r>
            <a:endParaRPr lang="en-US" sz="2400" dirty="0" smtClean="0"/>
          </a:p>
          <a:p>
            <a:pPr>
              <a:buFont typeface="Arial" panose="020B0604020202020204" pitchFamily="34" charset="0"/>
              <a:buChar char="•"/>
            </a:pPr>
            <a:endParaRPr lang="en-US" dirty="0"/>
          </a:p>
        </p:txBody>
      </p:sp>
    </p:spTree>
    <p:extLst>
      <p:ext uri="{BB962C8B-B14F-4D97-AF65-F5344CB8AC3E}">
        <p14:creationId xmlns="" xmlns:p14="http://schemas.microsoft.com/office/powerpoint/2010/main" val="1189812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F746F6E-0C91-485C-9A9F-08E7D334B9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698</TotalTime>
  <Words>719</Words>
  <Application>Microsoft Office PowerPoint</Application>
  <PresentationFormat>On-screen Show (4:3)</PresentationFormat>
  <Paragraphs>111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Verve</vt:lpstr>
      <vt:lpstr>ZAHA HADID</vt:lpstr>
      <vt:lpstr>Slide 2</vt:lpstr>
      <vt:lpstr>Slide 3</vt:lpstr>
      <vt:lpstr>Slide 4</vt:lpstr>
      <vt:lpstr>Slide 5</vt:lpstr>
      <vt:lpstr>Slide 6</vt:lpstr>
      <vt:lpstr>PHILOSOPHY</vt:lpstr>
      <vt:lpstr>Slide 8</vt:lpstr>
      <vt:lpstr>CONCEPT</vt:lpstr>
      <vt:lpstr>ZAHA WORKS </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ZAHA HADID</dc:title>
  <dc:creator>User</dc:creator>
  <cp:lastModifiedBy>User</cp:lastModifiedBy>
  <cp:revision>48</cp:revision>
  <dcterms:created xsi:type="dcterms:W3CDTF">2014-03-25T02:06:16Z</dcterms:created>
  <dcterms:modified xsi:type="dcterms:W3CDTF">2014-05-03T00:54:23Z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TC102867709990</vt:lpwstr>
  </property>
</Properties>
</file>