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26"/>
  </p:notesMasterIdLst>
  <p:sldIdLst>
    <p:sldId id="300" r:id="rId5"/>
    <p:sldId id="265" r:id="rId6"/>
    <p:sldId id="269" r:id="rId7"/>
    <p:sldId id="270" r:id="rId8"/>
    <p:sldId id="271" r:id="rId9"/>
    <p:sldId id="272" r:id="rId10"/>
    <p:sldId id="273" r:id="rId11"/>
    <p:sldId id="278" r:id="rId12"/>
    <p:sldId id="279" r:id="rId13"/>
    <p:sldId id="280" r:id="rId14"/>
    <p:sldId id="277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99" r:id="rId23"/>
    <p:sldId id="288" r:id="rId24"/>
    <p:sldId id="30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33CCFF"/>
    <a:srgbClr val="FF3399"/>
    <a:srgbClr val="0000FF"/>
    <a:srgbClr val="FFFF99"/>
    <a:srgbClr val="66FF66"/>
    <a:srgbClr val="CC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95226" autoAdjust="0"/>
  </p:normalViewPr>
  <p:slideViewPr>
    <p:cSldViewPr>
      <p:cViewPr>
        <p:scale>
          <a:sx n="119" d="100"/>
          <a:sy n="119" d="100"/>
        </p:scale>
        <p:origin x="-140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A364B-F561-4F7D-8B6D-4486FF4532D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C78C7-E7DD-4EAE-9F02-F36DBA9652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5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  <p:sp>
        <p:nvSpPr>
          <p:cNvPr id="8602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A9A39-C157-4968-AE68-41777294B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63E93-A306-4407-9AC5-11AD55F9B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5ACF3-B991-40A8-893F-EBB44E136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A3700-423B-4881-BA1A-531C68775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2BE8A-5AE8-47CC-B07D-B8293128B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02B77-488F-459A-800A-D3B5A1537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8E40C-A541-4F18-8722-D6F4C9A8E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3D2D2-F17D-4EBB-BEB4-BA75478F1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4644E-7AD0-4128-96C3-EC1984F9B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81150-1934-46CA-89CF-44C20F861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257BE-62B9-4803-9989-C5BC17984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67376-70EF-435F-BDA6-10BDA1752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C3EE9-CDFB-4C3B-B393-9929E10B6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8499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8499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84997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500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50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50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A2F81A6C-EC06-4B8B-B99C-20A796550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990600"/>
            <a:ext cx="7239000" cy="1752600"/>
          </a:xfrm>
        </p:spPr>
        <p:txBody>
          <a:bodyPr/>
          <a:lstStyle/>
          <a:p>
            <a:r>
              <a:rPr lang="en-US" dirty="0" smtClean="0"/>
              <a:t>Analyzing Architecture </a:t>
            </a:r>
          </a:p>
          <a:p>
            <a:r>
              <a:rPr lang="en-US" dirty="0" smtClean="0"/>
              <a:t>Unit IV</a:t>
            </a:r>
          </a:p>
          <a:p>
            <a:r>
              <a:rPr lang="en-US" dirty="0" smtClean="0"/>
              <a:t>Theory of Architecture 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909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675" y="484188"/>
            <a:ext cx="6432550" cy="684212"/>
          </a:xfrm>
          <a:ln>
            <a:solidFill>
              <a:schemeClr val="hlink"/>
            </a:solidFill>
          </a:ln>
        </p:spPr>
        <p:txBody>
          <a:bodyPr/>
          <a:lstStyle/>
          <a:p>
            <a:r>
              <a:rPr lang="en-US" sz="2700" b="1" smtClean="0">
                <a:solidFill>
                  <a:srgbClr val="FFFF00"/>
                </a:solidFill>
              </a:rPr>
              <a:t>PRIVACY CONTD…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038600"/>
          </a:xfrm>
          <a:ln>
            <a:solidFill>
              <a:schemeClr val="hlink"/>
            </a:solidFill>
          </a:ln>
        </p:spPr>
        <p:txBody>
          <a:bodyPr/>
          <a:lstStyle/>
          <a:p>
            <a:r>
              <a:rPr lang="en-US" sz="2500" b="1" smtClean="0">
                <a:solidFill>
                  <a:srgbClr val="FFFF00"/>
                </a:solidFill>
              </a:rPr>
              <a:t>Internal privacy can be achieved by </a:t>
            </a:r>
          </a:p>
          <a:p>
            <a:pPr lvl="1"/>
            <a:r>
              <a:rPr lang="en-US" b="1" smtClean="0"/>
              <a:t>Providing curtains</a:t>
            </a:r>
          </a:p>
          <a:p>
            <a:pPr lvl="1"/>
            <a:r>
              <a:rPr lang="en-US" b="1" smtClean="0"/>
              <a:t>Providing screens </a:t>
            </a:r>
          </a:p>
          <a:p>
            <a:endParaRPr lang="en-US" sz="2500" b="1" smtClean="0"/>
          </a:p>
          <a:p>
            <a:r>
              <a:rPr lang="en-US" sz="2500" b="1" smtClean="0">
                <a:solidFill>
                  <a:srgbClr val="FFFF00"/>
                </a:solidFill>
              </a:rPr>
              <a:t>Avoiding windows in interior walls of the room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066800" y="1371600"/>
            <a:ext cx="777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304800"/>
            <a:ext cx="7391400" cy="609600"/>
          </a:xfrm>
          <a:ln>
            <a:solidFill>
              <a:schemeClr val="hlink"/>
            </a:solidFill>
          </a:ln>
        </p:spPr>
        <p:txBody>
          <a:bodyPr/>
          <a:lstStyle/>
          <a:p>
            <a:r>
              <a:rPr lang="en-US" sz="2800" b="1" smtClean="0">
                <a:solidFill>
                  <a:srgbClr val="FFFF00"/>
                </a:solidFill>
              </a:rPr>
              <a:t>4. ROOMINESS</a:t>
            </a:r>
          </a:p>
        </p:txBody>
      </p:sp>
      <p:sp>
        <p:nvSpPr>
          <p:cNvPr id="13315" name="Text Box 12"/>
          <p:cNvSpPr txBox="1">
            <a:spLocks noChangeArrowheads="1"/>
          </p:cNvSpPr>
          <p:nvPr/>
        </p:nvSpPr>
        <p:spPr bwMode="auto">
          <a:xfrm>
            <a:off x="533400" y="1219200"/>
            <a:ext cx="86106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Tx/>
              <a:buAutoNum type="arabicPeriod"/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Getting  maximum  benefit  from  minimum  dimensions  or  space  of room</a:t>
            </a:r>
          </a:p>
          <a:p>
            <a:pPr marL="342900" indent="-342900" eaLnBrk="0" hangingPunct="0">
              <a:spcBef>
                <a:spcPct val="50000"/>
              </a:spcBef>
              <a:buFontTx/>
              <a:buAutoNum type="arabicPeriod"/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Rectangular   shaped  room  gives  feeling  of  more space  than  square  shaped  room for the same area</a:t>
            </a:r>
          </a:p>
          <a:p>
            <a:pPr marL="342900" indent="-342900" eaLnBrk="0" hangingPunct="0">
              <a:spcBef>
                <a:spcPct val="50000"/>
              </a:spcBef>
            </a:pPr>
            <a:endParaRPr lang="en-US" b="1">
              <a:solidFill>
                <a:srgbClr val="FFFF00"/>
              </a:solidFill>
              <a:latin typeface="Arial" charset="0"/>
            </a:endParaRPr>
          </a:p>
          <a:p>
            <a:pPr marL="342900" indent="-342900" eaLnBrk="0" hangingPunct="0">
              <a:spcBef>
                <a:spcPct val="50000"/>
              </a:spcBef>
            </a:pPr>
            <a:endParaRPr lang="en-US" b="1">
              <a:solidFill>
                <a:srgbClr val="FFFF00"/>
              </a:solidFill>
              <a:latin typeface="Arial" charset="0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219200" y="2971800"/>
            <a:ext cx="2819400" cy="2895600"/>
            <a:chOff x="768" y="1872"/>
            <a:chExt cx="1776" cy="1824"/>
          </a:xfrm>
        </p:grpSpPr>
        <p:sp>
          <p:nvSpPr>
            <p:cNvPr id="13329" name="AutoShape 21"/>
            <p:cNvSpPr>
              <a:spLocks noChangeArrowheads="1"/>
            </p:cNvSpPr>
            <p:nvPr/>
          </p:nvSpPr>
          <p:spPr bwMode="auto">
            <a:xfrm>
              <a:off x="1188" y="2340"/>
              <a:ext cx="432" cy="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3330" name="AutoShape 22"/>
            <p:cNvSpPr>
              <a:spLocks noChangeArrowheads="1"/>
            </p:cNvSpPr>
            <p:nvPr/>
          </p:nvSpPr>
          <p:spPr bwMode="auto">
            <a:xfrm>
              <a:off x="948" y="2580"/>
              <a:ext cx="192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13331" name="Group 28"/>
            <p:cNvGrpSpPr>
              <a:grpSpLocks/>
            </p:cNvGrpSpPr>
            <p:nvPr/>
          </p:nvGrpSpPr>
          <p:grpSpPr bwMode="auto">
            <a:xfrm>
              <a:off x="768" y="1872"/>
              <a:ext cx="1776" cy="1680"/>
              <a:chOff x="768" y="1872"/>
              <a:chExt cx="1632" cy="1680"/>
            </a:xfrm>
          </p:grpSpPr>
          <p:sp>
            <p:nvSpPr>
              <p:cNvPr id="13335" name="Rectangle 20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1632" cy="1680"/>
              </a:xfrm>
              <a:prstGeom prst="rect">
                <a:avLst/>
              </a:prstGeom>
              <a:noFill/>
              <a:ln w="76200" cmpd="tri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336" name="Line 25"/>
              <p:cNvSpPr>
                <a:spLocks noChangeShapeType="1"/>
              </p:cNvSpPr>
              <p:nvPr/>
            </p:nvSpPr>
            <p:spPr bwMode="auto">
              <a:xfrm flipH="1">
                <a:off x="2316" y="3108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7" name="Line 26"/>
              <p:cNvSpPr>
                <a:spLocks noChangeShapeType="1"/>
              </p:cNvSpPr>
              <p:nvPr/>
            </p:nvSpPr>
            <p:spPr bwMode="auto">
              <a:xfrm flipH="1">
                <a:off x="1920" y="3144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32" name="Rectangle 31" descr="10%"/>
            <p:cNvSpPr>
              <a:spLocks noChangeArrowheads="1"/>
            </p:cNvSpPr>
            <p:nvPr/>
          </p:nvSpPr>
          <p:spPr bwMode="auto">
            <a:xfrm>
              <a:off x="1632" y="1896"/>
              <a:ext cx="864" cy="1632"/>
            </a:xfrm>
            <a:prstGeom prst="rect">
              <a:avLst/>
            </a:prstGeom>
            <a:pattFill prst="pct10">
              <a:fgClr>
                <a:schemeClr val="accent2">
                  <a:alpha val="20000"/>
                </a:schemeClr>
              </a:fgClr>
              <a:bgClr>
                <a:schemeClr val="tx1">
                  <a:alpha val="20000"/>
                </a:schemeClr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3333" name="AutoShape 34"/>
            <p:cNvSpPr>
              <a:spLocks noChangeArrowheads="1"/>
            </p:cNvSpPr>
            <p:nvPr/>
          </p:nvSpPr>
          <p:spPr bwMode="auto">
            <a:xfrm>
              <a:off x="2088" y="3600"/>
              <a:ext cx="192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3334" name="Text Box 36"/>
            <p:cNvSpPr txBox="1">
              <a:spLocks noChangeArrowheads="1"/>
            </p:cNvSpPr>
            <p:nvPr/>
          </p:nvSpPr>
          <p:spPr bwMode="auto">
            <a:xfrm>
              <a:off x="1644" y="2478"/>
              <a:ext cx="86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FFFF00"/>
                  </a:solidFill>
                  <a:latin typeface="Arial" charset="0"/>
                </a:rPr>
                <a:t>LESS AREA AVAILABLE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334000" y="2971800"/>
            <a:ext cx="3048000" cy="2514600"/>
            <a:chOff x="3360" y="1872"/>
            <a:chExt cx="1920" cy="1584"/>
          </a:xfrm>
        </p:grpSpPr>
        <p:grpSp>
          <p:nvGrpSpPr>
            <p:cNvPr id="13319" name="Group 27"/>
            <p:cNvGrpSpPr>
              <a:grpSpLocks/>
            </p:cNvGrpSpPr>
            <p:nvPr/>
          </p:nvGrpSpPr>
          <p:grpSpPr bwMode="auto">
            <a:xfrm>
              <a:off x="3360" y="1872"/>
              <a:ext cx="1920" cy="1392"/>
              <a:chOff x="3360" y="1872"/>
              <a:chExt cx="1920" cy="1392"/>
            </a:xfrm>
          </p:grpSpPr>
          <p:grpSp>
            <p:nvGrpSpPr>
              <p:cNvPr id="13323" name="Group 19"/>
              <p:cNvGrpSpPr>
                <a:grpSpLocks/>
              </p:cNvGrpSpPr>
              <p:nvPr/>
            </p:nvGrpSpPr>
            <p:grpSpPr bwMode="auto">
              <a:xfrm>
                <a:off x="3360" y="1872"/>
                <a:ext cx="1920" cy="1392"/>
                <a:chOff x="1248" y="1968"/>
                <a:chExt cx="2064" cy="1392"/>
              </a:xfrm>
            </p:grpSpPr>
            <p:sp>
              <p:nvSpPr>
                <p:cNvPr id="13326" name="Rectangle 16"/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2064" cy="1392"/>
                </a:xfrm>
                <a:prstGeom prst="rect">
                  <a:avLst/>
                </a:prstGeom>
                <a:noFill/>
                <a:ln w="76200" cmpd="tri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3327" name="AutoShape 17"/>
                <p:cNvSpPr>
                  <a:spLocks noChangeArrowheads="1"/>
                </p:cNvSpPr>
                <p:nvPr/>
              </p:nvSpPr>
              <p:spPr bwMode="auto">
                <a:xfrm>
                  <a:off x="1620" y="2388"/>
                  <a:ext cx="384" cy="62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3328" name="AutoShape 18"/>
                <p:cNvSpPr>
                  <a:spLocks noChangeArrowheads="1"/>
                </p:cNvSpPr>
                <p:nvPr/>
              </p:nvSpPr>
              <p:spPr bwMode="auto">
                <a:xfrm>
                  <a:off x="1380" y="2580"/>
                  <a:ext cx="192" cy="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13324" name="Line 23"/>
              <p:cNvSpPr>
                <a:spLocks noChangeShapeType="1"/>
              </p:cNvSpPr>
              <p:nvPr/>
            </p:nvSpPr>
            <p:spPr bwMode="auto">
              <a:xfrm>
                <a:off x="5196" y="282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5" name="Line 24"/>
              <p:cNvSpPr>
                <a:spLocks noChangeShapeType="1"/>
              </p:cNvSpPr>
              <p:nvPr/>
            </p:nvSpPr>
            <p:spPr bwMode="auto">
              <a:xfrm flipH="1">
                <a:off x="4812" y="2832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0" name="Rectangle 33" descr="20%"/>
            <p:cNvSpPr>
              <a:spLocks noChangeArrowheads="1"/>
            </p:cNvSpPr>
            <p:nvPr/>
          </p:nvSpPr>
          <p:spPr bwMode="auto">
            <a:xfrm>
              <a:off x="4068" y="1896"/>
              <a:ext cx="1176" cy="1344"/>
            </a:xfrm>
            <a:prstGeom prst="rect">
              <a:avLst/>
            </a:prstGeom>
            <a:pattFill prst="pct20">
              <a:fgClr>
                <a:schemeClr val="accent2">
                  <a:alpha val="20000"/>
                </a:schemeClr>
              </a:fgClr>
              <a:bgClr>
                <a:schemeClr val="tx1">
                  <a:alpha val="20000"/>
                </a:schemeClr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3321" name="AutoShape 35"/>
            <p:cNvSpPr>
              <a:spLocks noChangeArrowheads="1"/>
            </p:cNvSpPr>
            <p:nvPr/>
          </p:nvSpPr>
          <p:spPr bwMode="auto">
            <a:xfrm>
              <a:off x="4944" y="3312"/>
              <a:ext cx="240" cy="1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3322" name="Text Box 37"/>
            <p:cNvSpPr txBox="1">
              <a:spLocks noChangeArrowheads="1"/>
            </p:cNvSpPr>
            <p:nvPr/>
          </p:nvSpPr>
          <p:spPr bwMode="auto">
            <a:xfrm>
              <a:off x="4176" y="2292"/>
              <a:ext cx="10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solidFill>
                    <a:srgbClr val="FFFF00"/>
                  </a:solidFill>
                  <a:latin typeface="Arial" charset="0"/>
                </a:rPr>
                <a:t>MORE AREA AVAILABLE</a:t>
              </a:r>
            </a:p>
          </p:txBody>
        </p:sp>
      </p:grpSp>
      <p:sp>
        <p:nvSpPr>
          <p:cNvPr id="13318" name="Rectangle 24"/>
          <p:cNvSpPr>
            <a:spLocks noChangeArrowheads="1"/>
          </p:cNvSpPr>
          <p:nvPr/>
        </p:nvSpPr>
        <p:spPr bwMode="auto">
          <a:xfrm>
            <a:off x="1371600" y="2362200"/>
            <a:ext cx="74676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55888" y="301625"/>
            <a:ext cx="5349875" cy="485775"/>
          </a:xfrm>
          <a:ln>
            <a:solidFill>
              <a:schemeClr val="hlink"/>
            </a:solidFill>
          </a:ln>
        </p:spPr>
        <p:txBody>
          <a:bodyPr/>
          <a:lstStyle/>
          <a:p>
            <a:r>
              <a:rPr lang="en-US" sz="2700" b="1" smtClean="0">
                <a:solidFill>
                  <a:srgbClr val="FFFF00"/>
                </a:solidFill>
              </a:rPr>
              <a:t>5. GROUPING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76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            Arrangement  of  various  rooms  in  relation  with  their  functions</a:t>
            </a:r>
          </a:p>
        </p:txBody>
      </p:sp>
      <p:grpSp>
        <p:nvGrpSpPr>
          <p:cNvPr id="14340" name="Group 39"/>
          <p:cNvGrpSpPr>
            <a:grpSpLocks/>
          </p:cNvGrpSpPr>
          <p:nvPr/>
        </p:nvGrpSpPr>
        <p:grpSpPr bwMode="auto">
          <a:xfrm>
            <a:off x="76200" y="2209800"/>
            <a:ext cx="4114800" cy="2819400"/>
            <a:chOff x="576" y="1392"/>
            <a:chExt cx="3408" cy="2208"/>
          </a:xfrm>
        </p:grpSpPr>
        <p:grpSp>
          <p:nvGrpSpPr>
            <p:cNvPr id="14370" name="Group 32"/>
            <p:cNvGrpSpPr>
              <a:grpSpLocks/>
            </p:cNvGrpSpPr>
            <p:nvPr/>
          </p:nvGrpSpPr>
          <p:grpSpPr bwMode="auto">
            <a:xfrm>
              <a:off x="576" y="1392"/>
              <a:ext cx="3408" cy="2208"/>
              <a:chOff x="576" y="1536"/>
              <a:chExt cx="3120" cy="2064"/>
            </a:xfrm>
          </p:grpSpPr>
          <p:sp>
            <p:nvSpPr>
              <p:cNvPr id="14377" name="Rectangle 8"/>
              <p:cNvSpPr>
                <a:spLocks noChangeArrowheads="1"/>
              </p:cNvSpPr>
              <p:nvPr/>
            </p:nvSpPr>
            <p:spPr bwMode="auto">
              <a:xfrm>
                <a:off x="1104" y="2436"/>
                <a:ext cx="1428" cy="1152"/>
              </a:xfrm>
              <a:prstGeom prst="rect">
                <a:avLst/>
              </a:prstGeom>
              <a:solidFill>
                <a:schemeClr val="accent1"/>
              </a:solidFill>
              <a:ln w="76200" cmpd="tri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4378" name="Group 24"/>
              <p:cNvGrpSpPr>
                <a:grpSpLocks/>
              </p:cNvGrpSpPr>
              <p:nvPr/>
            </p:nvGrpSpPr>
            <p:grpSpPr bwMode="auto">
              <a:xfrm>
                <a:off x="576" y="1536"/>
                <a:ext cx="1524" cy="912"/>
                <a:chOff x="864" y="1680"/>
                <a:chExt cx="1248" cy="827"/>
              </a:xfrm>
            </p:grpSpPr>
            <p:sp>
              <p:nvSpPr>
                <p:cNvPr id="14391" name="Rectangle 9"/>
                <p:cNvSpPr>
                  <a:spLocks noChangeArrowheads="1"/>
                </p:cNvSpPr>
                <p:nvPr/>
              </p:nvSpPr>
              <p:spPr bwMode="auto">
                <a:xfrm>
                  <a:off x="1488" y="1680"/>
                  <a:ext cx="624" cy="816"/>
                </a:xfrm>
                <a:prstGeom prst="rect">
                  <a:avLst/>
                </a:prstGeom>
                <a:solidFill>
                  <a:schemeClr val="accent1"/>
                </a:solidFill>
                <a:ln w="76200" cmpd="tri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14392" name="Group 21"/>
                <p:cNvGrpSpPr>
                  <a:grpSpLocks/>
                </p:cNvGrpSpPr>
                <p:nvPr/>
              </p:nvGrpSpPr>
              <p:grpSpPr bwMode="auto">
                <a:xfrm>
                  <a:off x="864" y="1680"/>
                  <a:ext cx="624" cy="827"/>
                  <a:chOff x="672" y="1680"/>
                  <a:chExt cx="816" cy="827"/>
                </a:xfrm>
              </p:grpSpPr>
              <p:sp>
                <p:nvSpPr>
                  <p:cNvPr id="1439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80"/>
                    <a:ext cx="528" cy="81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76200" cmpd="tri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14394" name="Arc 15"/>
                  <p:cNvSpPr>
                    <a:spLocks/>
                  </p:cNvSpPr>
                  <p:nvPr/>
                </p:nvSpPr>
                <p:spPr bwMode="auto">
                  <a:xfrm flipH="1">
                    <a:off x="672" y="1682"/>
                    <a:ext cx="336" cy="825"/>
                  </a:xfrm>
                  <a:custGeom>
                    <a:avLst/>
                    <a:gdLst>
                      <a:gd name="T0" fmla="*/ 0 w 21600"/>
                      <a:gd name="T1" fmla="*/ 0 h 43015"/>
                      <a:gd name="T2" fmla="*/ 0 w 21600"/>
                      <a:gd name="T3" fmla="*/ 0 h 43015"/>
                      <a:gd name="T4" fmla="*/ 0 w 21600"/>
                      <a:gd name="T5" fmla="*/ 0 h 43015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3015"/>
                      <a:gd name="T11" fmla="*/ 21600 w 21600"/>
                      <a:gd name="T12" fmla="*/ 43015 h 430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3015" fill="none" extrusionOk="0">
                        <a:moveTo>
                          <a:pt x="2525" y="0"/>
                        </a:moveTo>
                        <a:cubicBezTo>
                          <a:pt x="13403" y="1280"/>
                          <a:pt x="21600" y="10499"/>
                          <a:pt x="21600" y="21452"/>
                        </a:cubicBezTo>
                        <a:cubicBezTo>
                          <a:pt x="21600" y="32893"/>
                          <a:pt x="12678" y="42349"/>
                          <a:pt x="1257" y="43015"/>
                        </a:cubicBezTo>
                      </a:path>
                      <a:path w="21600" h="43015" stroke="0" extrusionOk="0">
                        <a:moveTo>
                          <a:pt x="2525" y="0"/>
                        </a:moveTo>
                        <a:cubicBezTo>
                          <a:pt x="13403" y="1280"/>
                          <a:pt x="21600" y="10499"/>
                          <a:pt x="21600" y="21452"/>
                        </a:cubicBezTo>
                        <a:cubicBezTo>
                          <a:pt x="21600" y="32893"/>
                          <a:pt x="12678" y="42349"/>
                          <a:pt x="1257" y="43015"/>
                        </a:cubicBezTo>
                        <a:lnTo>
                          <a:pt x="0" y="2145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76200" cmpd="tri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4379" name="Rectangle 16"/>
              <p:cNvSpPr>
                <a:spLocks noChangeArrowheads="1"/>
              </p:cNvSpPr>
              <p:nvPr/>
            </p:nvSpPr>
            <p:spPr bwMode="auto">
              <a:xfrm>
                <a:off x="2532" y="1536"/>
                <a:ext cx="1164" cy="1008"/>
              </a:xfrm>
              <a:prstGeom prst="rect">
                <a:avLst/>
              </a:prstGeom>
              <a:solidFill>
                <a:schemeClr val="accent1"/>
              </a:solidFill>
              <a:ln w="76200" cmpd="tri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380" name="Rectangle 19"/>
              <p:cNvSpPr>
                <a:spLocks noChangeArrowheads="1"/>
              </p:cNvSpPr>
              <p:nvPr/>
            </p:nvSpPr>
            <p:spPr bwMode="auto">
              <a:xfrm>
                <a:off x="2532" y="2544"/>
                <a:ext cx="1164" cy="624"/>
              </a:xfrm>
              <a:prstGeom prst="rect">
                <a:avLst/>
              </a:prstGeom>
              <a:solidFill>
                <a:schemeClr val="accent1"/>
              </a:solidFill>
              <a:ln w="76200" cmpd="tri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381" name="Rectangle 22"/>
              <p:cNvSpPr>
                <a:spLocks noChangeArrowheads="1"/>
              </p:cNvSpPr>
              <p:nvPr/>
            </p:nvSpPr>
            <p:spPr bwMode="auto">
              <a:xfrm>
                <a:off x="2100" y="1764"/>
                <a:ext cx="432" cy="672"/>
              </a:xfrm>
              <a:prstGeom prst="rect">
                <a:avLst/>
              </a:prstGeom>
              <a:solidFill>
                <a:schemeClr val="accent1"/>
              </a:solidFill>
              <a:ln w="76200" cmpd="tri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4382" name="Group 31"/>
              <p:cNvGrpSpPr>
                <a:grpSpLocks/>
              </p:cNvGrpSpPr>
              <p:nvPr/>
            </p:nvGrpSpPr>
            <p:grpSpPr bwMode="auto">
              <a:xfrm>
                <a:off x="2532" y="3168"/>
                <a:ext cx="336" cy="432"/>
                <a:chOff x="2532" y="3024"/>
                <a:chExt cx="336" cy="576"/>
              </a:xfrm>
            </p:grpSpPr>
            <p:sp>
              <p:nvSpPr>
                <p:cNvPr id="14383" name="Line 26"/>
                <p:cNvSpPr>
                  <a:spLocks noChangeShapeType="1"/>
                </p:cNvSpPr>
                <p:nvPr/>
              </p:nvSpPr>
              <p:spPr bwMode="auto">
                <a:xfrm>
                  <a:off x="2532" y="3600"/>
                  <a:ext cx="336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4384" name="Group 30"/>
                <p:cNvGrpSpPr>
                  <a:grpSpLocks/>
                </p:cNvGrpSpPr>
                <p:nvPr/>
              </p:nvGrpSpPr>
              <p:grpSpPr bwMode="auto">
                <a:xfrm>
                  <a:off x="2640" y="3024"/>
                  <a:ext cx="192" cy="576"/>
                  <a:chOff x="2748" y="3024"/>
                  <a:chExt cx="192" cy="576"/>
                </a:xfrm>
              </p:grpSpPr>
              <p:grpSp>
                <p:nvGrpSpPr>
                  <p:cNvPr id="14385" name="Group 2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2508" y="3264"/>
                    <a:ext cx="576" cy="96"/>
                    <a:chOff x="2784" y="3240"/>
                    <a:chExt cx="336" cy="72"/>
                  </a:xfrm>
                </p:grpSpPr>
                <p:sp>
                  <p:nvSpPr>
                    <p:cNvPr id="14389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3240"/>
                      <a:ext cx="33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90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3312"/>
                      <a:ext cx="33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4386" name="Group 27"/>
                  <p:cNvGrpSpPr>
                    <a:grpSpLocks/>
                  </p:cNvGrpSpPr>
                  <p:nvPr/>
                </p:nvGrpSpPr>
                <p:grpSpPr bwMode="auto">
                  <a:xfrm rot="5400000">
                    <a:off x="2604" y="3264"/>
                    <a:ext cx="576" cy="96"/>
                    <a:chOff x="2784" y="3240"/>
                    <a:chExt cx="336" cy="72"/>
                  </a:xfrm>
                </p:grpSpPr>
                <p:sp>
                  <p:nvSpPr>
                    <p:cNvPr id="14387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3240"/>
                      <a:ext cx="33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88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3312"/>
                      <a:ext cx="33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4371" name="Text Box 33"/>
            <p:cNvSpPr txBox="1">
              <a:spLocks noChangeArrowheads="1"/>
            </p:cNvSpPr>
            <p:nvPr/>
          </p:nvSpPr>
          <p:spPr bwMode="auto">
            <a:xfrm>
              <a:off x="601" y="1823"/>
              <a:ext cx="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solidFill>
                    <a:srgbClr val="FFFF00"/>
                  </a:solidFill>
                  <a:latin typeface="Arial" charset="0"/>
                </a:rPr>
                <a:t>KIT</a:t>
              </a:r>
            </a:p>
          </p:txBody>
        </p:sp>
        <p:sp>
          <p:nvSpPr>
            <p:cNvPr id="14372" name="Text Box 34"/>
            <p:cNvSpPr txBox="1">
              <a:spLocks noChangeArrowheads="1"/>
            </p:cNvSpPr>
            <p:nvPr/>
          </p:nvSpPr>
          <p:spPr bwMode="auto">
            <a:xfrm>
              <a:off x="1679" y="2737"/>
              <a:ext cx="91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solidFill>
                    <a:srgbClr val="FFFF00"/>
                  </a:solidFill>
                  <a:latin typeface="Arial" charset="0"/>
                </a:rPr>
                <a:t>LIVING</a:t>
              </a:r>
            </a:p>
          </p:txBody>
        </p:sp>
        <p:sp>
          <p:nvSpPr>
            <p:cNvPr id="14373" name="Text Box 35"/>
            <p:cNvSpPr txBox="1">
              <a:spLocks noChangeArrowheads="1"/>
            </p:cNvSpPr>
            <p:nvPr/>
          </p:nvSpPr>
          <p:spPr bwMode="auto">
            <a:xfrm>
              <a:off x="1584" y="1823"/>
              <a:ext cx="6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DIN</a:t>
              </a:r>
            </a:p>
          </p:txBody>
        </p:sp>
        <p:sp>
          <p:nvSpPr>
            <p:cNvPr id="14374" name="Text Box 36"/>
            <p:cNvSpPr txBox="1">
              <a:spLocks noChangeArrowheads="1"/>
            </p:cNvSpPr>
            <p:nvPr/>
          </p:nvSpPr>
          <p:spPr bwMode="auto">
            <a:xfrm>
              <a:off x="3072" y="1728"/>
              <a:ext cx="5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BED</a:t>
              </a:r>
            </a:p>
          </p:txBody>
        </p:sp>
        <p:sp>
          <p:nvSpPr>
            <p:cNvPr id="14375" name="Text Box 37"/>
            <p:cNvSpPr txBox="1">
              <a:spLocks noChangeArrowheads="1"/>
            </p:cNvSpPr>
            <p:nvPr/>
          </p:nvSpPr>
          <p:spPr bwMode="auto">
            <a:xfrm>
              <a:off x="2927" y="2687"/>
              <a:ext cx="8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STAIR</a:t>
              </a:r>
            </a:p>
          </p:txBody>
        </p:sp>
        <p:sp>
          <p:nvSpPr>
            <p:cNvPr id="14376" name="Text Box 38"/>
            <p:cNvSpPr txBox="1">
              <a:spLocks noChangeArrowheads="1"/>
            </p:cNvSpPr>
            <p:nvPr/>
          </p:nvSpPr>
          <p:spPr bwMode="auto">
            <a:xfrm>
              <a:off x="2305" y="1832"/>
              <a:ext cx="433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S.B.</a:t>
              </a:r>
            </a:p>
          </p:txBody>
        </p:sp>
      </p:grpSp>
      <p:grpSp>
        <p:nvGrpSpPr>
          <p:cNvPr id="14341" name="Group 40"/>
          <p:cNvGrpSpPr>
            <a:grpSpLocks/>
          </p:cNvGrpSpPr>
          <p:nvPr/>
        </p:nvGrpSpPr>
        <p:grpSpPr bwMode="auto">
          <a:xfrm>
            <a:off x="4495800" y="3048000"/>
            <a:ext cx="3886200" cy="2743200"/>
            <a:chOff x="576" y="1392"/>
            <a:chExt cx="3408" cy="2208"/>
          </a:xfrm>
        </p:grpSpPr>
        <p:grpSp>
          <p:nvGrpSpPr>
            <p:cNvPr id="14345" name="Group 41"/>
            <p:cNvGrpSpPr>
              <a:grpSpLocks/>
            </p:cNvGrpSpPr>
            <p:nvPr/>
          </p:nvGrpSpPr>
          <p:grpSpPr bwMode="auto">
            <a:xfrm>
              <a:off x="576" y="1392"/>
              <a:ext cx="3408" cy="2208"/>
              <a:chOff x="576" y="1536"/>
              <a:chExt cx="3120" cy="2064"/>
            </a:xfrm>
          </p:grpSpPr>
          <p:sp>
            <p:nvSpPr>
              <p:cNvPr id="14352" name="Rectangle 42"/>
              <p:cNvSpPr>
                <a:spLocks noChangeArrowheads="1"/>
              </p:cNvSpPr>
              <p:nvPr/>
            </p:nvSpPr>
            <p:spPr bwMode="auto">
              <a:xfrm>
                <a:off x="1104" y="2436"/>
                <a:ext cx="1428" cy="1152"/>
              </a:xfrm>
              <a:prstGeom prst="rect">
                <a:avLst/>
              </a:prstGeom>
              <a:solidFill>
                <a:schemeClr val="accent1"/>
              </a:solidFill>
              <a:ln w="76200" cmpd="tri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4353" name="Group 43"/>
              <p:cNvGrpSpPr>
                <a:grpSpLocks/>
              </p:cNvGrpSpPr>
              <p:nvPr/>
            </p:nvGrpSpPr>
            <p:grpSpPr bwMode="auto">
              <a:xfrm>
                <a:off x="576" y="1536"/>
                <a:ext cx="1524" cy="912"/>
                <a:chOff x="864" y="1680"/>
                <a:chExt cx="1248" cy="827"/>
              </a:xfrm>
            </p:grpSpPr>
            <p:sp>
              <p:nvSpPr>
                <p:cNvPr id="14366" name="Rectangle 44"/>
                <p:cNvSpPr>
                  <a:spLocks noChangeArrowheads="1"/>
                </p:cNvSpPr>
                <p:nvPr/>
              </p:nvSpPr>
              <p:spPr bwMode="auto">
                <a:xfrm>
                  <a:off x="1488" y="1680"/>
                  <a:ext cx="624" cy="816"/>
                </a:xfrm>
                <a:prstGeom prst="rect">
                  <a:avLst/>
                </a:prstGeom>
                <a:solidFill>
                  <a:schemeClr val="accent1"/>
                </a:solidFill>
                <a:ln w="76200" cmpd="tri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14367" name="Group 45"/>
                <p:cNvGrpSpPr>
                  <a:grpSpLocks/>
                </p:cNvGrpSpPr>
                <p:nvPr/>
              </p:nvGrpSpPr>
              <p:grpSpPr bwMode="auto">
                <a:xfrm>
                  <a:off x="864" y="1680"/>
                  <a:ext cx="624" cy="827"/>
                  <a:chOff x="672" y="1680"/>
                  <a:chExt cx="816" cy="827"/>
                </a:xfrm>
              </p:grpSpPr>
              <p:sp>
                <p:nvSpPr>
                  <p:cNvPr id="14368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80"/>
                    <a:ext cx="528" cy="81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76200" cmpd="tri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14369" name="Arc 47"/>
                  <p:cNvSpPr>
                    <a:spLocks/>
                  </p:cNvSpPr>
                  <p:nvPr/>
                </p:nvSpPr>
                <p:spPr bwMode="auto">
                  <a:xfrm flipH="1">
                    <a:off x="672" y="1682"/>
                    <a:ext cx="336" cy="825"/>
                  </a:xfrm>
                  <a:custGeom>
                    <a:avLst/>
                    <a:gdLst>
                      <a:gd name="T0" fmla="*/ 0 w 21600"/>
                      <a:gd name="T1" fmla="*/ 0 h 43015"/>
                      <a:gd name="T2" fmla="*/ 0 w 21600"/>
                      <a:gd name="T3" fmla="*/ 0 h 43015"/>
                      <a:gd name="T4" fmla="*/ 0 w 21600"/>
                      <a:gd name="T5" fmla="*/ 0 h 43015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3015"/>
                      <a:gd name="T11" fmla="*/ 21600 w 21600"/>
                      <a:gd name="T12" fmla="*/ 43015 h 430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3015" fill="none" extrusionOk="0">
                        <a:moveTo>
                          <a:pt x="2525" y="0"/>
                        </a:moveTo>
                        <a:cubicBezTo>
                          <a:pt x="13403" y="1280"/>
                          <a:pt x="21600" y="10499"/>
                          <a:pt x="21600" y="21452"/>
                        </a:cubicBezTo>
                        <a:cubicBezTo>
                          <a:pt x="21600" y="32893"/>
                          <a:pt x="12678" y="42349"/>
                          <a:pt x="1257" y="43015"/>
                        </a:cubicBezTo>
                      </a:path>
                      <a:path w="21600" h="43015" stroke="0" extrusionOk="0">
                        <a:moveTo>
                          <a:pt x="2525" y="0"/>
                        </a:moveTo>
                        <a:cubicBezTo>
                          <a:pt x="13403" y="1280"/>
                          <a:pt x="21600" y="10499"/>
                          <a:pt x="21600" y="21452"/>
                        </a:cubicBezTo>
                        <a:cubicBezTo>
                          <a:pt x="21600" y="32893"/>
                          <a:pt x="12678" y="42349"/>
                          <a:pt x="1257" y="43015"/>
                        </a:cubicBezTo>
                        <a:lnTo>
                          <a:pt x="0" y="2145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76200" cmpd="tri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4354" name="Rectangle 48"/>
              <p:cNvSpPr>
                <a:spLocks noChangeArrowheads="1"/>
              </p:cNvSpPr>
              <p:nvPr/>
            </p:nvSpPr>
            <p:spPr bwMode="auto">
              <a:xfrm>
                <a:off x="2532" y="1536"/>
                <a:ext cx="1164" cy="1008"/>
              </a:xfrm>
              <a:prstGeom prst="rect">
                <a:avLst/>
              </a:prstGeom>
              <a:solidFill>
                <a:schemeClr val="accent1"/>
              </a:solidFill>
              <a:ln w="76200" cmpd="tri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355" name="Rectangle 49"/>
              <p:cNvSpPr>
                <a:spLocks noChangeArrowheads="1"/>
              </p:cNvSpPr>
              <p:nvPr/>
            </p:nvSpPr>
            <p:spPr bwMode="auto">
              <a:xfrm>
                <a:off x="2532" y="2544"/>
                <a:ext cx="1164" cy="624"/>
              </a:xfrm>
              <a:prstGeom prst="rect">
                <a:avLst/>
              </a:prstGeom>
              <a:solidFill>
                <a:schemeClr val="accent1"/>
              </a:solidFill>
              <a:ln w="76200" cmpd="tri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356" name="Rectangle 50"/>
              <p:cNvSpPr>
                <a:spLocks noChangeArrowheads="1"/>
              </p:cNvSpPr>
              <p:nvPr/>
            </p:nvSpPr>
            <p:spPr bwMode="auto">
              <a:xfrm>
                <a:off x="2100" y="1764"/>
                <a:ext cx="432" cy="672"/>
              </a:xfrm>
              <a:prstGeom prst="rect">
                <a:avLst/>
              </a:prstGeom>
              <a:solidFill>
                <a:schemeClr val="accent1"/>
              </a:solidFill>
              <a:ln w="76200" cmpd="tri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4357" name="Group 51"/>
              <p:cNvGrpSpPr>
                <a:grpSpLocks/>
              </p:cNvGrpSpPr>
              <p:nvPr/>
            </p:nvGrpSpPr>
            <p:grpSpPr bwMode="auto">
              <a:xfrm>
                <a:off x="2532" y="3168"/>
                <a:ext cx="336" cy="432"/>
                <a:chOff x="2532" y="3024"/>
                <a:chExt cx="336" cy="576"/>
              </a:xfrm>
            </p:grpSpPr>
            <p:sp>
              <p:nvSpPr>
                <p:cNvPr id="14358" name="Line 52"/>
                <p:cNvSpPr>
                  <a:spLocks noChangeShapeType="1"/>
                </p:cNvSpPr>
                <p:nvPr/>
              </p:nvSpPr>
              <p:spPr bwMode="auto">
                <a:xfrm>
                  <a:off x="2532" y="3600"/>
                  <a:ext cx="336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4359" name="Group 53"/>
                <p:cNvGrpSpPr>
                  <a:grpSpLocks/>
                </p:cNvGrpSpPr>
                <p:nvPr/>
              </p:nvGrpSpPr>
              <p:grpSpPr bwMode="auto">
                <a:xfrm>
                  <a:off x="2640" y="3024"/>
                  <a:ext cx="192" cy="576"/>
                  <a:chOff x="2748" y="3024"/>
                  <a:chExt cx="192" cy="576"/>
                </a:xfrm>
              </p:grpSpPr>
              <p:grpSp>
                <p:nvGrpSpPr>
                  <p:cNvPr id="14360" name="Group 54"/>
                  <p:cNvGrpSpPr>
                    <a:grpSpLocks/>
                  </p:cNvGrpSpPr>
                  <p:nvPr/>
                </p:nvGrpSpPr>
                <p:grpSpPr bwMode="auto">
                  <a:xfrm rot="5400000">
                    <a:off x="2508" y="3264"/>
                    <a:ext cx="576" cy="96"/>
                    <a:chOff x="2784" y="3240"/>
                    <a:chExt cx="336" cy="72"/>
                  </a:xfrm>
                </p:grpSpPr>
                <p:sp>
                  <p:nvSpPr>
                    <p:cNvPr id="14364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3240"/>
                      <a:ext cx="33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5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3312"/>
                      <a:ext cx="33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4361" name="Group 57"/>
                  <p:cNvGrpSpPr>
                    <a:grpSpLocks/>
                  </p:cNvGrpSpPr>
                  <p:nvPr/>
                </p:nvGrpSpPr>
                <p:grpSpPr bwMode="auto">
                  <a:xfrm rot="5400000">
                    <a:off x="2604" y="3264"/>
                    <a:ext cx="576" cy="96"/>
                    <a:chOff x="2784" y="3240"/>
                    <a:chExt cx="336" cy="72"/>
                  </a:xfrm>
                </p:grpSpPr>
                <p:sp>
                  <p:nvSpPr>
                    <p:cNvPr id="14362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3240"/>
                      <a:ext cx="33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3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3312"/>
                      <a:ext cx="33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4346" name="Text Box 60"/>
            <p:cNvSpPr txBox="1">
              <a:spLocks noChangeArrowheads="1"/>
            </p:cNvSpPr>
            <p:nvPr/>
          </p:nvSpPr>
          <p:spPr bwMode="auto">
            <a:xfrm>
              <a:off x="601" y="1824"/>
              <a:ext cx="769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solidFill>
                    <a:srgbClr val="FFFF00"/>
                  </a:solidFill>
                  <a:latin typeface="Arial" charset="0"/>
                </a:rPr>
                <a:t>KIT</a:t>
              </a:r>
            </a:p>
          </p:txBody>
        </p:sp>
        <p:sp>
          <p:nvSpPr>
            <p:cNvPr id="14347" name="Text Box 61"/>
            <p:cNvSpPr txBox="1">
              <a:spLocks noChangeArrowheads="1"/>
            </p:cNvSpPr>
            <p:nvPr/>
          </p:nvSpPr>
          <p:spPr bwMode="auto">
            <a:xfrm>
              <a:off x="1680" y="2735"/>
              <a:ext cx="91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solidFill>
                    <a:srgbClr val="FFFF00"/>
                  </a:solidFill>
                  <a:latin typeface="Arial" charset="0"/>
                </a:rPr>
                <a:t>LIVING</a:t>
              </a:r>
            </a:p>
          </p:txBody>
        </p:sp>
        <p:sp>
          <p:nvSpPr>
            <p:cNvPr id="14348" name="Text Box 62"/>
            <p:cNvSpPr txBox="1">
              <a:spLocks noChangeArrowheads="1"/>
            </p:cNvSpPr>
            <p:nvPr/>
          </p:nvSpPr>
          <p:spPr bwMode="auto">
            <a:xfrm>
              <a:off x="1584" y="1824"/>
              <a:ext cx="671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 BED</a:t>
              </a:r>
            </a:p>
          </p:txBody>
        </p:sp>
        <p:sp>
          <p:nvSpPr>
            <p:cNvPr id="14349" name="Text Box 63"/>
            <p:cNvSpPr txBox="1">
              <a:spLocks noChangeArrowheads="1"/>
            </p:cNvSpPr>
            <p:nvPr/>
          </p:nvSpPr>
          <p:spPr bwMode="auto">
            <a:xfrm>
              <a:off x="3074" y="1729"/>
              <a:ext cx="57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DIN </a:t>
              </a:r>
            </a:p>
          </p:txBody>
        </p:sp>
        <p:sp>
          <p:nvSpPr>
            <p:cNvPr id="14350" name="Text Box 64"/>
            <p:cNvSpPr txBox="1">
              <a:spLocks noChangeArrowheads="1"/>
            </p:cNvSpPr>
            <p:nvPr/>
          </p:nvSpPr>
          <p:spPr bwMode="auto">
            <a:xfrm>
              <a:off x="2927" y="2688"/>
              <a:ext cx="816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STAIR</a:t>
              </a:r>
            </a:p>
          </p:txBody>
        </p:sp>
        <p:sp>
          <p:nvSpPr>
            <p:cNvPr id="14351" name="Text Box 65"/>
            <p:cNvSpPr txBox="1">
              <a:spLocks noChangeArrowheads="1"/>
            </p:cNvSpPr>
            <p:nvPr/>
          </p:nvSpPr>
          <p:spPr bwMode="auto">
            <a:xfrm>
              <a:off x="2305" y="1833"/>
              <a:ext cx="432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S.B.</a:t>
              </a:r>
            </a:p>
          </p:txBody>
        </p:sp>
      </p:grpSp>
      <p:sp>
        <p:nvSpPr>
          <p:cNvPr id="14342" name="Text Box 66"/>
          <p:cNvSpPr txBox="1">
            <a:spLocks noChangeArrowheads="1"/>
          </p:cNvSpPr>
          <p:nvPr/>
        </p:nvSpPr>
        <p:spPr bwMode="auto">
          <a:xfrm>
            <a:off x="685800" y="1676400"/>
            <a:ext cx="2590800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GOOD GROUPING </a:t>
            </a:r>
          </a:p>
        </p:txBody>
      </p:sp>
      <p:sp>
        <p:nvSpPr>
          <p:cNvPr id="14343" name="Text Box 67"/>
          <p:cNvSpPr txBox="1">
            <a:spLocks noChangeArrowheads="1"/>
          </p:cNvSpPr>
          <p:nvPr/>
        </p:nvSpPr>
        <p:spPr bwMode="auto">
          <a:xfrm>
            <a:off x="5257800" y="2452688"/>
            <a:ext cx="2819400" cy="3762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IMPROPER GROUPING </a:t>
            </a:r>
          </a:p>
        </p:txBody>
      </p:sp>
      <p:sp>
        <p:nvSpPr>
          <p:cNvPr id="14344" name="Rectangle 57"/>
          <p:cNvSpPr>
            <a:spLocks noChangeArrowheads="1"/>
          </p:cNvSpPr>
          <p:nvPr/>
        </p:nvSpPr>
        <p:spPr bwMode="auto">
          <a:xfrm>
            <a:off x="1295400" y="1371600"/>
            <a:ext cx="75438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52563" y="330200"/>
            <a:ext cx="5800725" cy="342900"/>
          </a:xfrm>
          <a:ln>
            <a:solidFill>
              <a:schemeClr val="hlink"/>
            </a:solidFill>
          </a:ln>
        </p:spPr>
        <p:txBody>
          <a:bodyPr/>
          <a:lstStyle/>
          <a:p>
            <a:r>
              <a:rPr lang="en-US" sz="2700" b="1" smtClean="0">
                <a:solidFill>
                  <a:srgbClr val="FFFF00"/>
                </a:solidFill>
              </a:rPr>
              <a:t>6. CIRCULATION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914400" y="990600"/>
            <a:ext cx="7848600" cy="784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Tx/>
              <a:buAutoNum type="arabicPeriod"/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Horizontal circulation – passages, corridors, verandahs etc.</a:t>
            </a:r>
          </a:p>
          <a:p>
            <a:pPr marL="342900" indent="-342900" eaLnBrk="0" hangingPunct="0">
              <a:spcBef>
                <a:spcPct val="50000"/>
              </a:spcBef>
              <a:buFontTx/>
              <a:buAutoNum type="arabicPeriod"/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Vertical circulation – stairs, lifts, escalators etc.</a:t>
            </a:r>
          </a:p>
        </p:txBody>
      </p:sp>
      <p:grpSp>
        <p:nvGrpSpPr>
          <p:cNvPr id="15364" name="Group 29"/>
          <p:cNvGrpSpPr>
            <a:grpSpLocks/>
          </p:cNvGrpSpPr>
          <p:nvPr/>
        </p:nvGrpSpPr>
        <p:grpSpPr bwMode="auto">
          <a:xfrm>
            <a:off x="457200" y="2514600"/>
            <a:ext cx="3429000" cy="2743200"/>
            <a:chOff x="480" y="1464"/>
            <a:chExt cx="2160" cy="1608"/>
          </a:xfrm>
        </p:grpSpPr>
        <p:sp>
          <p:nvSpPr>
            <p:cNvPr id="15383" name="Rectangle 14"/>
            <p:cNvSpPr>
              <a:spLocks noChangeArrowheads="1"/>
            </p:cNvSpPr>
            <p:nvPr/>
          </p:nvSpPr>
          <p:spPr bwMode="auto">
            <a:xfrm>
              <a:off x="564" y="1464"/>
              <a:ext cx="432" cy="4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15384" name="Group 17"/>
            <p:cNvGrpSpPr>
              <a:grpSpLocks/>
            </p:cNvGrpSpPr>
            <p:nvPr/>
          </p:nvGrpSpPr>
          <p:grpSpPr bwMode="auto">
            <a:xfrm>
              <a:off x="480" y="1488"/>
              <a:ext cx="2160" cy="1584"/>
              <a:chOff x="528" y="1488"/>
              <a:chExt cx="2304" cy="1751"/>
            </a:xfrm>
          </p:grpSpPr>
          <p:sp>
            <p:nvSpPr>
              <p:cNvPr id="15385" name="Rectangle 5"/>
              <p:cNvSpPr>
                <a:spLocks noChangeArrowheads="1"/>
              </p:cNvSpPr>
              <p:nvPr/>
            </p:nvSpPr>
            <p:spPr bwMode="auto">
              <a:xfrm>
                <a:off x="528" y="1488"/>
                <a:ext cx="2304" cy="1728"/>
              </a:xfrm>
              <a:prstGeom prst="rect">
                <a:avLst/>
              </a:prstGeom>
              <a:noFill/>
              <a:ln w="76200" cmpd="tri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9942" name="couch1"/>
              <p:cNvSpPr>
                <a:spLocks noEditPoints="1" noChangeArrowheads="1"/>
              </p:cNvSpPr>
              <p:nvPr/>
            </p:nvSpPr>
            <p:spPr bwMode="auto">
              <a:xfrm>
                <a:off x="1152" y="1540"/>
                <a:ext cx="912" cy="240"/>
              </a:xfrm>
              <a:custGeom>
                <a:avLst/>
                <a:gdLst>
                  <a:gd name="T0" fmla="*/ 10800 w 21600"/>
                  <a:gd name="T1" fmla="*/ 0 h 21600"/>
                  <a:gd name="T2" fmla="*/ 20894 w 21600"/>
                  <a:gd name="T3" fmla="*/ 10800 h 21600"/>
                  <a:gd name="T4" fmla="*/ 10800 w 21600"/>
                  <a:gd name="T5" fmla="*/ 20369 h 21600"/>
                  <a:gd name="T6" fmla="*/ 706 w 21600"/>
                  <a:gd name="T7" fmla="*/ 10800 h 21600"/>
                  <a:gd name="T8" fmla="*/ 3339 w 21600"/>
                  <a:gd name="T9" fmla="*/ 6233 h 21600"/>
                  <a:gd name="T10" fmla="*/ 18378 w 21600"/>
                  <a:gd name="T11" fmla="*/ 1903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0768" y="20369"/>
                    </a:moveTo>
                    <a:lnTo>
                      <a:pt x="11046" y="20647"/>
                    </a:lnTo>
                    <a:lnTo>
                      <a:pt x="11389" y="20846"/>
                    </a:lnTo>
                    <a:lnTo>
                      <a:pt x="11838" y="21004"/>
                    </a:lnTo>
                    <a:lnTo>
                      <a:pt x="12352" y="21203"/>
                    </a:lnTo>
                    <a:lnTo>
                      <a:pt x="13572" y="21521"/>
                    </a:lnTo>
                    <a:lnTo>
                      <a:pt x="14942" y="21600"/>
                    </a:lnTo>
                    <a:lnTo>
                      <a:pt x="15670" y="21600"/>
                    </a:lnTo>
                    <a:lnTo>
                      <a:pt x="16334" y="21600"/>
                    </a:lnTo>
                    <a:lnTo>
                      <a:pt x="16976" y="21401"/>
                    </a:lnTo>
                    <a:lnTo>
                      <a:pt x="17533" y="21203"/>
                    </a:lnTo>
                    <a:lnTo>
                      <a:pt x="18089" y="21004"/>
                    </a:lnTo>
                    <a:lnTo>
                      <a:pt x="18496" y="20647"/>
                    </a:lnTo>
                    <a:lnTo>
                      <a:pt x="18860" y="20290"/>
                    </a:lnTo>
                    <a:lnTo>
                      <a:pt x="19095" y="19813"/>
                    </a:lnTo>
                    <a:lnTo>
                      <a:pt x="19374" y="20528"/>
                    </a:lnTo>
                    <a:lnTo>
                      <a:pt x="19631" y="21004"/>
                    </a:lnTo>
                    <a:lnTo>
                      <a:pt x="19909" y="21401"/>
                    </a:lnTo>
                    <a:lnTo>
                      <a:pt x="20294" y="21521"/>
                    </a:lnTo>
                    <a:lnTo>
                      <a:pt x="20572" y="21521"/>
                    </a:lnTo>
                    <a:lnTo>
                      <a:pt x="20894" y="21401"/>
                    </a:lnTo>
                    <a:lnTo>
                      <a:pt x="21129" y="21124"/>
                    </a:lnTo>
                    <a:lnTo>
                      <a:pt x="21343" y="20647"/>
                    </a:lnTo>
                    <a:lnTo>
                      <a:pt x="21493" y="20210"/>
                    </a:lnTo>
                    <a:lnTo>
                      <a:pt x="21600" y="19694"/>
                    </a:lnTo>
                    <a:lnTo>
                      <a:pt x="21600" y="19178"/>
                    </a:lnTo>
                    <a:lnTo>
                      <a:pt x="21600" y="18662"/>
                    </a:lnTo>
                    <a:lnTo>
                      <a:pt x="21493" y="18066"/>
                    </a:lnTo>
                    <a:lnTo>
                      <a:pt x="21343" y="17629"/>
                    </a:lnTo>
                    <a:lnTo>
                      <a:pt x="21129" y="17153"/>
                    </a:lnTo>
                    <a:lnTo>
                      <a:pt x="20894" y="16796"/>
                    </a:lnTo>
                    <a:lnTo>
                      <a:pt x="20894" y="10840"/>
                    </a:lnTo>
                    <a:lnTo>
                      <a:pt x="20894" y="2938"/>
                    </a:lnTo>
                    <a:lnTo>
                      <a:pt x="20894" y="2541"/>
                    </a:lnTo>
                    <a:lnTo>
                      <a:pt x="20894" y="2303"/>
                    </a:lnTo>
                    <a:lnTo>
                      <a:pt x="20851" y="1906"/>
                    </a:lnTo>
                    <a:lnTo>
                      <a:pt x="20787" y="1628"/>
                    </a:lnTo>
                    <a:lnTo>
                      <a:pt x="20744" y="1429"/>
                    </a:lnTo>
                    <a:lnTo>
                      <a:pt x="20637" y="1191"/>
                    </a:lnTo>
                    <a:lnTo>
                      <a:pt x="20530" y="993"/>
                    </a:lnTo>
                    <a:lnTo>
                      <a:pt x="20423" y="794"/>
                    </a:lnTo>
                    <a:lnTo>
                      <a:pt x="20123" y="476"/>
                    </a:lnTo>
                    <a:lnTo>
                      <a:pt x="19759" y="278"/>
                    </a:lnTo>
                    <a:lnTo>
                      <a:pt x="19309" y="79"/>
                    </a:lnTo>
                    <a:lnTo>
                      <a:pt x="18817" y="0"/>
                    </a:lnTo>
                    <a:lnTo>
                      <a:pt x="18196" y="0"/>
                    </a:lnTo>
                    <a:lnTo>
                      <a:pt x="17490" y="0"/>
                    </a:lnTo>
                    <a:lnTo>
                      <a:pt x="16676" y="0"/>
                    </a:lnTo>
                    <a:lnTo>
                      <a:pt x="15799" y="0"/>
                    </a:lnTo>
                    <a:lnTo>
                      <a:pt x="10832" y="0"/>
                    </a:lnTo>
                    <a:lnTo>
                      <a:pt x="5801" y="0"/>
                    </a:lnTo>
                    <a:lnTo>
                      <a:pt x="4945" y="0"/>
                    </a:lnTo>
                    <a:lnTo>
                      <a:pt x="4110" y="0"/>
                    </a:lnTo>
                    <a:lnTo>
                      <a:pt x="3404" y="0"/>
                    </a:lnTo>
                    <a:lnTo>
                      <a:pt x="2804" y="0"/>
                    </a:lnTo>
                    <a:lnTo>
                      <a:pt x="2291" y="79"/>
                    </a:lnTo>
                    <a:lnTo>
                      <a:pt x="1841" y="278"/>
                    </a:lnTo>
                    <a:lnTo>
                      <a:pt x="1477" y="476"/>
                    </a:lnTo>
                    <a:lnTo>
                      <a:pt x="1177" y="794"/>
                    </a:lnTo>
                    <a:lnTo>
                      <a:pt x="1070" y="993"/>
                    </a:lnTo>
                    <a:lnTo>
                      <a:pt x="963" y="1191"/>
                    </a:lnTo>
                    <a:lnTo>
                      <a:pt x="856" y="1429"/>
                    </a:lnTo>
                    <a:lnTo>
                      <a:pt x="813" y="1628"/>
                    </a:lnTo>
                    <a:lnTo>
                      <a:pt x="749" y="1906"/>
                    </a:lnTo>
                    <a:lnTo>
                      <a:pt x="706" y="2303"/>
                    </a:lnTo>
                    <a:lnTo>
                      <a:pt x="706" y="2541"/>
                    </a:lnTo>
                    <a:lnTo>
                      <a:pt x="706" y="2938"/>
                    </a:lnTo>
                    <a:lnTo>
                      <a:pt x="706" y="10681"/>
                    </a:lnTo>
                    <a:lnTo>
                      <a:pt x="706" y="16796"/>
                    </a:lnTo>
                    <a:lnTo>
                      <a:pt x="471" y="17153"/>
                    </a:lnTo>
                    <a:lnTo>
                      <a:pt x="257" y="17629"/>
                    </a:lnTo>
                    <a:lnTo>
                      <a:pt x="107" y="18066"/>
                    </a:lnTo>
                    <a:lnTo>
                      <a:pt x="0" y="18662"/>
                    </a:lnTo>
                    <a:lnTo>
                      <a:pt x="0" y="19178"/>
                    </a:lnTo>
                    <a:lnTo>
                      <a:pt x="0" y="19694"/>
                    </a:lnTo>
                    <a:lnTo>
                      <a:pt x="107" y="20210"/>
                    </a:lnTo>
                    <a:lnTo>
                      <a:pt x="257" y="20647"/>
                    </a:lnTo>
                    <a:lnTo>
                      <a:pt x="471" y="21124"/>
                    </a:lnTo>
                    <a:lnTo>
                      <a:pt x="706" y="21401"/>
                    </a:lnTo>
                    <a:lnTo>
                      <a:pt x="1028" y="21521"/>
                    </a:lnTo>
                    <a:lnTo>
                      <a:pt x="1306" y="21521"/>
                    </a:lnTo>
                    <a:lnTo>
                      <a:pt x="1691" y="21401"/>
                    </a:lnTo>
                    <a:lnTo>
                      <a:pt x="1948" y="21004"/>
                    </a:lnTo>
                    <a:lnTo>
                      <a:pt x="2248" y="20528"/>
                    </a:lnTo>
                    <a:lnTo>
                      <a:pt x="2505" y="19813"/>
                    </a:lnTo>
                    <a:lnTo>
                      <a:pt x="2697" y="20290"/>
                    </a:lnTo>
                    <a:lnTo>
                      <a:pt x="3061" y="20647"/>
                    </a:lnTo>
                    <a:lnTo>
                      <a:pt x="3511" y="21004"/>
                    </a:lnTo>
                    <a:lnTo>
                      <a:pt x="4003" y="21203"/>
                    </a:lnTo>
                    <a:lnTo>
                      <a:pt x="4624" y="21401"/>
                    </a:lnTo>
                    <a:lnTo>
                      <a:pt x="5288" y="21600"/>
                    </a:lnTo>
                    <a:lnTo>
                      <a:pt x="5930" y="21600"/>
                    </a:lnTo>
                    <a:lnTo>
                      <a:pt x="6593" y="21600"/>
                    </a:lnTo>
                    <a:lnTo>
                      <a:pt x="7964" y="21521"/>
                    </a:lnTo>
                    <a:lnTo>
                      <a:pt x="9184" y="21203"/>
                    </a:lnTo>
                    <a:lnTo>
                      <a:pt x="9719" y="21004"/>
                    </a:lnTo>
                    <a:lnTo>
                      <a:pt x="10168" y="20846"/>
                    </a:lnTo>
                    <a:lnTo>
                      <a:pt x="10511" y="20647"/>
                    </a:lnTo>
                    <a:lnTo>
                      <a:pt x="10768" y="20369"/>
                    </a:lnTo>
                    <a:close/>
                  </a:path>
                  <a:path w="21600" h="21600" extrusionOk="0">
                    <a:moveTo>
                      <a:pt x="19095" y="19813"/>
                    </a:moveTo>
                    <a:lnTo>
                      <a:pt x="19095" y="19297"/>
                    </a:lnTo>
                    <a:lnTo>
                      <a:pt x="19095" y="17947"/>
                    </a:lnTo>
                    <a:lnTo>
                      <a:pt x="19095" y="16041"/>
                    </a:lnTo>
                    <a:lnTo>
                      <a:pt x="19095" y="13659"/>
                    </a:lnTo>
                    <a:lnTo>
                      <a:pt x="19095" y="11316"/>
                    </a:lnTo>
                    <a:lnTo>
                      <a:pt x="19095" y="9053"/>
                    </a:lnTo>
                    <a:lnTo>
                      <a:pt x="19095" y="7266"/>
                    </a:lnTo>
                    <a:lnTo>
                      <a:pt x="19095" y="6115"/>
                    </a:lnTo>
                    <a:lnTo>
                      <a:pt x="19095" y="6035"/>
                    </a:lnTo>
                    <a:lnTo>
                      <a:pt x="19095" y="5876"/>
                    </a:lnTo>
                    <a:lnTo>
                      <a:pt x="19095" y="5797"/>
                    </a:lnTo>
                    <a:lnTo>
                      <a:pt x="19053" y="5678"/>
                    </a:lnTo>
                    <a:lnTo>
                      <a:pt x="18988" y="5599"/>
                    </a:lnTo>
                    <a:lnTo>
                      <a:pt x="18988" y="5479"/>
                    </a:lnTo>
                    <a:lnTo>
                      <a:pt x="18967" y="5400"/>
                    </a:lnTo>
                    <a:lnTo>
                      <a:pt x="18924" y="5281"/>
                    </a:lnTo>
                    <a:lnTo>
                      <a:pt x="18646" y="4884"/>
                    </a:lnTo>
                    <a:lnTo>
                      <a:pt x="18325" y="4765"/>
                    </a:lnTo>
                    <a:lnTo>
                      <a:pt x="17939" y="4566"/>
                    </a:lnTo>
                    <a:lnTo>
                      <a:pt x="17533" y="4447"/>
                    </a:lnTo>
                    <a:lnTo>
                      <a:pt x="17126" y="4368"/>
                    </a:lnTo>
                    <a:lnTo>
                      <a:pt x="16676" y="4249"/>
                    </a:lnTo>
                    <a:lnTo>
                      <a:pt x="16227" y="4249"/>
                    </a:lnTo>
                    <a:lnTo>
                      <a:pt x="15799" y="4249"/>
                    </a:lnTo>
                    <a:lnTo>
                      <a:pt x="10768" y="4249"/>
                    </a:lnTo>
                    <a:lnTo>
                      <a:pt x="5801" y="4249"/>
                    </a:lnTo>
                    <a:lnTo>
                      <a:pt x="5373" y="4249"/>
                    </a:lnTo>
                    <a:lnTo>
                      <a:pt x="4945" y="4249"/>
                    </a:lnTo>
                    <a:lnTo>
                      <a:pt x="4496" y="4368"/>
                    </a:lnTo>
                    <a:lnTo>
                      <a:pt x="4067" y="4447"/>
                    </a:lnTo>
                    <a:lnTo>
                      <a:pt x="3618" y="4566"/>
                    </a:lnTo>
                    <a:lnTo>
                      <a:pt x="3275" y="4765"/>
                    </a:lnTo>
                    <a:lnTo>
                      <a:pt x="2954" y="4884"/>
                    </a:lnTo>
                    <a:lnTo>
                      <a:pt x="2697" y="5281"/>
                    </a:lnTo>
                    <a:lnTo>
                      <a:pt x="2633" y="5400"/>
                    </a:lnTo>
                    <a:lnTo>
                      <a:pt x="2612" y="5479"/>
                    </a:lnTo>
                    <a:lnTo>
                      <a:pt x="2547" y="5599"/>
                    </a:lnTo>
                    <a:lnTo>
                      <a:pt x="2547" y="5678"/>
                    </a:lnTo>
                    <a:lnTo>
                      <a:pt x="2505" y="5797"/>
                    </a:lnTo>
                    <a:lnTo>
                      <a:pt x="2505" y="5876"/>
                    </a:lnTo>
                    <a:lnTo>
                      <a:pt x="2505" y="6035"/>
                    </a:lnTo>
                    <a:lnTo>
                      <a:pt x="2505" y="6115"/>
                    </a:lnTo>
                    <a:lnTo>
                      <a:pt x="2505" y="7266"/>
                    </a:lnTo>
                    <a:lnTo>
                      <a:pt x="2505" y="9053"/>
                    </a:lnTo>
                    <a:lnTo>
                      <a:pt x="2505" y="11316"/>
                    </a:lnTo>
                    <a:lnTo>
                      <a:pt x="2505" y="13659"/>
                    </a:lnTo>
                    <a:lnTo>
                      <a:pt x="2505" y="16041"/>
                    </a:lnTo>
                    <a:lnTo>
                      <a:pt x="2505" y="17947"/>
                    </a:lnTo>
                    <a:lnTo>
                      <a:pt x="2505" y="19297"/>
                    </a:lnTo>
                    <a:lnTo>
                      <a:pt x="2505" y="19813"/>
                    </a:lnTo>
                    <a:moveTo>
                      <a:pt x="10768" y="4249"/>
                    </a:moveTo>
                    <a:lnTo>
                      <a:pt x="10768" y="5599"/>
                    </a:lnTo>
                    <a:lnTo>
                      <a:pt x="10768" y="9490"/>
                    </a:lnTo>
                    <a:lnTo>
                      <a:pt x="10768" y="12190"/>
                    </a:lnTo>
                    <a:lnTo>
                      <a:pt x="10768" y="14850"/>
                    </a:lnTo>
                    <a:lnTo>
                      <a:pt x="10789" y="18662"/>
                    </a:lnTo>
                    <a:lnTo>
                      <a:pt x="10811" y="20369"/>
                    </a:lnTo>
                    <a:lnTo>
                      <a:pt x="10768" y="4249"/>
                    </a:lnTo>
                    <a:moveTo>
                      <a:pt x="2697" y="5281"/>
                    </a:moveTo>
                    <a:lnTo>
                      <a:pt x="2440" y="4884"/>
                    </a:lnTo>
                    <a:lnTo>
                      <a:pt x="2184" y="4447"/>
                    </a:lnTo>
                    <a:lnTo>
                      <a:pt x="1948" y="3772"/>
                    </a:lnTo>
                    <a:lnTo>
                      <a:pt x="1734" y="3137"/>
                    </a:lnTo>
                    <a:lnTo>
                      <a:pt x="1520" y="2462"/>
                    </a:lnTo>
                    <a:lnTo>
                      <a:pt x="1370" y="1826"/>
                    </a:lnTo>
                    <a:lnTo>
                      <a:pt x="1242" y="1231"/>
                    </a:lnTo>
                    <a:lnTo>
                      <a:pt x="1177" y="794"/>
                    </a:lnTo>
                    <a:moveTo>
                      <a:pt x="18924" y="5281"/>
                    </a:moveTo>
                    <a:lnTo>
                      <a:pt x="19160" y="4884"/>
                    </a:lnTo>
                    <a:lnTo>
                      <a:pt x="19416" y="4447"/>
                    </a:lnTo>
                    <a:lnTo>
                      <a:pt x="19631" y="3772"/>
                    </a:lnTo>
                    <a:lnTo>
                      <a:pt x="19866" y="3137"/>
                    </a:lnTo>
                    <a:lnTo>
                      <a:pt x="20080" y="2462"/>
                    </a:lnTo>
                    <a:lnTo>
                      <a:pt x="20230" y="1826"/>
                    </a:lnTo>
                    <a:lnTo>
                      <a:pt x="20358" y="1231"/>
                    </a:lnTo>
                    <a:lnTo>
                      <a:pt x="20423" y="794"/>
                    </a:lnTo>
                  </a:path>
                </a:pathLst>
              </a:custGeom>
              <a:solidFill>
                <a:srgbClr val="FF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9943" name="couch2"/>
              <p:cNvSpPr>
                <a:spLocks noEditPoints="1" noChangeArrowheads="1"/>
              </p:cNvSpPr>
              <p:nvPr/>
            </p:nvSpPr>
            <p:spPr bwMode="auto">
              <a:xfrm rot="10800000">
                <a:off x="864" y="2880"/>
                <a:ext cx="1152" cy="237"/>
              </a:xfrm>
              <a:custGeom>
                <a:avLst/>
                <a:gdLst>
                  <a:gd name="T0" fmla="*/ 10800 w 21600"/>
                  <a:gd name="T1" fmla="*/ 0 h 21600"/>
                  <a:gd name="T2" fmla="*/ 20993 w 21600"/>
                  <a:gd name="T3" fmla="*/ 10800 h 21600"/>
                  <a:gd name="T4" fmla="*/ 5373 w 21600"/>
                  <a:gd name="T5" fmla="*/ 21172 h 21600"/>
                  <a:gd name="T6" fmla="*/ 17029 w 21600"/>
                  <a:gd name="T7" fmla="*/ 21600 h 21600"/>
                  <a:gd name="T8" fmla="*/ 11244 w 21600"/>
                  <a:gd name="T9" fmla="*/ 21119 h 21600"/>
                  <a:gd name="T10" fmla="*/ 607 w 21600"/>
                  <a:gd name="T11" fmla="*/ 10800 h 21600"/>
                  <a:gd name="T12" fmla="*/ 3062 w 21600"/>
                  <a:gd name="T13" fmla="*/ 6469 h 21600"/>
                  <a:gd name="T14" fmla="*/ 18553 w 21600"/>
                  <a:gd name="T15" fmla="*/ 1783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 extrusionOk="0">
                    <a:moveTo>
                      <a:pt x="19477" y="19515"/>
                    </a:moveTo>
                    <a:lnTo>
                      <a:pt x="19563" y="19889"/>
                    </a:lnTo>
                    <a:lnTo>
                      <a:pt x="19672" y="20263"/>
                    </a:lnTo>
                    <a:lnTo>
                      <a:pt x="19780" y="20531"/>
                    </a:lnTo>
                    <a:lnTo>
                      <a:pt x="19888" y="20691"/>
                    </a:lnTo>
                    <a:lnTo>
                      <a:pt x="20170" y="21119"/>
                    </a:lnTo>
                    <a:lnTo>
                      <a:pt x="20408" y="21172"/>
                    </a:lnTo>
                    <a:lnTo>
                      <a:pt x="20712" y="21172"/>
                    </a:lnTo>
                    <a:lnTo>
                      <a:pt x="20950" y="21119"/>
                    </a:lnTo>
                    <a:lnTo>
                      <a:pt x="21167" y="20691"/>
                    </a:lnTo>
                    <a:lnTo>
                      <a:pt x="21362" y="20370"/>
                    </a:lnTo>
                    <a:lnTo>
                      <a:pt x="21513" y="19889"/>
                    </a:lnTo>
                    <a:lnTo>
                      <a:pt x="21600" y="19408"/>
                    </a:lnTo>
                    <a:lnTo>
                      <a:pt x="21600" y="18873"/>
                    </a:lnTo>
                    <a:lnTo>
                      <a:pt x="21557" y="18285"/>
                    </a:lnTo>
                    <a:lnTo>
                      <a:pt x="21470" y="17857"/>
                    </a:lnTo>
                    <a:lnTo>
                      <a:pt x="21362" y="17376"/>
                    </a:lnTo>
                    <a:lnTo>
                      <a:pt x="21167" y="16895"/>
                    </a:lnTo>
                    <a:lnTo>
                      <a:pt x="20993" y="16574"/>
                    </a:lnTo>
                    <a:lnTo>
                      <a:pt x="20993" y="10533"/>
                    </a:lnTo>
                    <a:lnTo>
                      <a:pt x="20993" y="2887"/>
                    </a:lnTo>
                    <a:lnTo>
                      <a:pt x="20993" y="2513"/>
                    </a:lnTo>
                    <a:lnTo>
                      <a:pt x="20950" y="2192"/>
                    </a:lnTo>
                    <a:lnTo>
                      <a:pt x="20950" y="1925"/>
                    </a:lnTo>
                    <a:lnTo>
                      <a:pt x="20863" y="1604"/>
                    </a:lnTo>
                    <a:lnTo>
                      <a:pt x="20820" y="1390"/>
                    </a:lnTo>
                    <a:lnTo>
                      <a:pt x="20755" y="1176"/>
                    </a:lnTo>
                    <a:lnTo>
                      <a:pt x="20668" y="962"/>
                    </a:lnTo>
                    <a:lnTo>
                      <a:pt x="20582" y="802"/>
                    </a:lnTo>
                    <a:lnTo>
                      <a:pt x="20300" y="481"/>
                    </a:lnTo>
                    <a:lnTo>
                      <a:pt x="19997" y="321"/>
                    </a:lnTo>
                    <a:lnTo>
                      <a:pt x="19628" y="107"/>
                    </a:lnTo>
                    <a:lnTo>
                      <a:pt x="19195" y="0"/>
                    </a:lnTo>
                    <a:lnTo>
                      <a:pt x="18654" y="0"/>
                    </a:lnTo>
                    <a:lnTo>
                      <a:pt x="18047" y="0"/>
                    </a:lnTo>
                    <a:lnTo>
                      <a:pt x="17375" y="0"/>
                    </a:lnTo>
                    <a:lnTo>
                      <a:pt x="16617" y="0"/>
                    </a:lnTo>
                    <a:lnTo>
                      <a:pt x="10768" y="0"/>
                    </a:lnTo>
                    <a:lnTo>
                      <a:pt x="4983" y="0"/>
                    </a:lnTo>
                    <a:lnTo>
                      <a:pt x="4225" y="0"/>
                    </a:lnTo>
                    <a:lnTo>
                      <a:pt x="3553" y="0"/>
                    </a:lnTo>
                    <a:lnTo>
                      <a:pt x="2946" y="0"/>
                    </a:lnTo>
                    <a:lnTo>
                      <a:pt x="2405" y="0"/>
                    </a:lnTo>
                    <a:lnTo>
                      <a:pt x="1972" y="107"/>
                    </a:lnTo>
                    <a:lnTo>
                      <a:pt x="1582" y="321"/>
                    </a:lnTo>
                    <a:lnTo>
                      <a:pt x="1257" y="481"/>
                    </a:lnTo>
                    <a:lnTo>
                      <a:pt x="1018" y="802"/>
                    </a:lnTo>
                    <a:lnTo>
                      <a:pt x="932" y="962"/>
                    </a:lnTo>
                    <a:lnTo>
                      <a:pt x="845" y="1176"/>
                    </a:lnTo>
                    <a:lnTo>
                      <a:pt x="780" y="1390"/>
                    </a:lnTo>
                    <a:lnTo>
                      <a:pt x="737" y="1604"/>
                    </a:lnTo>
                    <a:lnTo>
                      <a:pt x="650" y="1925"/>
                    </a:lnTo>
                    <a:lnTo>
                      <a:pt x="650" y="2192"/>
                    </a:lnTo>
                    <a:lnTo>
                      <a:pt x="607" y="2513"/>
                    </a:lnTo>
                    <a:lnTo>
                      <a:pt x="607" y="2887"/>
                    </a:lnTo>
                    <a:lnTo>
                      <a:pt x="607" y="10800"/>
                    </a:lnTo>
                    <a:lnTo>
                      <a:pt x="607" y="16574"/>
                    </a:lnTo>
                    <a:lnTo>
                      <a:pt x="433" y="16895"/>
                    </a:lnTo>
                    <a:lnTo>
                      <a:pt x="238" y="17376"/>
                    </a:lnTo>
                    <a:lnTo>
                      <a:pt x="130" y="17857"/>
                    </a:lnTo>
                    <a:lnTo>
                      <a:pt x="43" y="18285"/>
                    </a:lnTo>
                    <a:lnTo>
                      <a:pt x="0" y="18873"/>
                    </a:lnTo>
                    <a:lnTo>
                      <a:pt x="0" y="19408"/>
                    </a:lnTo>
                    <a:lnTo>
                      <a:pt x="87" y="19889"/>
                    </a:lnTo>
                    <a:lnTo>
                      <a:pt x="238" y="20370"/>
                    </a:lnTo>
                    <a:lnTo>
                      <a:pt x="433" y="20691"/>
                    </a:lnTo>
                    <a:lnTo>
                      <a:pt x="650" y="21119"/>
                    </a:lnTo>
                    <a:lnTo>
                      <a:pt x="888" y="21172"/>
                    </a:lnTo>
                    <a:lnTo>
                      <a:pt x="1148" y="21172"/>
                    </a:lnTo>
                    <a:lnTo>
                      <a:pt x="1430" y="21119"/>
                    </a:lnTo>
                    <a:lnTo>
                      <a:pt x="1668" y="20691"/>
                    </a:lnTo>
                    <a:lnTo>
                      <a:pt x="1820" y="20531"/>
                    </a:lnTo>
                    <a:lnTo>
                      <a:pt x="1928" y="20263"/>
                    </a:lnTo>
                    <a:lnTo>
                      <a:pt x="2037" y="19889"/>
                    </a:lnTo>
                    <a:lnTo>
                      <a:pt x="2123" y="19515"/>
                    </a:lnTo>
                    <a:lnTo>
                      <a:pt x="2275" y="19889"/>
                    </a:lnTo>
                    <a:lnTo>
                      <a:pt x="2491" y="20210"/>
                    </a:lnTo>
                    <a:lnTo>
                      <a:pt x="2795" y="20370"/>
                    </a:lnTo>
                    <a:lnTo>
                      <a:pt x="3141" y="20638"/>
                    </a:lnTo>
                    <a:lnTo>
                      <a:pt x="3553" y="20798"/>
                    </a:lnTo>
                    <a:lnTo>
                      <a:pt x="3965" y="21012"/>
                    </a:lnTo>
                    <a:lnTo>
                      <a:pt x="4398" y="21119"/>
                    </a:lnTo>
                    <a:lnTo>
                      <a:pt x="4896" y="21172"/>
                    </a:lnTo>
                    <a:lnTo>
                      <a:pt x="5373" y="21172"/>
                    </a:lnTo>
                    <a:lnTo>
                      <a:pt x="5828" y="21172"/>
                    </a:lnTo>
                    <a:lnTo>
                      <a:pt x="6283" y="21119"/>
                    </a:lnTo>
                    <a:lnTo>
                      <a:pt x="6738" y="20905"/>
                    </a:lnTo>
                    <a:lnTo>
                      <a:pt x="7128" y="20691"/>
                    </a:lnTo>
                    <a:lnTo>
                      <a:pt x="7453" y="20531"/>
                    </a:lnTo>
                    <a:lnTo>
                      <a:pt x="7713" y="20210"/>
                    </a:lnTo>
                    <a:lnTo>
                      <a:pt x="7908" y="19782"/>
                    </a:lnTo>
                    <a:lnTo>
                      <a:pt x="8059" y="20103"/>
                    </a:lnTo>
                    <a:lnTo>
                      <a:pt x="8276" y="20263"/>
                    </a:lnTo>
                    <a:lnTo>
                      <a:pt x="8579" y="20424"/>
                    </a:lnTo>
                    <a:lnTo>
                      <a:pt x="8926" y="20638"/>
                    </a:lnTo>
                    <a:lnTo>
                      <a:pt x="9381" y="20798"/>
                    </a:lnTo>
                    <a:lnTo>
                      <a:pt x="9814" y="21012"/>
                    </a:lnTo>
                    <a:lnTo>
                      <a:pt x="10313" y="21119"/>
                    </a:lnTo>
                    <a:lnTo>
                      <a:pt x="10789" y="21119"/>
                    </a:lnTo>
                    <a:lnTo>
                      <a:pt x="11244" y="21119"/>
                    </a:lnTo>
                    <a:lnTo>
                      <a:pt x="11699" y="21119"/>
                    </a:lnTo>
                    <a:lnTo>
                      <a:pt x="12111" y="21012"/>
                    </a:lnTo>
                    <a:lnTo>
                      <a:pt x="12522" y="20905"/>
                    </a:lnTo>
                    <a:lnTo>
                      <a:pt x="12912" y="20798"/>
                    </a:lnTo>
                    <a:lnTo>
                      <a:pt x="13194" y="20531"/>
                    </a:lnTo>
                    <a:lnTo>
                      <a:pt x="13454" y="20370"/>
                    </a:lnTo>
                    <a:lnTo>
                      <a:pt x="13692" y="20103"/>
                    </a:lnTo>
                    <a:lnTo>
                      <a:pt x="13844" y="20424"/>
                    </a:lnTo>
                    <a:lnTo>
                      <a:pt x="14104" y="20691"/>
                    </a:lnTo>
                    <a:lnTo>
                      <a:pt x="14386" y="21012"/>
                    </a:lnTo>
                    <a:lnTo>
                      <a:pt x="14797" y="21279"/>
                    </a:lnTo>
                    <a:lnTo>
                      <a:pt x="15165" y="21493"/>
                    </a:lnTo>
                    <a:lnTo>
                      <a:pt x="15599" y="21600"/>
                    </a:lnTo>
                    <a:lnTo>
                      <a:pt x="16097" y="21600"/>
                    </a:lnTo>
                    <a:lnTo>
                      <a:pt x="16552" y="21600"/>
                    </a:lnTo>
                    <a:lnTo>
                      <a:pt x="17029" y="21600"/>
                    </a:lnTo>
                    <a:lnTo>
                      <a:pt x="17484" y="21386"/>
                    </a:lnTo>
                    <a:lnTo>
                      <a:pt x="17939" y="21279"/>
                    </a:lnTo>
                    <a:lnTo>
                      <a:pt x="18350" y="21012"/>
                    </a:lnTo>
                    <a:lnTo>
                      <a:pt x="18719" y="20691"/>
                    </a:lnTo>
                    <a:lnTo>
                      <a:pt x="19022" y="20370"/>
                    </a:lnTo>
                    <a:lnTo>
                      <a:pt x="19282" y="19996"/>
                    </a:lnTo>
                    <a:lnTo>
                      <a:pt x="19477" y="19515"/>
                    </a:lnTo>
                    <a:close/>
                  </a:path>
                  <a:path w="21600" h="21600" extrusionOk="0">
                    <a:moveTo>
                      <a:pt x="19477" y="19515"/>
                    </a:moveTo>
                    <a:lnTo>
                      <a:pt x="19477" y="19515"/>
                    </a:lnTo>
                    <a:lnTo>
                      <a:pt x="19477" y="19087"/>
                    </a:lnTo>
                    <a:lnTo>
                      <a:pt x="19477" y="17697"/>
                    </a:lnTo>
                    <a:lnTo>
                      <a:pt x="19477" y="15719"/>
                    </a:lnTo>
                    <a:lnTo>
                      <a:pt x="19477" y="13473"/>
                    </a:lnTo>
                    <a:lnTo>
                      <a:pt x="19477" y="11174"/>
                    </a:lnTo>
                    <a:lnTo>
                      <a:pt x="19477" y="8929"/>
                    </a:lnTo>
                    <a:lnTo>
                      <a:pt x="19477" y="7218"/>
                    </a:lnTo>
                    <a:lnTo>
                      <a:pt x="19477" y="6042"/>
                    </a:lnTo>
                    <a:lnTo>
                      <a:pt x="19434" y="5988"/>
                    </a:lnTo>
                    <a:lnTo>
                      <a:pt x="19434" y="5828"/>
                    </a:lnTo>
                    <a:lnTo>
                      <a:pt x="19434" y="5721"/>
                    </a:lnTo>
                    <a:lnTo>
                      <a:pt x="19390" y="5614"/>
                    </a:lnTo>
                    <a:lnTo>
                      <a:pt x="19390" y="5507"/>
                    </a:lnTo>
                    <a:lnTo>
                      <a:pt x="19369" y="5400"/>
                    </a:lnTo>
                    <a:lnTo>
                      <a:pt x="19325" y="5347"/>
                    </a:lnTo>
                    <a:lnTo>
                      <a:pt x="19282" y="5240"/>
                    </a:lnTo>
                    <a:lnTo>
                      <a:pt x="19065" y="4865"/>
                    </a:lnTo>
                    <a:lnTo>
                      <a:pt x="18784" y="4705"/>
                    </a:lnTo>
                    <a:lnTo>
                      <a:pt x="18459" y="4491"/>
                    </a:lnTo>
                    <a:lnTo>
                      <a:pt x="18134" y="4384"/>
                    </a:lnTo>
                    <a:lnTo>
                      <a:pt x="17765" y="4331"/>
                    </a:lnTo>
                    <a:lnTo>
                      <a:pt x="17375" y="4224"/>
                    </a:lnTo>
                    <a:lnTo>
                      <a:pt x="16964" y="4224"/>
                    </a:lnTo>
                    <a:lnTo>
                      <a:pt x="16617" y="4224"/>
                    </a:lnTo>
                    <a:lnTo>
                      <a:pt x="4983" y="4224"/>
                    </a:lnTo>
                    <a:lnTo>
                      <a:pt x="4593" y="4224"/>
                    </a:lnTo>
                    <a:lnTo>
                      <a:pt x="4225" y="4224"/>
                    </a:lnTo>
                    <a:lnTo>
                      <a:pt x="3835" y="4331"/>
                    </a:lnTo>
                    <a:lnTo>
                      <a:pt x="3466" y="4384"/>
                    </a:lnTo>
                    <a:lnTo>
                      <a:pt x="3141" y="4491"/>
                    </a:lnTo>
                    <a:lnTo>
                      <a:pt x="2795" y="4705"/>
                    </a:lnTo>
                    <a:lnTo>
                      <a:pt x="2535" y="4865"/>
                    </a:lnTo>
                    <a:lnTo>
                      <a:pt x="2318" y="5240"/>
                    </a:lnTo>
                    <a:lnTo>
                      <a:pt x="2275" y="5347"/>
                    </a:lnTo>
                    <a:lnTo>
                      <a:pt x="2231" y="5400"/>
                    </a:lnTo>
                    <a:lnTo>
                      <a:pt x="2188" y="5507"/>
                    </a:lnTo>
                    <a:lnTo>
                      <a:pt x="2188" y="5614"/>
                    </a:lnTo>
                    <a:lnTo>
                      <a:pt x="2166" y="5721"/>
                    </a:lnTo>
                    <a:lnTo>
                      <a:pt x="2166" y="5828"/>
                    </a:lnTo>
                    <a:lnTo>
                      <a:pt x="2123" y="5988"/>
                    </a:lnTo>
                    <a:lnTo>
                      <a:pt x="2123" y="6042"/>
                    </a:lnTo>
                    <a:lnTo>
                      <a:pt x="2123" y="7218"/>
                    </a:lnTo>
                    <a:lnTo>
                      <a:pt x="2123" y="8929"/>
                    </a:lnTo>
                    <a:lnTo>
                      <a:pt x="2123" y="11174"/>
                    </a:lnTo>
                    <a:lnTo>
                      <a:pt x="2123" y="13473"/>
                    </a:lnTo>
                    <a:lnTo>
                      <a:pt x="2123" y="15719"/>
                    </a:lnTo>
                    <a:lnTo>
                      <a:pt x="2123" y="17697"/>
                    </a:lnTo>
                    <a:lnTo>
                      <a:pt x="2123" y="19087"/>
                    </a:lnTo>
                    <a:lnTo>
                      <a:pt x="2123" y="19515"/>
                    </a:lnTo>
                    <a:moveTo>
                      <a:pt x="2318" y="5240"/>
                    </a:moveTo>
                    <a:lnTo>
                      <a:pt x="2123" y="4865"/>
                    </a:lnTo>
                    <a:lnTo>
                      <a:pt x="1907" y="4331"/>
                    </a:lnTo>
                    <a:lnTo>
                      <a:pt x="1712" y="3743"/>
                    </a:lnTo>
                    <a:lnTo>
                      <a:pt x="1473" y="3101"/>
                    </a:lnTo>
                    <a:lnTo>
                      <a:pt x="1343" y="2406"/>
                    </a:lnTo>
                    <a:lnTo>
                      <a:pt x="1170" y="1818"/>
                    </a:lnTo>
                    <a:lnTo>
                      <a:pt x="1062" y="1230"/>
                    </a:lnTo>
                    <a:lnTo>
                      <a:pt x="1018" y="802"/>
                    </a:lnTo>
                    <a:moveTo>
                      <a:pt x="19282" y="5240"/>
                    </a:moveTo>
                    <a:lnTo>
                      <a:pt x="19477" y="4865"/>
                    </a:lnTo>
                    <a:lnTo>
                      <a:pt x="19693" y="4331"/>
                    </a:lnTo>
                    <a:lnTo>
                      <a:pt x="19888" y="3743"/>
                    </a:lnTo>
                    <a:lnTo>
                      <a:pt x="20127" y="3101"/>
                    </a:lnTo>
                    <a:lnTo>
                      <a:pt x="20257" y="2406"/>
                    </a:lnTo>
                    <a:lnTo>
                      <a:pt x="20408" y="1818"/>
                    </a:lnTo>
                    <a:lnTo>
                      <a:pt x="20538" y="1230"/>
                    </a:lnTo>
                    <a:lnTo>
                      <a:pt x="20582" y="802"/>
                    </a:lnTo>
                    <a:moveTo>
                      <a:pt x="7908" y="4224"/>
                    </a:moveTo>
                    <a:lnTo>
                      <a:pt x="7908" y="6790"/>
                    </a:lnTo>
                    <a:lnTo>
                      <a:pt x="7908" y="16574"/>
                    </a:lnTo>
                    <a:lnTo>
                      <a:pt x="7908" y="19782"/>
                    </a:lnTo>
                    <a:lnTo>
                      <a:pt x="7908" y="4224"/>
                    </a:lnTo>
                    <a:moveTo>
                      <a:pt x="13692" y="4224"/>
                    </a:moveTo>
                    <a:lnTo>
                      <a:pt x="13692" y="6844"/>
                    </a:lnTo>
                    <a:lnTo>
                      <a:pt x="13692" y="16788"/>
                    </a:lnTo>
                    <a:lnTo>
                      <a:pt x="13692" y="20103"/>
                    </a:lnTo>
                    <a:lnTo>
                      <a:pt x="13692" y="4224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9944" name="chair3"/>
              <p:cNvSpPr>
                <a:spLocks noEditPoints="1" noChangeArrowheads="1"/>
              </p:cNvSpPr>
              <p:nvPr/>
            </p:nvSpPr>
            <p:spPr bwMode="auto">
              <a:xfrm rot="5400000">
                <a:off x="2259" y="2109"/>
                <a:ext cx="526" cy="336"/>
              </a:xfrm>
              <a:custGeom>
                <a:avLst/>
                <a:gdLst>
                  <a:gd name="T0" fmla="*/ 10800 w 21600"/>
                  <a:gd name="T1" fmla="*/ 0 h 21600"/>
                  <a:gd name="T2" fmla="*/ 20275 w 21600"/>
                  <a:gd name="T3" fmla="*/ 10800 h 21600"/>
                  <a:gd name="T4" fmla="*/ 10800 w 21600"/>
                  <a:gd name="T5" fmla="*/ 21600 h 21600"/>
                  <a:gd name="T6" fmla="*/ 1303 w 21600"/>
                  <a:gd name="T7" fmla="*/ 10800 h 21600"/>
                  <a:gd name="T8" fmla="*/ 4828 w 21600"/>
                  <a:gd name="T9" fmla="*/ 6639 h 21600"/>
                  <a:gd name="T10" fmla="*/ 16846 w 21600"/>
                  <a:gd name="T11" fmla="*/ 1964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0661" y="21600"/>
                    </a:moveTo>
                    <a:lnTo>
                      <a:pt x="11964" y="21600"/>
                    </a:lnTo>
                    <a:lnTo>
                      <a:pt x="12969" y="21477"/>
                    </a:lnTo>
                    <a:lnTo>
                      <a:pt x="13951" y="21379"/>
                    </a:lnTo>
                    <a:lnTo>
                      <a:pt x="14742" y="21134"/>
                    </a:lnTo>
                    <a:lnTo>
                      <a:pt x="15575" y="20765"/>
                    </a:lnTo>
                    <a:lnTo>
                      <a:pt x="16152" y="20520"/>
                    </a:lnTo>
                    <a:lnTo>
                      <a:pt x="16579" y="20225"/>
                    </a:lnTo>
                    <a:lnTo>
                      <a:pt x="16942" y="19857"/>
                    </a:lnTo>
                    <a:lnTo>
                      <a:pt x="17455" y="20520"/>
                    </a:lnTo>
                    <a:lnTo>
                      <a:pt x="17989" y="21011"/>
                    </a:lnTo>
                    <a:lnTo>
                      <a:pt x="18459" y="21379"/>
                    </a:lnTo>
                    <a:lnTo>
                      <a:pt x="19079" y="21477"/>
                    </a:lnTo>
                    <a:lnTo>
                      <a:pt x="19656" y="21477"/>
                    </a:lnTo>
                    <a:lnTo>
                      <a:pt x="20275" y="21379"/>
                    </a:lnTo>
                    <a:lnTo>
                      <a:pt x="20660" y="21011"/>
                    </a:lnTo>
                    <a:lnTo>
                      <a:pt x="21173" y="20643"/>
                    </a:lnTo>
                    <a:lnTo>
                      <a:pt x="21386" y="20225"/>
                    </a:lnTo>
                    <a:lnTo>
                      <a:pt x="21600" y="19636"/>
                    </a:lnTo>
                    <a:lnTo>
                      <a:pt x="21600" y="19145"/>
                    </a:lnTo>
                    <a:lnTo>
                      <a:pt x="21600" y="18605"/>
                    </a:lnTo>
                    <a:lnTo>
                      <a:pt x="21386" y="18115"/>
                    </a:lnTo>
                    <a:lnTo>
                      <a:pt x="21066" y="17525"/>
                    </a:lnTo>
                    <a:lnTo>
                      <a:pt x="20660" y="17108"/>
                    </a:lnTo>
                    <a:lnTo>
                      <a:pt x="20275" y="16740"/>
                    </a:lnTo>
                    <a:lnTo>
                      <a:pt x="20275" y="10628"/>
                    </a:lnTo>
                    <a:lnTo>
                      <a:pt x="20275" y="5695"/>
                    </a:lnTo>
                    <a:lnTo>
                      <a:pt x="20275" y="5105"/>
                    </a:lnTo>
                    <a:lnTo>
                      <a:pt x="20190" y="4492"/>
                    </a:lnTo>
                    <a:lnTo>
                      <a:pt x="19976" y="4075"/>
                    </a:lnTo>
                    <a:lnTo>
                      <a:pt x="19763" y="3485"/>
                    </a:lnTo>
                    <a:lnTo>
                      <a:pt x="19442" y="2995"/>
                    </a:lnTo>
                    <a:lnTo>
                      <a:pt x="19079" y="2455"/>
                    </a:lnTo>
                    <a:lnTo>
                      <a:pt x="18673" y="2086"/>
                    </a:lnTo>
                    <a:lnTo>
                      <a:pt x="18139" y="1620"/>
                    </a:lnTo>
                    <a:lnTo>
                      <a:pt x="17562" y="1325"/>
                    </a:lnTo>
                    <a:lnTo>
                      <a:pt x="16836" y="957"/>
                    </a:lnTo>
                    <a:lnTo>
                      <a:pt x="16045" y="589"/>
                    </a:lnTo>
                    <a:lnTo>
                      <a:pt x="15169" y="344"/>
                    </a:lnTo>
                    <a:lnTo>
                      <a:pt x="14272" y="245"/>
                    </a:lnTo>
                    <a:lnTo>
                      <a:pt x="13182" y="123"/>
                    </a:lnTo>
                    <a:lnTo>
                      <a:pt x="12028" y="0"/>
                    </a:lnTo>
                    <a:lnTo>
                      <a:pt x="10832" y="0"/>
                    </a:lnTo>
                    <a:lnTo>
                      <a:pt x="9572" y="0"/>
                    </a:lnTo>
                    <a:lnTo>
                      <a:pt x="8418" y="123"/>
                    </a:lnTo>
                    <a:lnTo>
                      <a:pt x="7328" y="245"/>
                    </a:lnTo>
                    <a:lnTo>
                      <a:pt x="6431" y="344"/>
                    </a:lnTo>
                    <a:lnTo>
                      <a:pt x="5555" y="589"/>
                    </a:lnTo>
                    <a:lnTo>
                      <a:pt x="4764" y="957"/>
                    </a:lnTo>
                    <a:lnTo>
                      <a:pt x="4038" y="1325"/>
                    </a:lnTo>
                    <a:lnTo>
                      <a:pt x="3461" y="1620"/>
                    </a:lnTo>
                    <a:lnTo>
                      <a:pt x="2927" y="2086"/>
                    </a:lnTo>
                    <a:lnTo>
                      <a:pt x="2521" y="2455"/>
                    </a:lnTo>
                    <a:lnTo>
                      <a:pt x="2158" y="2995"/>
                    </a:lnTo>
                    <a:lnTo>
                      <a:pt x="1837" y="3485"/>
                    </a:lnTo>
                    <a:lnTo>
                      <a:pt x="1624" y="4075"/>
                    </a:lnTo>
                    <a:lnTo>
                      <a:pt x="1410" y="4492"/>
                    </a:lnTo>
                    <a:lnTo>
                      <a:pt x="1303" y="5105"/>
                    </a:lnTo>
                    <a:lnTo>
                      <a:pt x="1303" y="5695"/>
                    </a:lnTo>
                    <a:lnTo>
                      <a:pt x="1303" y="10874"/>
                    </a:lnTo>
                    <a:lnTo>
                      <a:pt x="1303" y="16740"/>
                    </a:lnTo>
                    <a:lnTo>
                      <a:pt x="940" y="17108"/>
                    </a:lnTo>
                    <a:lnTo>
                      <a:pt x="534" y="17525"/>
                    </a:lnTo>
                    <a:lnTo>
                      <a:pt x="214" y="18115"/>
                    </a:lnTo>
                    <a:lnTo>
                      <a:pt x="0" y="18605"/>
                    </a:lnTo>
                    <a:lnTo>
                      <a:pt x="0" y="19145"/>
                    </a:lnTo>
                    <a:lnTo>
                      <a:pt x="0" y="19636"/>
                    </a:lnTo>
                    <a:lnTo>
                      <a:pt x="214" y="20225"/>
                    </a:lnTo>
                    <a:lnTo>
                      <a:pt x="427" y="20643"/>
                    </a:lnTo>
                    <a:lnTo>
                      <a:pt x="833" y="21011"/>
                    </a:lnTo>
                    <a:lnTo>
                      <a:pt x="1303" y="21379"/>
                    </a:lnTo>
                    <a:lnTo>
                      <a:pt x="1944" y="21477"/>
                    </a:lnTo>
                    <a:lnTo>
                      <a:pt x="2521" y="21477"/>
                    </a:lnTo>
                    <a:lnTo>
                      <a:pt x="3141" y="21379"/>
                    </a:lnTo>
                    <a:lnTo>
                      <a:pt x="3611" y="21011"/>
                    </a:lnTo>
                    <a:lnTo>
                      <a:pt x="4145" y="20520"/>
                    </a:lnTo>
                    <a:lnTo>
                      <a:pt x="4658" y="19857"/>
                    </a:lnTo>
                    <a:lnTo>
                      <a:pt x="4914" y="20225"/>
                    </a:lnTo>
                    <a:lnTo>
                      <a:pt x="5448" y="20520"/>
                    </a:lnTo>
                    <a:lnTo>
                      <a:pt x="6025" y="20765"/>
                    </a:lnTo>
                    <a:lnTo>
                      <a:pt x="6751" y="21134"/>
                    </a:lnTo>
                    <a:lnTo>
                      <a:pt x="7542" y="21379"/>
                    </a:lnTo>
                    <a:lnTo>
                      <a:pt x="8418" y="21477"/>
                    </a:lnTo>
                    <a:lnTo>
                      <a:pt x="9465" y="21600"/>
                    </a:lnTo>
                    <a:lnTo>
                      <a:pt x="10661" y="21600"/>
                    </a:lnTo>
                    <a:close/>
                  </a:path>
                  <a:path w="21600" h="21600" extrusionOk="0">
                    <a:moveTo>
                      <a:pt x="17049" y="19857"/>
                    </a:moveTo>
                    <a:lnTo>
                      <a:pt x="17049" y="19268"/>
                    </a:lnTo>
                    <a:lnTo>
                      <a:pt x="17049" y="18016"/>
                    </a:lnTo>
                    <a:lnTo>
                      <a:pt x="17049" y="16274"/>
                    </a:lnTo>
                    <a:lnTo>
                      <a:pt x="17049" y="14114"/>
                    </a:lnTo>
                    <a:lnTo>
                      <a:pt x="17049" y="11880"/>
                    </a:lnTo>
                    <a:lnTo>
                      <a:pt x="17049" y="9843"/>
                    </a:lnTo>
                    <a:lnTo>
                      <a:pt x="17049" y="8100"/>
                    </a:lnTo>
                    <a:lnTo>
                      <a:pt x="17049" y="7069"/>
                    </a:lnTo>
                    <a:lnTo>
                      <a:pt x="16942" y="6725"/>
                    </a:lnTo>
                    <a:lnTo>
                      <a:pt x="16836" y="6357"/>
                    </a:lnTo>
                    <a:lnTo>
                      <a:pt x="16686" y="6112"/>
                    </a:lnTo>
                    <a:lnTo>
                      <a:pt x="16472" y="5768"/>
                    </a:lnTo>
                    <a:lnTo>
                      <a:pt x="15746" y="5351"/>
                    </a:lnTo>
                    <a:lnTo>
                      <a:pt x="14849" y="4983"/>
                    </a:lnTo>
                    <a:lnTo>
                      <a:pt x="13951" y="4615"/>
                    </a:lnTo>
                    <a:lnTo>
                      <a:pt x="12862" y="4369"/>
                    </a:lnTo>
                    <a:lnTo>
                      <a:pt x="11879" y="4271"/>
                    </a:lnTo>
                    <a:lnTo>
                      <a:pt x="10832" y="4197"/>
                    </a:lnTo>
                    <a:lnTo>
                      <a:pt x="9828" y="4271"/>
                    </a:lnTo>
                    <a:lnTo>
                      <a:pt x="8845" y="4369"/>
                    </a:lnTo>
                    <a:lnTo>
                      <a:pt x="7734" y="4615"/>
                    </a:lnTo>
                    <a:lnTo>
                      <a:pt x="6751" y="4983"/>
                    </a:lnTo>
                    <a:lnTo>
                      <a:pt x="5961" y="5351"/>
                    </a:lnTo>
                    <a:lnTo>
                      <a:pt x="5234" y="5768"/>
                    </a:lnTo>
                    <a:lnTo>
                      <a:pt x="4914" y="6112"/>
                    </a:lnTo>
                    <a:lnTo>
                      <a:pt x="4764" y="6357"/>
                    </a:lnTo>
                    <a:lnTo>
                      <a:pt x="4658" y="6725"/>
                    </a:lnTo>
                    <a:lnTo>
                      <a:pt x="4658" y="7069"/>
                    </a:lnTo>
                    <a:lnTo>
                      <a:pt x="4658" y="8100"/>
                    </a:lnTo>
                    <a:lnTo>
                      <a:pt x="4658" y="9843"/>
                    </a:lnTo>
                    <a:lnTo>
                      <a:pt x="4658" y="11880"/>
                    </a:lnTo>
                    <a:lnTo>
                      <a:pt x="4658" y="14114"/>
                    </a:lnTo>
                    <a:lnTo>
                      <a:pt x="4658" y="16274"/>
                    </a:lnTo>
                    <a:lnTo>
                      <a:pt x="4658" y="18016"/>
                    </a:lnTo>
                    <a:lnTo>
                      <a:pt x="4658" y="19268"/>
                    </a:lnTo>
                    <a:lnTo>
                      <a:pt x="4658" y="19857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5389" name="Rectangle 9"/>
              <p:cNvSpPr>
                <a:spLocks noChangeArrowheads="1"/>
              </p:cNvSpPr>
              <p:nvPr/>
            </p:nvSpPr>
            <p:spPr bwMode="auto">
              <a:xfrm flipV="1">
                <a:off x="2316" y="3192"/>
                <a:ext cx="480" cy="47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390" name="Line 10"/>
              <p:cNvSpPr>
                <a:spLocks noChangeShapeType="1"/>
              </p:cNvSpPr>
              <p:nvPr/>
            </p:nvSpPr>
            <p:spPr bwMode="auto">
              <a:xfrm>
                <a:off x="2760" y="276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Line 11"/>
              <p:cNvSpPr>
                <a:spLocks noChangeShapeType="1"/>
              </p:cNvSpPr>
              <p:nvPr/>
            </p:nvSpPr>
            <p:spPr bwMode="auto">
              <a:xfrm flipH="1">
                <a:off x="2340" y="2736"/>
                <a:ext cx="43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2" name="Line 12"/>
              <p:cNvSpPr>
                <a:spLocks noChangeShapeType="1"/>
              </p:cNvSpPr>
              <p:nvPr/>
            </p:nvSpPr>
            <p:spPr bwMode="auto">
              <a:xfrm>
                <a:off x="612" y="1488"/>
                <a:ext cx="12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3" name="Line 13"/>
              <p:cNvSpPr>
                <a:spLocks noChangeShapeType="1"/>
              </p:cNvSpPr>
              <p:nvPr/>
            </p:nvSpPr>
            <p:spPr bwMode="auto">
              <a:xfrm flipH="1">
                <a:off x="636" y="1512"/>
                <a:ext cx="33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4" name="Rectangle 16" descr="Plaid"/>
              <p:cNvSpPr>
                <a:spLocks noChangeArrowheads="1"/>
              </p:cNvSpPr>
              <p:nvPr/>
            </p:nvSpPr>
            <p:spPr bwMode="auto">
              <a:xfrm rot="-3042700">
                <a:off x="1518" y="1287"/>
                <a:ext cx="288" cy="2163"/>
              </a:xfrm>
              <a:prstGeom prst="rect">
                <a:avLst/>
              </a:prstGeom>
              <a:pattFill prst="plaid">
                <a:fgClr>
                  <a:schemeClr val="tx1"/>
                </a:fgClr>
                <a:bgClr>
                  <a:schemeClr val="accent2"/>
                </a:bgClr>
              </a:patt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</p:grpSp>
      <p:sp>
        <p:nvSpPr>
          <p:cNvPr id="15365" name="Rectangle 28" descr="Plaid"/>
          <p:cNvSpPr>
            <a:spLocks noChangeArrowheads="1"/>
          </p:cNvSpPr>
          <p:nvPr/>
        </p:nvSpPr>
        <p:spPr bwMode="auto">
          <a:xfrm>
            <a:off x="8153400" y="2362200"/>
            <a:ext cx="457200" cy="2657475"/>
          </a:xfrm>
          <a:prstGeom prst="rect">
            <a:avLst/>
          </a:prstGeom>
          <a:pattFill prst="plaid">
            <a:fgClr>
              <a:schemeClr val="tx1">
                <a:alpha val="45882"/>
              </a:schemeClr>
            </a:fgClr>
            <a:bgClr>
              <a:schemeClr val="accent2">
                <a:alpha val="45882"/>
              </a:schemeClr>
            </a:bgClr>
          </a:patt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15366" name="Group 32"/>
          <p:cNvGrpSpPr>
            <a:grpSpLocks/>
          </p:cNvGrpSpPr>
          <p:nvPr/>
        </p:nvGrpSpPr>
        <p:grpSpPr bwMode="auto">
          <a:xfrm>
            <a:off x="5105400" y="2439988"/>
            <a:ext cx="3657600" cy="2817812"/>
            <a:chOff x="3216" y="1464"/>
            <a:chExt cx="2304" cy="1775"/>
          </a:xfrm>
        </p:grpSpPr>
        <p:sp>
          <p:nvSpPr>
            <p:cNvPr id="15373" name="Rectangle 19"/>
            <p:cNvSpPr>
              <a:spLocks noChangeArrowheads="1"/>
            </p:cNvSpPr>
            <p:nvPr/>
          </p:nvSpPr>
          <p:spPr bwMode="auto">
            <a:xfrm>
              <a:off x="3216" y="1488"/>
              <a:ext cx="2304" cy="1728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9956" name="couch1"/>
            <p:cNvSpPr>
              <a:spLocks noEditPoints="1" noChangeArrowheads="1"/>
            </p:cNvSpPr>
            <p:nvPr/>
          </p:nvSpPr>
          <p:spPr bwMode="auto">
            <a:xfrm>
              <a:off x="3840" y="1536"/>
              <a:ext cx="912" cy="240"/>
            </a:xfrm>
            <a:custGeom>
              <a:avLst/>
              <a:gdLst>
                <a:gd name="T0" fmla="*/ 10800 w 21600"/>
                <a:gd name="T1" fmla="*/ 0 h 21600"/>
                <a:gd name="T2" fmla="*/ 20894 w 21600"/>
                <a:gd name="T3" fmla="*/ 10800 h 21600"/>
                <a:gd name="T4" fmla="*/ 10800 w 21600"/>
                <a:gd name="T5" fmla="*/ 20369 h 21600"/>
                <a:gd name="T6" fmla="*/ 706 w 21600"/>
                <a:gd name="T7" fmla="*/ 10800 h 21600"/>
                <a:gd name="T8" fmla="*/ 3339 w 21600"/>
                <a:gd name="T9" fmla="*/ 6233 h 21600"/>
                <a:gd name="T10" fmla="*/ 18378 w 21600"/>
                <a:gd name="T11" fmla="*/ 1903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768" y="20369"/>
                  </a:moveTo>
                  <a:lnTo>
                    <a:pt x="11046" y="20647"/>
                  </a:lnTo>
                  <a:lnTo>
                    <a:pt x="11389" y="20846"/>
                  </a:lnTo>
                  <a:lnTo>
                    <a:pt x="11838" y="21004"/>
                  </a:lnTo>
                  <a:lnTo>
                    <a:pt x="12352" y="21203"/>
                  </a:lnTo>
                  <a:lnTo>
                    <a:pt x="13572" y="21521"/>
                  </a:lnTo>
                  <a:lnTo>
                    <a:pt x="14942" y="21600"/>
                  </a:lnTo>
                  <a:lnTo>
                    <a:pt x="15670" y="21600"/>
                  </a:lnTo>
                  <a:lnTo>
                    <a:pt x="16334" y="21600"/>
                  </a:lnTo>
                  <a:lnTo>
                    <a:pt x="16976" y="21401"/>
                  </a:lnTo>
                  <a:lnTo>
                    <a:pt x="17533" y="21203"/>
                  </a:lnTo>
                  <a:lnTo>
                    <a:pt x="18089" y="21004"/>
                  </a:lnTo>
                  <a:lnTo>
                    <a:pt x="18496" y="20647"/>
                  </a:lnTo>
                  <a:lnTo>
                    <a:pt x="18860" y="20290"/>
                  </a:lnTo>
                  <a:lnTo>
                    <a:pt x="19095" y="19813"/>
                  </a:lnTo>
                  <a:lnTo>
                    <a:pt x="19374" y="20528"/>
                  </a:lnTo>
                  <a:lnTo>
                    <a:pt x="19631" y="21004"/>
                  </a:lnTo>
                  <a:lnTo>
                    <a:pt x="19909" y="21401"/>
                  </a:lnTo>
                  <a:lnTo>
                    <a:pt x="20294" y="21521"/>
                  </a:lnTo>
                  <a:lnTo>
                    <a:pt x="20572" y="21521"/>
                  </a:lnTo>
                  <a:lnTo>
                    <a:pt x="20894" y="21401"/>
                  </a:lnTo>
                  <a:lnTo>
                    <a:pt x="21129" y="21124"/>
                  </a:lnTo>
                  <a:lnTo>
                    <a:pt x="21343" y="20647"/>
                  </a:lnTo>
                  <a:lnTo>
                    <a:pt x="21493" y="20210"/>
                  </a:lnTo>
                  <a:lnTo>
                    <a:pt x="21600" y="19694"/>
                  </a:lnTo>
                  <a:lnTo>
                    <a:pt x="21600" y="19178"/>
                  </a:lnTo>
                  <a:lnTo>
                    <a:pt x="21600" y="18662"/>
                  </a:lnTo>
                  <a:lnTo>
                    <a:pt x="21493" y="18066"/>
                  </a:lnTo>
                  <a:lnTo>
                    <a:pt x="21343" y="17629"/>
                  </a:lnTo>
                  <a:lnTo>
                    <a:pt x="21129" y="17153"/>
                  </a:lnTo>
                  <a:lnTo>
                    <a:pt x="20894" y="16796"/>
                  </a:lnTo>
                  <a:lnTo>
                    <a:pt x="20894" y="10840"/>
                  </a:lnTo>
                  <a:lnTo>
                    <a:pt x="20894" y="2938"/>
                  </a:lnTo>
                  <a:lnTo>
                    <a:pt x="20894" y="2541"/>
                  </a:lnTo>
                  <a:lnTo>
                    <a:pt x="20894" y="2303"/>
                  </a:lnTo>
                  <a:lnTo>
                    <a:pt x="20851" y="1906"/>
                  </a:lnTo>
                  <a:lnTo>
                    <a:pt x="20787" y="1628"/>
                  </a:lnTo>
                  <a:lnTo>
                    <a:pt x="20744" y="1429"/>
                  </a:lnTo>
                  <a:lnTo>
                    <a:pt x="20637" y="1191"/>
                  </a:lnTo>
                  <a:lnTo>
                    <a:pt x="20530" y="993"/>
                  </a:lnTo>
                  <a:lnTo>
                    <a:pt x="20423" y="794"/>
                  </a:lnTo>
                  <a:lnTo>
                    <a:pt x="20123" y="476"/>
                  </a:lnTo>
                  <a:lnTo>
                    <a:pt x="19759" y="278"/>
                  </a:lnTo>
                  <a:lnTo>
                    <a:pt x="19309" y="79"/>
                  </a:lnTo>
                  <a:lnTo>
                    <a:pt x="18817" y="0"/>
                  </a:lnTo>
                  <a:lnTo>
                    <a:pt x="18196" y="0"/>
                  </a:lnTo>
                  <a:lnTo>
                    <a:pt x="17490" y="0"/>
                  </a:lnTo>
                  <a:lnTo>
                    <a:pt x="16676" y="0"/>
                  </a:lnTo>
                  <a:lnTo>
                    <a:pt x="15799" y="0"/>
                  </a:lnTo>
                  <a:lnTo>
                    <a:pt x="10832" y="0"/>
                  </a:lnTo>
                  <a:lnTo>
                    <a:pt x="5801" y="0"/>
                  </a:lnTo>
                  <a:lnTo>
                    <a:pt x="4945" y="0"/>
                  </a:lnTo>
                  <a:lnTo>
                    <a:pt x="4110" y="0"/>
                  </a:lnTo>
                  <a:lnTo>
                    <a:pt x="3404" y="0"/>
                  </a:lnTo>
                  <a:lnTo>
                    <a:pt x="2804" y="0"/>
                  </a:lnTo>
                  <a:lnTo>
                    <a:pt x="2291" y="79"/>
                  </a:lnTo>
                  <a:lnTo>
                    <a:pt x="1841" y="278"/>
                  </a:lnTo>
                  <a:lnTo>
                    <a:pt x="1477" y="476"/>
                  </a:lnTo>
                  <a:lnTo>
                    <a:pt x="1177" y="794"/>
                  </a:lnTo>
                  <a:lnTo>
                    <a:pt x="1070" y="993"/>
                  </a:lnTo>
                  <a:lnTo>
                    <a:pt x="963" y="1191"/>
                  </a:lnTo>
                  <a:lnTo>
                    <a:pt x="856" y="1429"/>
                  </a:lnTo>
                  <a:lnTo>
                    <a:pt x="813" y="1628"/>
                  </a:lnTo>
                  <a:lnTo>
                    <a:pt x="749" y="1906"/>
                  </a:lnTo>
                  <a:lnTo>
                    <a:pt x="706" y="2303"/>
                  </a:lnTo>
                  <a:lnTo>
                    <a:pt x="706" y="2541"/>
                  </a:lnTo>
                  <a:lnTo>
                    <a:pt x="706" y="2938"/>
                  </a:lnTo>
                  <a:lnTo>
                    <a:pt x="706" y="10681"/>
                  </a:lnTo>
                  <a:lnTo>
                    <a:pt x="706" y="16796"/>
                  </a:lnTo>
                  <a:lnTo>
                    <a:pt x="471" y="17153"/>
                  </a:lnTo>
                  <a:lnTo>
                    <a:pt x="257" y="17629"/>
                  </a:lnTo>
                  <a:lnTo>
                    <a:pt x="107" y="18066"/>
                  </a:lnTo>
                  <a:lnTo>
                    <a:pt x="0" y="18662"/>
                  </a:lnTo>
                  <a:lnTo>
                    <a:pt x="0" y="19178"/>
                  </a:lnTo>
                  <a:lnTo>
                    <a:pt x="0" y="19694"/>
                  </a:lnTo>
                  <a:lnTo>
                    <a:pt x="107" y="20210"/>
                  </a:lnTo>
                  <a:lnTo>
                    <a:pt x="257" y="20647"/>
                  </a:lnTo>
                  <a:lnTo>
                    <a:pt x="471" y="21124"/>
                  </a:lnTo>
                  <a:lnTo>
                    <a:pt x="706" y="21401"/>
                  </a:lnTo>
                  <a:lnTo>
                    <a:pt x="1028" y="21521"/>
                  </a:lnTo>
                  <a:lnTo>
                    <a:pt x="1306" y="21521"/>
                  </a:lnTo>
                  <a:lnTo>
                    <a:pt x="1691" y="21401"/>
                  </a:lnTo>
                  <a:lnTo>
                    <a:pt x="1948" y="21004"/>
                  </a:lnTo>
                  <a:lnTo>
                    <a:pt x="2248" y="20528"/>
                  </a:lnTo>
                  <a:lnTo>
                    <a:pt x="2505" y="19813"/>
                  </a:lnTo>
                  <a:lnTo>
                    <a:pt x="2697" y="20290"/>
                  </a:lnTo>
                  <a:lnTo>
                    <a:pt x="3061" y="20647"/>
                  </a:lnTo>
                  <a:lnTo>
                    <a:pt x="3511" y="21004"/>
                  </a:lnTo>
                  <a:lnTo>
                    <a:pt x="4003" y="21203"/>
                  </a:lnTo>
                  <a:lnTo>
                    <a:pt x="4624" y="21401"/>
                  </a:lnTo>
                  <a:lnTo>
                    <a:pt x="5288" y="21600"/>
                  </a:lnTo>
                  <a:lnTo>
                    <a:pt x="5930" y="21600"/>
                  </a:lnTo>
                  <a:lnTo>
                    <a:pt x="6593" y="21600"/>
                  </a:lnTo>
                  <a:lnTo>
                    <a:pt x="7964" y="21521"/>
                  </a:lnTo>
                  <a:lnTo>
                    <a:pt x="9184" y="21203"/>
                  </a:lnTo>
                  <a:lnTo>
                    <a:pt x="9719" y="21004"/>
                  </a:lnTo>
                  <a:lnTo>
                    <a:pt x="10168" y="20846"/>
                  </a:lnTo>
                  <a:lnTo>
                    <a:pt x="10511" y="20647"/>
                  </a:lnTo>
                  <a:lnTo>
                    <a:pt x="10768" y="20369"/>
                  </a:lnTo>
                  <a:close/>
                </a:path>
                <a:path w="21600" h="21600" extrusionOk="0">
                  <a:moveTo>
                    <a:pt x="19095" y="19813"/>
                  </a:moveTo>
                  <a:lnTo>
                    <a:pt x="19095" y="19297"/>
                  </a:lnTo>
                  <a:lnTo>
                    <a:pt x="19095" y="17947"/>
                  </a:lnTo>
                  <a:lnTo>
                    <a:pt x="19095" y="16041"/>
                  </a:lnTo>
                  <a:lnTo>
                    <a:pt x="19095" y="13659"/>
                  </a:lnTo>
                  <a:lnTo>
                    <a:pt x="19095" y="11316"/>
                  </a:lnTo>
                  <a:lnTo>
                    <a:pt x="19095" y="9053"/>
                  </a:lnTo>
                  <a:lnTo>
                    <a:pt x="19095" y="7266"/>
                  </a:lnTo>
                  <a:lnTo>
                    <a:pt x="19095" y="6115"/>
                  </a:lnTo>
                  <a:lnTo>
                    <a:pt x="19095" y="6035"/>
                  </a:lnTo>
                  <a:lnTo>
                    <a:pt x="19095" y="5876"/>
                  </a:lnTo>
                  <a:lnTo>
                    <a:pt x="19095" y="5797"/>
                  </a:lnTo>
                  <a:lnTo>
                    <a:pt x="19053" y="5678"/>
                  </a:lnTo>
                  <a:lnTo>
                    <a:pt x="18988" y="5599"/>
                  </a:lnTo>
                  <a:lnTo>
                    <a:pt x="18988" y="5479"/>
                  </a:lnTo>
                  <a:lnTo>
                    <a:pt x="18967" y="5400"/>
                  </a:lnTo>
                  <a:lnTo>
                    <a:pt x="18924" y="5281"/>
                  </a:lnTo>
                  <a:lnTo>
                    <a:pt x="18646" y="4884"/>
                  </a:lnTo>
                  <a:lnTo>
                    <a:pt x="18325" y="4765"/>
                  </a:lnTo>
                  <a:lnTo>
                    <a:pt x="17939" y="4566"/>
                  </a:lnTo>
                  <a:lnTo>
                    <a:pt x="17533" y="4447"/>
                  </a:lnTo>
                  <a:lnTo>
                    <a:pt x="17126" y="4368"/>
                  </a:lnTo>
                  <a:lnTo>
                    <a:pt x="16676" y="4249"/>
                  </a:lnTo>
                  <a:lnTo>
                    <a:pt x="16227" y="4249"/>
                  </a:lnTo>
                  <a:lnTo>
                    <a:pt x="15799" y="4249"/>
                  </a:lnTo>
                  <a:lnTo>
                    <a:pt x="10768" y="4249"/>
                  </a:lnTo>
                  <a:lnTo>
                    <a:pt x="5801" y="4249"/>
                  </a:lnTo>
                  <a:lnTo>
                    <a:pt x="5373" y="4249"/>
                  </a:lnTo>
                  <a:lnTo>
                    <a:pt x="4945" y="4249"/>
                  </a:lnTo>
                  <a:lnTo>
                    <a:pt x="4496" y="4368"/>
                  </a:lnTo>
                  <a:lnTo>
                    <a:pt x="4067" y="4447"/>
                  </a:lnTo>
                  <a:lnTo>
                    <a:pt x="3618" y="4566"/>
                  </a:lnTo>
                  <a:lnTo>
                    <a:pt x="3275" y="4765"/>
                  </a:lnTo>
                  <a:lnTo>
                    <a:pt x="2954" y="4884"/>
                  </a:lnTo>
                  <a:lnTo>
                    <a:pt x="2697" y="5281"/>
                  </a:lnTo>
                  <a:lnTo>
                    <a:pt x="2633" y="5400"/>
                  </a:lnTo>
                  <a:lnTo>
                    <a:pt x="2612" y="5479"/>
                  </a:lnTo>
                  <a:lnTo>
                    <a:pt x="2547" y="5599"/>
                  </a:lnTo>
                  <a:lnTo>
                    <a:pt x="2547" y="5678"/>
                  </a:lnTo>
                  <a:lnTo>
                    <a:pt x="2505" y="5797"/>
                  </a:lnTo>
                  <a:lnTo>
                    <a:pt x="2505" y="5876"/>
                  </a:lnTo>
                  <a:lnTo>
                    <a:pt x="2505" y="6035"/>
                  </a:lnTo>
                  <a:lnTo>
                    <a:pt x="2505" y="6115"/>
                  </a:lnTo>
                  <a:lnTo>
                    <a:pt x="2505" y="7266"/>
                  </a:lnTo>
                  <a:lnTo>
                    <a:pt x="2505" y="9053"/>
                  </a:lnTo>
                  <a:lnTo>
                    <a:pt x="2505" y="11316"/>
                  </a:lnTo>
                  <a:lnTo>
                    <a:pt x="2505" y="13659"/>
                  </a:lnTo>
                  <a:lnTo>
                    <a:pt x="2505" y="16041"/>
                  </a:lnTo>
                  <a:lnTo>
                    <a:pt x="2505" y="17947"/>
                  </a:lnTo>
                  <a:lnTo>
                    <a:pt x="2505" y="19297"/>
                  </a:lnTo>
                  <a:lnTo>
                    <a:pt x="2505" y="19813"/>
                  </a:lnTo>
                  <a:moveTo>
                    <a:pt x="10768" y="4249"/>
                  </a:moveTo>
                  <a:lnTo>
                    <a:pt x="10768" y="5599"/>
                  </a:lnTo>
                  <a:lnTo>
                    <a:pt x="10768" y="9490"/>
                  </a:lnTo>
                  <a:lnTo>
                    <a:pt x="10768" y="12190"/>
                  </a:lnTo>
                  <a:lnTo>
                    <a:pt x="10768" y="14850"/>
                  </a:lnTo>
                  <a:lnTo>
                    <a:pt x="10789" y="18662"/>
                  </a:lnTo>
                  <a:lnTo>
                    <a:pt x="10811" y="20369"/>
                  </a:lnTo>
                  <a:lnTo>
                    <a:pt x="10768" y="4249"/>
                  </a:lnTo>
                  <a:moveTo>
                    <a:pt x="2697" y="5281"/>
                  </a:moveTo>
                  <a:lnTo>
                    <a:pt x="2440" y="4884"/>
                  </a:lnTo>
                  <a:lnTo>
                    <a:pt x="2184" y="4447"/>
                  </a:lnTo>
                  <a:lnTo>
                    <a:pt x="1948" y="3772"/>
                  </a:lnTo>
                  <a:lnTo>
                    <a:pt x="1734" y="3137"/>
                  </a:lnTo>
                  <a:lnTo>
                    <a:pt x="1520" y="2462"/>
                  </a:lnTo>
                  <a:lnTo>
                    <a:pt x="1370" y="1826"/>
                  </a:lnTo>
                  <a:lnTo>
                    <a:pt x="1242" y="1231"/>
                  </a:lnTo>
                  <a:lnTo>
                    <a:pt x="1177" y="794"/>
                  </a:lnTo>
                  <a:moveTo>
                    <a:pt x="18924" y="5281"/>
                  </a:moveTo>
                  <a:lnTo>
                    <a:pt x="19160" y="4884"/>
                  </a:lnTo>
                  <a:lnTo>
                    <a:pt x="19416" y="4447"/>
                  </a:lnTo>
                  <a:lnTo>
                    <a:pt x="19631" y="3772"/>
                  </a:lnTo>
                  <a:lnTo>
                    <a:pt x="19866" y="3137"/>
                  </a:lnTo>
                  <a:lnTo>
                    <a:pt x="20080" y="2462"/>
                  </a:lnTo>
                  <a:lnTo>
                    <a:pt x="20230" y="1826"/>
                  </a:lnTo>
                  <a:lnTo>
                    <a:pt x="20358" y="1231"/>
                  </a:lnTo>
                  <a:lnTo>
                    <a:pt x="20423" y="794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957" name="couch2"/>
            <p:cNvSpPr>
              <a:spLocks noEditPoints="1" noChangeArrowheads="1"/>
            </p:cNvSpPr>
            <p:nvPr/>
          </p:nvSpPr>
          <p:spPr bwMode="auto">
            <a:xfrm rot="10800000">
              <a:off x="3552" y="2880"/>
              <a:ext cx="1152" cy="237"/>
            </a:xfrm>
            <a:custGeom>
              <a:avLst/>
              <a:gdLst>
                <a:gd name="T0" fmla="*/ 10800 w 21600"/>
                <a:gd name="T1" fmla="*/ 0 h 21600"/>
                <a:gd name="T2" fmla="*/ 20993 w 21600"/>
                <a:gd name="T3" fmla="*/ 10800 h 21600"/>
                <a:gd name="T4" fmla="*/ 5373 w 21600"/>
                <a:gd name="T5" fmla="*/ 21172 h 21600"/>
                <a:gd name="T6" fmla="*/ 17029 w 21600"/>
                <a:gd name="T7" fmla="*/ 21600 h 21600"/>
                <a:gd name="T8" fmla="*/ 11244 w 21600"/>
                <a:gd name="T9" fmla="*/ 21119 h 21600"/>
                <a:gd name="T10" fmla="*/ 607 w 21600"/>
                <a:gd name="T11" fmla="*/ 10800 h 21600"/>
                <a:gd name="T12" fmla="*/ 3062 w 21600"/>
                <a:gd name="T13" fmla="*/ 6469 h 21600"/>
                <a:gd name="T14" fmla="*/ 18553 w 21600"/>
                <a:gd name="T15" fmla="*/ 1783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extrusionOk="0">
                  <a:moveTo>
                    <a:pt x="19477" y="19515"/>
                  </a:moveTo>
                  <a:lnTo>
                    <a:pt x="19563" y="19889"/>
                  </a:lnTo>
                  <a:lnTo>
                    <a:pt x="19672" y="20263"/>
                  </a:lnTo>
                  <a:lnTo>
                    <a:pt x="19780" y="20531"/>
                  </a:lnTo>
                  <a:lnTo>
                    <a:pt x="19888" y="20691"/>
                  </a:lnTo>
                  <a:lnTo>
                    <a:pt x="20170" y="21119"/>
                  </a:lnTo>
                  <a:lnTo>
                    <a:pt x="20408" y="21172"/>
                  </a:lnTo>
                  <a:lnTo>
                    <a:pt x="20712" y="21172"/>
                  </a:lnTo>
                  <a:lnTo>
                    <a:pt x="20950" y="21119"/>
                  </a:lnTo>
                  <a:lnTo>
                    <a:pt x="21167" y="20691"/>
                  </a:lnTo>
                  <a:lnTo>
                    <a:pt x="21362" y="20370"/>
                  </a:lnTo>
                  <a:lnTo>
                    <a:pt x="21513" y="19889"/>
                  </a:lnTo>
                  <a:lnTo>
                    <a:pt x="21600" y="19408"/>
                  </a:lnTo>
                  <a:lnTo>
                    <a:pt x="21600" y="18873"/>
                  </a:lnTo>
                  <a:lnTo>
                    <a:pt x="21557" y="18285"/>
                  </a:lnTo>
                  <a:lnTo>
                    <a:pt x="21470" y="17857"/>
                  </a:lnTo>
                  <a:lnTo>
                    <a:pt x="21362" y="17376"/>
                  </a:lnTo>
                  <a:lnTo>
                    <a:pt x="21167" y="16895"/>
                  </a:lnTo>
                  <a:lnTo>
                    <a:pt x="20993" y="16574"/>
                  </a:lnTo>
                  <a:lnTo>
                    <a:pt x="20993" y="10533"/>
                  </a:lnTo>
                  <a:lnTo>
                    <a:pt x="20993" y="2887"/>
                  </a:lnTo>
                  <a:lnTo>
                    <a:pt x="20993" y="2513"/>
                  </a:lnTo>
                  <a:lnTo>
                    <a:pt x="20950" y="2192"/>
                  </a:lnTo>
                  <a:lnTo>
                    <a:pt x="20950" y="1925"/>
                  </a:lnTo>
                  <a:lnTo>
                    <a:pt x="20863" y="1604"/>
                  </a:lnTo>
                  <a:lnTo>
                    <a:pt x="20820" y="1390"/>
                  </a:lnTo>
                  <a:lnTo>
                    <a:pt x="20755" y="1176"/>
                  </a:lnTo>
                  <a:lnTo>
                    <a:pt x="20668" y="962"/>
                  </a:lnTo>
                  <a:lnTo>
                    <a:pt x="20582" y="802"/>
                  </a:lnTo>
                  <a:lnTo>
                    <a:pt x="20300" y="481"/>
                  </a:lnTo>
                  <a:lnTo>
                    <a:pt x="19997" y="321"/>
                  </a:lnTo>
                  <a:lnTo>
                    <a:pt x="19628" y="107"/>
                  </a:lnTo>
                  <a:lnTo>
                    <a:pt x="19195" y="0"/>
                  </a:lnTo>
                  <a:lnTo>
                    <a:pt x="18654" y="0"/>
                  </a:lnTo>
                  <a:lnTo>
                    <a:pt x="18047" y="0"/>
                  </a:lnTo>
                  <a:lnTo>
                    <a:pt x="17375" y="0"/>
                  </a:lnTo>
                  <a:lnTo>
                    <a:pt x="16617" y="0"/>
                  </a:lnTo>
                  <a:lnTo>
                    <a:pt x="10768" y="0"/>
                  </a:lnTo>
                  <a:lnTo>
                    <a:pt x="4983" y="0"/>
                  </a:lnTo>
                  <a:lnTo>
                    <a:pt x="4225" y="0"/>
                  </a:lnTo>
                  <a:lnTo>
                    <a:pt x="3553" y="0"/>
                  </a:lnTo>
                  <a:lnTo>
                    <a:pt x="2946" y="0"/>
                  </a:lnTo>
                  <a:lnTo>
                    <a:pt x="2405" y="0"/>
                  </a:lnTo>
                  <a:lnTo>
                    <a:pt x="1972" y="107"/>
                  </a:lnTo>
                  <a:lnTo>
                    <a:pt x="1582" y="321"/>
                  </a:lnTo>
                  <a:lnTo>
                    <a:pt x="1257" y="481"/>
                  </a:lnTo>
                  <a:lnTo>
                    <a:pt x="1018" y="802"/>
                  </a:lnTo>
                  <a:lnTo>
                    <a:pt x="932" y="962"/>
                  </a:lnTo>
                  <a:lnTo>
                    <a:pt x="845" y="1176"/>
                  </a:lnTo>
                  <a:lnTo>
                    <a:pt x="780" y="1390"/>
                  </a:lnTo>
                  <a:lnTo>
                    <a:pt x="737" y="1604"/>
                  </a:lnTo>
                  <a:lnTo>
                    <a:pt x="650" y="1925"/>
                  </a:lnTo>
                  <a:lnTo>
                    <a:pt x="650" y="2192"/>
                  </a:lnTo>
                  <a:lnTo>
                    <a:pt x="607" y="2513"/>
                  </a:lnTo>
                  <a:lnTo>
                    <a:pt x="607" y="2887"/>
                  </a:lnTo>
                  <a:lnTo>
                    <a:pt x="607" y="10800"/>
                  </a:lnTo>
                  <a:lnTo>
                    <a:pt x="607" y="16574"/>
                  </a:lnTo>
                  <a:lnTo>
                    <a:pt x="433" y="16895"/>
                  </a:lnTo>
                  <a:lnTo>
                    <a:pt x="238" y="17376"/>
                  </a:lnTo>
                  <a:lnTo>
                    <a:pt x="130" y="17857"/>
                  </a:lnTo>
                  <a:lnTo>
                    <a:pt x="43" y="18285"/>
                  </a:lnTo>
                  <a:lnTo>
                    <a:pt x="0" y="18873"/>
                  </a:lnTo>
                  <a:lnTo>
                    <a:pt x="0" y="19408"/>
                  </a:lnTo>
                  <a:lnTo>
                    <a:pt x="87" y="19889"/>
                  </a:lnTo>
                  <a:lnTo>
                    <a:pt x="238" y="20370"/>
                  </a:lnTo>
                  <a:lnTo>
                    <a:pt x="433" y="20691"/>
                  </a:lnTo>
                  <a:lnTo>
                    <a:pt x="650" y="21119"/>
                  </a:lnTo>
                  <a:lnTo>
                    <a:pt x="888" y="21172"/>
                  </a:lnTo>
                  <a:lnTo>
                    <a:pt x="1148" y="21172"/>
                  </a:lnTo>
                  <a:lnTo>
                    <a:pt x="1430" y="21119"/>
                  </a:lnTo>
                  <a:lnTo>
                    <a:pt x="1668" y="20691"/>
                  </a:lnTo>
                  <a:lnTo>
                    <a:pt x="1820" y="20531"/>
                  </a:lnTo>
                  <a:lnTo>
                    <a:pt x="1928" y="20263"/>
                  </a:lnTo>
                  <a:lnTo>
                    <a:pt x="2037" y="19889"/>
                  </a:lnTo>
                  <a:lnTo>
                    <a:pt x="2123" y="19515"/>
                  </a:lnTo>
                  <a:lnTo>
                    <a:pt x="2275" y="19889"/>
                  </a:lnTo>
                  <a:lnTo>
                    <a:pt x="2491" y="20210"/>
                  </a:lnTo>
                  <a:lnTo>
                    <a:pt x="2795" y="20370"/>
                  </a:lnTo>
                  <a:lnTo>
                    <a:pt x="3141" y="20638"/>
                  </a:lnTo>
                  <a:lnTo>
                    <a:pt x="3553" y="20798"/>
                  </a:lnTo>
                  <a:lnTo>
                    <a:pt x="3965" y="21012"/>
                  </a:lnTo>
                  <a:lnTo>
                    <a:pt x="4398" y="21119"/>
                  </a:lnTo>
                  <a:lnTo>
                    <a:pt x="4896" y="21172"/>
                  </a:lnTo>
                  <a:lnTo>
                    <a:pt x="5373" y="21172"/>
                  </a:lnTo>
                  <a:lnTo>
                    <a:pt x="5828" y="21172"/>
                  </a:lnTo>
                  <a:lnTo>
                    <a:pt x="6283" y="21119"/>
                  </a:lnTo>
                  <a:lnTo>
                    <a:pt x="6738" y="20905"/>
                  </a:lnTo>
                  <a:lnTo>
                    <a:pt x="7128" y="20691"/>
                  </a:lnTo>
                  <a:lnTo>
                    <a:pt x="7453" y="20531"/>
                  </a:lnTo>
                  <a:lnTo>
                    <a:pt x="7713" y="20210"/>
                  </a:lnTo>
                  <a:lnTo>
                    <a:pt x="7908" y="19782"/>
                  </a:lnTo>
                  <a:lnTo>
                    <a:pt x="8059" y="20103"/>
                  </a:lnTo>
                  <a:lnTo>
                    <a:pt x="8276" y="20263"/>
                  </a:lnTo>
                  <a:lnTo>
                    <a:pt x="8579" y="20424"/>
                  </a:lnTo>
                  <a:lnTo>
                    <a:pt x="8926" y="20638"/>
                  </a:lnTo>
                  <a:lnTo>
                    <a:pt x="9381" y="20798"/>
                  </a:lnTo>
                  <a:lnTo>
                    <a:pt x="9814" y="21012"/>
                  </a:lnTo>
                  <a:lnTo>
                    <a:pt x="10313" y="21119"/>
                  </a:lnTo>
                  <a:lnTo>
                    <a:pt x="10789" y="21119"/>
                  </a:lnTo>
                  <a:lnTo>
                    <a:pt x="11244" y="21119"/>
                  </a:lnTo>
                  <a:lnTo>
                    <a:pt x="11699" y="21119"/>
                  </a:lnTo>
                  <a:lnTo>
                    <a:pt x="12111" y="21012"/>
                  </a:lnTo>
                  <a:lnTo>
                    <a:pt x="12522" y="20905"/>
                  </a:lnTo>
                  <a:lnTo>
                    <a:pt x="12912" y="20798"/>
                  </a:lnTo>
                  <a:lnTo>
                    <a:pt x="13194" y="20531"/>
                  </a:lnTo>
                  <a:lnTo>
                    <a:pt x="13454" y="20370"/>
                  </a:lnTo>
                  <a:lnTo>
                    <a:pt x="13692" y="20103"/>
                  </a:lnTo>
                  <a:lnTo>
                    <a:pt x="13844" y="20424"/>
                  </a:lnTo>
                  <a:lnTo>
                    <a:pt x="14104" y="20691"/>
                  </a:lnTo>
                  <a:lnTo>
                    <a:pt x="14386" y="21012"/>
                  </a:lnTo>
                  <a:lnTo>
                    <a:pt x="14797" y="21279"/>
                  </a:lnTo>
                  <a:lnTo>
                    <a:pt x="15165" y="21493"/>
                  </a:lnTo>
                  <a:lnTo>
                    <a:pt x="15599" y="21600"/>
                  </a:lnTo>
                  <a:lnTo>
                    <a:pt x="16097" y="21600"/>
                  </a:lnTo>
                  <a:lnTo>
                    <a:pt x="16552" y="21600"/>
                  </a:lnTo>
                  <a:lnTo>
                    <a:pt x="17029" y="21600"/>
                  </a:lnTo>
                  <a:lnTo>
                    <a:pt x="17484" y="21386"/>
                  </a:lnTo>
                  <a:lnTo>
                    <a:pt x="17939" y="21279"/>
                  </a:lnTo>
                  <a:lnTo>
                    <a:pt x="18350" y="21012"/>
                  </a:lnTo>
                  <a:lnTo>
                    <a:pt x="18719" y="20691"/>
                  </a:lnTo>
                  <a:lnTo>
                    <a:pt x="19022" y="20370"/>
                  </a:lnTo>
                  <a:lnTo>
                    <a:pt x="19282" y="19996"/>
                  </a:lnTo>
                  <a:lnTo>
                    <a:pt x="19477" y="19515"/>
                  </a:lnTo>
                  <a:close/>
                </a:path>
                <a:path w="21600" h="21600" extrusionOk="0">
                  <a:moveTo>
                    <a:pt x="19477" y="19515"/>
                  </a:moveTo>
                  <a:lnTo>
                    <a:pt x="19477" y="19515"/>
                  </a:lnTo>
                  <a:lnTo>
                    <a:pt x="19477" y="19087"/>
                  </a:lnTo>
                  <a:lnTo>
                    <a:pt x="19477" y="17697"/>
                  </a:lnTo>
                  <a:lnTo>
                    <a:pt x="19477" y="15719"/>
                  </a:lnTo>
                  <a:lnTo>
                    <a:pt x="19477" y="13473"/>
                  </a:lnTo>
                  <a:lnTo>
                    <a:pt x="19477" y="11174"/>
                  </a:lnTo>
                  <a:lnTo>
                    <a:pt x="19477" y="8929"/>
                  </a:lnTo>
                  <a:lnTo>
                    <a:pt x="19477" y="7218"/>
                  </a:lnTo>
                  <a:lnTo>
                    <a:pt x="19477" y="6042"/>
                  </a:lnTo>
                  <a:lnTo>
                    <a:pt x="19434" y="5988"/>
                  </a:lnTo>
                  <a:lnTo>
                    <a:pt x="19434" y="5828"/>
                  </a:lnTo>
                  <a:lnTo>
                    <a:pt x="19434" y="5721"/>
                  </a:lnTo>
                  <a:lnTo>
                    <a:pt x="19390" y="5614"/>
                  </a:lnTo>
                  <a:lnTo>
                    <a:pt x="19390" y="5507"/>
                  </a:lnTo>
                  <a:lnTo>
                    <a:pt x="19369" y="5400"/>
                  </a:lnTo>
                  <a:lnTo>
                    <a:pt x="19325" y="5347"/>
                  </a:lnTo>
                  <a:lnTo>
                    <a:pt x="19282" y="5240"/>
                  </a:lnTo>
                  <a:lnTo>
                    <a:pt x="19065" y="4865"/>
                  </a:lnTo>
                  <a:lnTo>
                    <a:pt x="18784" y="4705"/>
                  </a:lnTo>
                  <a:lnTo>
                    <a:pt x="18459" y="4491"/>
                  </a:lnTo>
                  <a:lnTo>
                    <a:pt x="18134" y="4384"/>
                  </a:lnTo>
                  <a:lnTo>
                    <a:pt x="17765" y="4331"/>
                  </a:lnTo>
                  <a:lnTo>
                    <a:pt x="17375" y="4224"/>
                  </a:lnTo>
                  <a:lnTo>
                    <a:pt x="16964" y="4224"/>
                  </a:lnTo>
                  <a:lnTo>
                    <a:pt x="16617" y="4224"/>
                  </a:lnTo>
                  <a:lnTo>
                    <a:pt x="4983" y="4224"/>
                  </a:lnTo>
                  <a:lnTo>
                    <a:pt x="4593" y="4224"/>
                  </a:lnTo>
                  <a:lnTo>
                    <a:pt x="4225" y="4224"/>
                  </a:lnTo>
                  <a:lnTo>
                    <a:pt x="3835" y="4331"/>
                  </a:lnTo>
                  <a:lnTo>
                    <a:pt x="3466" y="4384"/>
                  </a:lnTo>
                  <a:lnTo>
                    <a:pt x="3141" y="4491"/>
                  </a:lnTo>
                  <a:lnTo>
                    <a:pt x="2795" y="4705"/>
                  </a:lnTo>
                  <a:lnTo>
                    <a:pt x="2535" y="4865"/>
                  </a:lnTo>
                  <a:lnTo>
                    <a:pt x="2318" y="5240"/>
                  </a:lnTo>
                  <a:lnTo>
                    <a:pt x="2275" y="5347"/>
                  </a:lnTo>
                  <a:lnTo>
                    <a:pt x="2231" y="5400"/>
                  </a:lnTo>
                  <a:lnTo>
                    <a:pt x="2188" y="5507"/>
                  </a:lnTo>
                  <a:lnTo>
                    <a:pt x="2188" y="5614"/>
                  </a:lnTo>
                  <a:lnTo>
                    <a:pt x="2166" y="5721"/>
                  </a:lnTo>
                  <a:lnTo>
                    <a:pt x="2166" y="5828"/>
                  </a:lnTo>
                  <a:lnTo>
                    <a:pt x="2123" y="5988"/>
                  </a:lnTo>
                  <a:lnTo>
                    <a:pt x="2123" y="6042"/>
                  </a:lnTo>
                  <a:lnTo>
                    <a:pt x="2123" y="7218"/>
                  </a:lnTo>
                  <a:lnTo>
                    <a:pt x="2123" y="8929"/>
                  </a:lnTo>
                  <a:lnTo>
                    <a:pt x="2123" y="11174"/>
                  </a:lnTo>
                  <a:lnTo>
                    <a:pt x="2123" y="13473"/>
                  </a:lnTo>
                  <a:lnTo>
                    <a:pt x="2123" y="15719"/>
                  </a:lnTo>
                  <a:lnTo>
                    <a:pt x="2123" y="17697"/>
                  </a:lnTo>
                  <a:lnTo>
                    <a:pt x="2123" y="19087"/>
                  </a:lnTo>
                  <a:lnTo>
                    <a:pt x="2123" y="19515"/>
                  </a:lnTo>
                  <a:moveTo>
                    <a:pt x="2318" y="5240"/>
                  </a:moveTo>
                  <a:lnTo>
                    <a:pt x="2123" y="4865"/>
                  </a:lnTo>
                  <a:lnTo>
                    <a:pt x="1907" y="4331"/>
                  </a:lnTo>
                  <a:lnTo>
                    <a:pt x="1712" y="3743"/>
                  </a:lnTo>
                  <a:lnTo>
                    <a:pt x="1473" y="3101"/>
                  </a:lnTo>
                  <a:lnTo>
                    <a:pt x="1343" y="2406"/>
                  </a:lnTo>
                  <a:lnTo>
                    <a:pt x="1170" y="1818"/>
                  </a:lnTo>
                  <a:lnTo>
                    <a:pt x="1062" y="1230"/>
                  </a:lnTo>
                  <a:lnTo>
                    <a:pt x="1018" y="802"/>
                  </a:lnTo>
                  <a:moveTo>
                    <a:pt x="19282" y="5240"/>
                  </a:moveTo>
                  <a:lnTo>
                    <a:pt x="19477" y="4865"/>
                  </a:lnTo>
                  <a:lnTo>
                    <a:pt x="19693" y="4331"/>
                  </a:lnTo>
                  <a:lnTo>
                    <a:pt x="19888" y="3743"/>
                  </a:lnTo>
                  <a:lnTo>
                    <a:pt x="20127" y="3101"/>
                  </a:lnTo>
                  <a:lnTo>
                    <a:pt x="20257" y="2406"/>
                  </a:lnTo>
                  <a:lnTo>
                    <a:pt x="20408" y="1818"/>
                  </a:lnTo>
                  <a:lnTo>
                    <a:pt x="20538" y="1230"/>
                  </a:lnTo>
                  <a:lnTo>
                    <a:pt x="20582" y="802"/>
                  </a:lnTo>
                  <a:moveTo>
                    <a:pt x="7908" y="4224"/>
                  </a:moveTo>
                  <a:lnTo>
                    <a:pt x="7908" y="6790"/>
                  </a:lnTo>
                  <a:lnTo>
                    <a:pt x="7908" y="16574"/>
                  </a:lnTo>
                  <a:lnTo>
                    <a:pt x="7908" y="19782"/>
                  </a:lnTo>
                  <a:lnTo>
                    <a:pt x="7908" y="4224"/>
                  </a:lnTo>
                  <a:moveTo>
                    <a:pt x="13692" y="4224"/>
                  </a:moveTo>
                  <a:lnTo>
                    <a:pt x="13692" y="6844"/>
                  </a:lnTo>
                  <a:lnTo>
                    <a:pt x="13692" y="16788"/>
                  </a:lnTo>
                  <a:lnTo>
                    <a:pt x="13692" y="20103"/>
                  </a:lnTo>
                  <a:lnTo>
                    <a:pt x="13692" y="4224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958" name="chair3"/>
            <p:cNvSpPr>
              <a:spLocks noEditPoints="1" noChangeArrowheads="1"/>
            </p:cNvSpPr>
            <p:nvPr/>
          </p:nvSpPr>
          <p:spPr bwMode="auto">
            <a:xfrm rot="16077275">
              <a:off x="3315" y="2157"/>
              <a:ext cx="522" cy="336"/>
            </a:xfrm>
            <a:custGeom>
              <a:avLst/>
              <a:gdLst>
                <a:gd name="T0" fmla="*/ 10800 w 21600"/>
                <a:gd name="T1" fmla="*/ 0 h 21600"/>
                <a:gd name="T2" fmla="*/ 20275 w 21600"/>
                <a:gd name="T3" fmla="*/ 10800 h 21600"/>
                <a:gd name="T4" fmla="*/ 10800 w 21600"/>
                <a:gd name="T5" fmla="*/ 21600 h 21600"/>
                <a:gd name="T6" fmla="*/ 1303 w 21600"/>
                <a:gd name="T7" fmla="*/ 10800 h 21600"/>
                <a:gd name="T8" fmla="*/ 4828 w 21600"/>
                <a:gd name="T9" fmla="*/ 6639 h 21600"/>
                <a:gd name="T10" fmla="*/ 16846 w 21600"/>
                <a:gd name="T11" fmla="*/ 196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661" y="21600"/>
                  </a:moveTo>
                  <a:lnTo>
                    <a:pt x="11964" y="21600"/>
                  </a:lnTo>
                  <a:lnTo>
                    <a:pt x="12969" y="21477"/>
                  </a:lnTo>
                  <a:lnTo>
                    <a:pt x="13951" y="21379"/>
                  </a:lnTo>
                  <a:lnTo>
                    <a:pt x="14742" y="21134"/>
                  </a:lnTo>
                  <a:lnTo>
                    <a:pt x="15575" y="20765"/>
                  </a:lnTo>
                  <a:lnTo>
                    <a:pt x="16152" y="20520"/>
                  </a:lnTo>
                  <a:lnTo>
                    <a:pt x="16579" y="20225"/>
                  </a:lnTo>
                  <a:lnTo>
                    <a:pt x="16942" y="19857"/>
                  </a:lnTo>
                  <a:lnTo>
                    <a:pt x="17455" y="20520"/>
                  </a:lnTo>
                  <a:lnTo>
                    <a:pt x="17989" y="21011"/>
                  </a:lnTo>
                  <a:lnTo>
                    <a:pt x="18459" y="21379"/>
                  </a:lnTo>
                  <a:lnTo>
                    <a:pt x="19079" y="21477"/>
                  </a:lnTo>
                  <a:lnTo>
                    <a:pt x="19656" y="21477"/>
                  </a:lnTo>
                  <a:lnTo>
                    <a:pt x="20275" y="21379"/>
                  </a:lnTo>
                  <a:lnTo>
                    <a:pt x="20660" y="21011"/>
                  </a:lnTo>
                  <a:lnTo>
                    <a:pt x="21173" y="20643"/>
                  </a:lnTo>
                  <a:lnTo>
                    <a:pt x="21386" y="20225"/>
                  </a:lnTo>
                  <a:lnTo>
                    <a:pt x="21600" y="19636"/>
                  </a:lnTo>
                  <a:lnTo>
                    <a:pt x="21600" y="19145"/>
                  </a:lnTo>
                  <a:lnTo>
                    <a:pt x="21600" y="18605"/>
                  </a:lnTo>
                  <a:lnTo>
                    <a:pt x="21386" y="18115"/>
                  </a:lnTo>
                  <a:lnTo>
                    <a:pt x="21066" y="17525"/>
                  </a:lnTo>
                  <a:lnTo>
                    <a:pt x="20660" y="17108"/>
                  </a:lnTo>
                  <a:lnTo>
                    <a:pt x="20275" y="16740"/>
                  </a:lnTo>
                  <a:lnTo>
                    <a:pt x="20275" y="10628"/>
                  </a:lnTo>
                  <a:lnTo>
                    <a:pt x="20275" y="5695"/>
                  </a:lnTo>
                  <a:lnTo>
                    <a:pt x="20275" y="5105"/>
                  </a:lnTo>
                  <a:lnTo>
                    <a:pt x="20190" y="4492"/>
                  </a:lnTo>
                  <a:lnTo>
                    <a:pt x="19976" y="4075"/>
                  </a:lnTo>
                  <a:lnTo>
                    <a:pt x="19763" y="3485"/>
                  </a:lnTo>
                  <a:lnTo>
                    <a:pt x="19442" y="2995"/>
                  </a:lnTo>
                  <a:lnTo>
                    <a:pt x="19079" y="2455"/>
                  </a:lnTo>
                  <a:lnTo>
                    <a:pt x="18673" y="2086"/>
                  </a:lnTo>
                  <a:lnTo>
                    <a:pt x="18139" y="1620"/>
                  </a:lnTo>
                  <a:lnTo>
                    <a:pt x="17562" y="1325"/>
                  </a:lnTo>
                  <a:lnTo>
                    <a:pt x="16836" y="957"/>
                  </a:lnTo>
                  <a:lnTo>
                    <a:pt x="16045" y="589"/>
                  </a:lnTo>
                  <a:lnTo>
                    <a:pt x="15169" y="344"/>
                  </a:lnTo>
                  <a:lnTo>
                    <a:pt x="14272" y="245"/>
                  </a:lnTo>
                  <a:lnTo>
                    <a:pt x="13182" y="123"/>
                  </a:lnTo>
                  <a:lnTo>
                    <a:pt x="12028" y="0"/>
                  </a:lnTo>
                  <a:lnTo>
                    <a:pt x="10832" y="0"/>
                  </a:lnTo>
                  <a:lnTo>
                    <a:pt x="9572" y="0"/>
                  </a:lnTo>
                  <a:lnTo>
                    <a:pt x="8418" y="123"/>
                  </a:lnTo>
                  <a:lnTo>
                    <a:pt x="7328" y="245"/>
                  </a:lnTo>
                  <a:lnTo>
                    <a:pt x="6431" y="344"/>
                  </a:lnTo>
                  <a:lnTo>
                    <a:pt x="5555" y="589"/>
                  </a:lnTo>
                  <a:lnTo>
                    <a:pt x="4764" y="957"/>
                  </a:lnTo>
                  <a:lnTo>
                    <a:pt x="4038" y="1325"/>
                  </a:lnTo>
                  <a:lnTo>
                    <a:pt x="3461" y="1620"/>
                  </a:lnTo>
                  <a:lnTo>
                    <a:pt x="2927" y="2086"/>
                  </a:lnTo>
                  <a:lnTo>
                    <a:pt x="2521" y="2455"/>
                  </a:lnTo>
                  <a:lnTo>
                    <a:pt x="2158" y="2995"/>
                  </a:lnTo>
                  <a:lnTo>
                    <a:pt x="1837" y="3485"/>
                  </a:lnTo>
                  <a:lnTo>
                    <a:pt x="1624" y="4075"/>
                  </a:lnTo>
                  <a:lnTo>
                    <a:pt x="1410" y="4492"/>
                  </a:lnTo>
                  <a:lnTo>
                    <a:pt x="1303" y="5105"/>
                  </a:lnTo>
                  <a:lnTo>
                    <a:pt x="1303" y="5695"/>
                  </a:lnTo>
                  <a:lnTo>
                    <a:pt x="1303" y="10874"/>
                  </a:lnTo>
                  <a:lnTo>
                    <a:pt x="1303" y="16740"/>
                  </a:lnTo>
                  <a:lnTo>
                    <a:pt x="940" y="17108"/>
                  </a:lnTo>
                  <a:lnTo>
                    <a:pt x="534" y="17525"/>
                  </a:lnTo>
                  <a:lnTo>
                    <a:pt x="214" y="18115"/>
                  </a:lnTo>
                  <a:lnTo>
                    <a:pt x="0" y="18605"/>
                  </a:lnTo>
                  <a:lnTo>
                    <a:pt x="0" y="19145"/>
                  </a:lnTo>
                  <a:lnTo>
                    <a:pt x="0" y="19636"/>
                  </a:lnTo>
                  <a:lnTo>
                    <a:pt x="214" y="20225"/>
                  </a:lnTo>
                  <a:lnTo>
                    <a:pt x="427" y="20643"/>
                  </a:lnTo>
                  <a:lnTo>
                    <a:pt x="833" y="21011"/>
                  </a:lnTo>
                  <a:lnTo>
                    <a:pt x="1303" y="21379"/>
                  </a:lnTo>
                  <a:lnTo>
                    <a:pt x="1944" y="21477"/>
                  </a:lnTo>
                  <a:lnTo>
                    <a:pt x="2521" y="21477"/>
                  </a:lnTo>
                  <a:lnTo>
                    <a:pt x="3141" y="21379"/>
                  </a:lnTo>
                  <a:lnTo>
                    <a:pt x="3611" y="21011"/>
                  </a:lnTo>
                  <a:lnTo>
                    <a:pt x="4145" y="20520"/>
                  </a:lnTo>
                  <a:lnTo>
                    <a:pt x="4658" y="19857"/>
                  </a:lnTo>
                  <a:lnTo>
                    <a:pt x="4914" y="20225"/>
                  </a:lnTo>
                  <a:lnTo>
                    <a:pt x="5448" y="20520"/>
                  </a:lnTo>
                  <a:lnTo>
                    <a:pt x="6025" y="20765"/>
                  </a:lnTo>
                  <a:lnTo>
                    <a:pt x="6751" y="21134"/>
                  </a:lnTo>
                  <a:lnTo>
                    <a:pt x="7542" y="21379"/>
                  </a:lnTo>
                  <a:lnTo>
                    <a:pt x="8418" y="21477"/>
                  </a:lnTo>
                  <a:lnTo>
                    <a:pt x="9465" y="21600"/>
                  </a:lnTo>
                  <a:lnTo>
                    <a:pt x="10661" y="21600"/>
                  </a:lnTo>
                  <a:close/>
                </a:path>
                <a:path w="21600" h="21600" extrusionOk="0">
                  <a:moveTo>
                    <a:pt x="17049" y="19857"/>
                  </a:moveTo>
                  <a:lnTo>
                    <a:pt x="17049" y="19268"/>
                  </a:lnTo>
                  <a:lnTo>
                    <a:pt x="17049" y="18016"/>
                  </a:lnTo>
                  <a:lnTo>
                    <a:pt x="17049" y="16274"/>
                  </a:lnTo>
                  <a:lnTo>
                    <a:pt x="17049" y="14114"/>
                  </a:lnTo>
                  <a:lnTo>
                    <a:pt x="17049" y="11880"/>
                  </a:lnTo>
                  <a:lnTo>
                    <a:pt x="17049" y="9843"/>
                  </a:lnTo>
                  <a:lnTo>
                    <a:pt x="17049" y="8100"/>
                  </a:lnTo>
                  <a:lnTo>
                    <a:pt x="17049" y="7069"/>
                  </a:lnTo>
                  <a:lnTo>
                    <a:pt x="16942" y="6725"/>
                  </a:lnTo>
                  <a:lnTo>
                    <a:pt x="16836" y="6357"/>
                  </a:lnTo>
                  <a:lnTo>
                    <a:pt x="16686" y="6112"/>
                  </a:lnTo>
                  <a:lnTo>
                    <a:pt x="16472" y="5768"/>
                  </a:lnTo>
                  <a:lnTo>
                    <a:pt x="15746" y="5351"/>
                  </a:lnTo>
                  <a:lnTo>
                    <a:pt x="14849" y="4983"/>
                  </a:lnTo>
                  <a:lnTo>
                    <a:pt x="13951" y="4615"/>
                  </a:lnTo>
                  <a:lnTo>
                    <a:pt x="12862" y="4369"/>
                  </a:lnTo>
                  <a:lnTo>
                    <a:pt x="11879" y="4271"/>
                  </a:lnTo>
                  <a:lnTo>
                    <a:pt x="10832" y="4197"/>
                  </a:lnTo>
                  <a:lnTo>
                    <a:pt x="9828" y="4271"/>
                  </a:lnTo>
                  <a:lnTo>
                    <a:pt x="8845" y="4369"/>
                  </a:lnTo>
                  <a:lnTo>
                    <a:pt x="7734" y="4615"/>
                  </a:lnTo>
                  <a:lnTo>
                    <a:pt x="6751" y="4983"/>
                  </a:lnTo>
                  <a:lnTo>
                    <a:pt x="5961" y="5351"/>
                  </a:lnTo>
                  <a:lnTo>
                    <a:pt x="5234" y="5768"/>
                  </a:lnTo>
                  <a:lnTo>
                    <a:pt x="4914" y="6112"/>
                  </a:lnTo>
                  <a:lnTo>
                    <a:pt x="4764" y="6357"/>
                  </a:lnTo>
                  <a:lnTo>
                    <a:pt x="4658" y="6725"/>
                  </a:lnTo>
                  <a:lnTo>
                    <a:pt x="4658" y="7069"/>
                  </a:lnTo>
                  <a:lnTo>
                    <a:pt x="4658" y="8100"/>
                  </a:lnTo>
                  <a:lnTo>
                    <a:pt x="4658" y="9843"/>
                  </a:lnTo>
                  <a:lnTo>
                    <a:pt x="4658" y="11880"/>
                  </a:lnTo>
                  <a:lnTo>
                    <a:pt x="4658" y="14114"/>
                  </a:lnTo>
                  <a:lnTo>
                    <a:pt x="4658" y="16274"/>
                  </a:lnTo>
                  <a:lnTo>
                    <a:pt x="4658" y="18016"/>
                  </a:lnTo>
                  <a:lnTo>
                    <a:pt x="4658" y="19268"/>
                  </a:lnTo>
                  <a:lnTo>
                    <a:pt x="4658" y="19857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377" name="Rectangle 23"/>
            <p:cNvSpPr>
              <a:spLocks noChangeArrowheads="1"/>
            </p:cNvSpPr>
            <p:nvPr/>
          </p:nvSpPr>
          <p:spPr bwMode="auto">
            <a:xfrm flipV="1">
              <a:off x="5004" y="3192"/>
              <a:ext cx="480" cy="4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5378" name="Line 24"/>
            <p:cNvSpPr>
              <a:spLocks noChangeShapeType="1"/>
            </p:cNvSpPr>
            <p:nvPr/>
          </p:nvSpPr>
          <p:spPr bwMode="auto">
            <a:xfrm>
              <a:off x="5448" y="276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Line 25"/>
            <p:cNvSpPr>
              <a:spLocks noChangeShapeType="1"/>
            </p:cNvSpPr>
            <p:nvPr/>
          </p:nvSpPr>
          <p:spPr bwMode="auto">
            <a:xfrm flipH="1">
              <a:off x="5028" y="2736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26"/>
            <p:cNvSpPr>
              <a:spLocks noChangeShapeType="1"/>
            </p:cNvSpPr>
            <p:nvPr/>
          </p:nvSpPr>
          <p:spPr bwMode="auto">
            <a:xfrm>
              <a:off x="5436" y="1488"/>
              <a:ext cx="12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Rectangle 30"/>
            <p:cNvSpPr>
              <a:spLocks noChangeArrowheads="1"/>
            </p:cNvSpPr>
            <p:nvPr/>
          </p:nvSpPr>
          <p:spPr bwMode="auto">
            <a:xfrm>
              <a:off x="5016" y="1464"/>
              <a:ext cx="456" cy="4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5382" name="Line 31"/>
            <p:cNvSpPr>
              <a:spLocks noChangeShapeType="1"/>
            </p:cNvSpPr>
            <p:nvPr/>
          </p:nvSpPr>
          <p:spPr bwMode="auto">
            <a:xfrm flipH="1" flipV="1">
              <a:off x="5016" y="1476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7" name="Text Box 34"/>
          <p:cNvSpPr txBox="1">
            <a:spLocks noChangeArrowheads="1"/>
          </p:cNvSpPr>
          <p:nvPr/>
        </p:nvSpPr>
        <p:spPr bwMode="auto">
          <a:xfrm>
            <a:off x="1143000" y="54102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BAD CIRCULATION </a:t>
            </a:r>
          </a:p>
        </p:txBody>
      </p:sp>
      <p:sp>
        <p:nvSpPr>
          <p:cNvPr id="15368" name="Text Box 35"/>
          <p:cNvSpPr txBox="1">
            <a:spLocks noChangeArrowheads="1"/>
          </p:cNvSpPr>
          <p:nvPr/>
        </p:nvSpPr>
        <p:spPr bwMode="auto">
          <a:xfrm>
            <a:off x="5867400" y="5500688"/>
            <a:ext cx="2590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GOOD CIRCULATION </a:t>
            </a:r>
          </a:p>
        </p:txBody>
      </p:sp>
      <p:sp>
        <p:nvSpPr>
          <p:cNvPr id="15369" name="Text Box 36"/>
          <p:cNvSpPr txBox="1">
            <a:spLocks noChangeArrowheads="1"/>
          </p:cNvSpPr>
          <p:nvPr/>
        </p:nvSpPr>
        <p:spPr bwMode="auto">
          <a:xfrm>
            <a:off x="609600" y="2133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DOOR</a:t>
            </a:r>
          </a:p>
        </p:txBody>
      </p:sp>
      <p:sp>
        <p:nvSpPr>
          <p:cNvPr id="15370" name="Text Box 37"/>
          <p:cNvSpPr txBox="1">
            <a:spLocks noChangeArrowheads="1"/>
          </p:cNvSpPr>
          <p:nvPr/>
        </p:nvSpPr>
        <p:spPr bwMode="auto">
          <a:xfrm>
            <a:off x="8001000" y="19812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DOOR</a:t>
            </a:r>
          </a:p>
        </p:txBody>
      </p:sp>
      <p:sp>
        <p:nvSpPr>
          <p:cNvPr id="15371" name="Text Box 38"/>
          <p:cNvSpPr txBox="1">
            <a:spLocks noChangeArrowheads="1"/>
          </p:cNvSpPr>
          <p:nvPr/>
        </p:nvSpPr>
        <p:spPr bwMode="auto">
          <a:xfrm>
            <a:off x="3352800" y="52720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DOOR</a:t>
            </a:r>
          </a:p>
        </p:txBody>
      </p:sp>
      <p:sp>
        <p:nvSpPr>
          <p:cNvPr id="15372" name="Text Box 39"/>
          <p:cNvSpPr txBox="1">
            <a:spLocks noChangeArrowheads="1"/>
          </p:cNvSpPr>
          <p:nvPr/>
        </p:nvSpPr>
        <p:spPr bwMode="auto">
          <a:xfrm>
            <a:off x="2667000" y="5994400"/>
            <a:ext cx="3733800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FFFF00"/>
                </a:solidFill>
                <a:latin typeface="Arial" charset="0"/>
              </a:rPr>
              <a:t>HORIZONTAL CIRCULATION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377825"/>
            <a:ext cx="7313612" cy="561975"/>
          </a:xfrm>
          <a:ln>
            <a:solidFill>
              <a:schemeClr val="hlink"/>
            </a:solidFill>
          </a:ln>
        </p:spPr>
        <p:txBody>
          <a:bodyPr/>
          <a:lstStyle/>
          <a:p>
            <a:r>
              <a:rPr lang="en-US" sz="2700" b="1" smtClean="0">
                <a:solidFill>
                  <a:srgbClr val="FFFF00"/>
                </a:solidFill>
              </a:rPr>
              <a:t>6. CIRCULATION CONTD…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295400" y="1143000"/>
            <a:ext cx="74676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FFFF00"/>
                </a:solidFill>
                <a:latin typeface="Arial" charset="0"/>
              </a:rPr>
              <a:t>VERTICAL CIRCULATION</a:t>
            </a:r>
          </a:p>
        </p:txBody>
      </p:sp>
      <p:grpSp>
        <p:nvGrpSpPr>
          <p:cNvPr id="16388" name="Group 41"/>
          <p:cNvGrpSpPr>
            <a:grpSpLocks/>
          </p:cNvGrpSpPr>
          <p:nvPr/>
        </p:nvGrpSpPr>
        <p:grpSpPr bwMode="auto">
          <a:xfrm>
            <a:off x="457200" y="1676400"/>
            <a:ext cx="3810000" cy="3657600"/>
            <a:chOff x="1200" y="1152"/>
            <a:chExt cx="2400" cy="2304"/>
          </a:xfrm>
        </p:grpSpPr>
        <p:sp>
          <p:nvSpPr>
            <p:cNvPr id="16425" name="Text Box 24"/>
            <p:cNvSpPr txBox="1">
              <a:spLocks noChangeArrowheads="1"/>
            </p:cNvSpPr>
            <p:nvPr/>
          </p:nvSpPr>
          <p:spPr bwMode="auto">
            <a:xfrm>
              <a:off x="1296" y="176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STUDY</a:t>
              </a:r>
            </a:p>
          </p:txBody>
        </p:sp>
        <p:sp>
          <p:nvSpPr>
            <p:cNvPr id="16426" name="Text Box 29"/>
            <p:cNvSpPr txBox="1">
              <a:spLocks noChangeArrowheads="1"/>
            </p:cNvSpPr>
            <p:nvPr/>
          </p:nvSpPr>
          <p:spPr bwMode="auto">
            <a:xfrm>
              <a:off x="2832" y="1812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KIT</a:t>
              </a:r>
            </a:p>
          </p:txBody>
        </p:sp>
        <p:sp>
          <p:nvSpPr>
            <p:cNvPr id="16427" name="Text Box 30"/>
            <p:cNvSpPr txBox="1">
              <a:spLocks noChangeArrowheads="1"/>
            </p:cNvSpPr>
            <p:nvPr/>
          </p:nvSpPr>
          <p:spPr bwMode="auto">
            <a:xfrm>
              <a:off x="1344" y="3060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BED</a:t>
              </a:r>
            </a:p>
          </p:txBody>
        </p:sp>
        <p:sp>
          <p:nvSpPr>
            <p:cNvPr id="16428" name="Text Box 31"/>
            <p:cNvSpPr txBox="1">
              <a:spLocks noChangeArrowheads="1"/>
            </p:cNvSpPr>
            <p:nvPr/>
          </p:nvSpPr>
          <p:spPr bwMode="auto">
            <a:xfrm>
              <a:off x="2208" y="3060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VER</a:t>
              </a:r>
            </a:p>
          </p:txBody>
        </p:sp>
        <p:sp>
          <p:nvSpPr>
            <p:cNvPr id="16429" name="Text Box 32"/>
            <p:cNvSpPr txBox="1">
              <a:spLocks noChangeArrowheads="1"/>
            </p:cNvSpPr>
            <p:nvPr/>
          </p:nvSpPr>
          <p:spPr bwMode="auto">
            <a:xfrm>
              <a:off x="2784" y="248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LIV</a:t>
              </a:r>
            </a:p>
          </p:txBody>
        </p:sp>
        <p:sp>
          <p:nvSpPr>
            <p:cNvPr id="16430" name="Arc 36"/>
            <p:cNvSpPr>
              <a:spLocks/>
            </p:cNvSpPr>
            <p:nvPr/>
          </p:nvSpPr>
          <p:spPr bwMode="auto">
            <a:xfrm flipH="1" flipV="1">
              <a:off x="2496" y="2436"/>
              <a:ext cx="384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31" name="Group 40"/>
            <p:cNvGrpSpPr>
              <a:grpSpLocks/>
            </p:cNvGrpSpPr>
            <p:nvPr/>
          </p:nvGrpSpPr>
          <p:grpSpPr bwMode="auto">
            <a:xfrm>
              <a:off x="1200" y="1152"/>
              <a:ext cx="2400" cy="2304"/>
              <a:chOff x="1152" y="1152"/>
              <a:chExt cx="2400" cy="2304"/>
            </a:xfrm>
          </p:grpSpPr>
          <p:sp>
            <p:nvSpPr>
              <p:cNvPr id="16432" name="Rectangle 8"/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528" cy="1056"/>
              </a:xfrm>
              <a:prstGeom prst="rect">
                <a:avLst/>
              </a:prstGeom>
              <a:noFill/>
              <a:ln w="76200" cmpd="tri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6433" name="Group 39"/>
              <p:cNvGrpSpPr>
                <a:grpSpLocks/>
              </p:cNvGrpSpPr>
              <p:nvPr/>
            </p:nvGrpSpPr>
            <p:grpSpPr bwMode="auto">
              <a:xfrm>
                <a:off x="1152" y="1392"/>
                <a:ext cx="2400" cy="2064"/>
                <a:chOff x="1152" y="1392"/>
                <a:chExt cx="2400" cy="2064"/>
              </a:xfrm>
            </p:grpSpPr>
            <p:sp>
              <p:nvSpPr>
                <p:cNvPr id="16434" name="Rectangle 5"/>
                <p:cNvSpPr>
                  <a:spLocks noChangeArrowheads="1"/>
                </p:cNvSpPr>
                <p:nvPr/>
              </p:nvSpPr>
              <p:spPr bwMode="auto">
                <a:xfrm>
                  <a:off x="1152" y="1392"/>
                  <a:ext cx="912" cy="720"/>
                </a:xfrm>
                <a:prstGeom prst="rect">
                  <a:avLst/>
                </a:prstGeom>
                <a:noFill/>
                <a:ln w="76200" cmpd="tri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6435" name="Rectangle 6"/>
                <p:cNvSpPr>
                  <a:spLocks noChangeArrowheads="1"/>
                </p:cNvSpPr>
                <p:nvPr/>
              </p:nvSpPr>
              <p:spPr bwMode="auto">
                <a:xfrm>
                  <a:off x="1308" y="2112"/>
                  <a:ext cx="720" cy="528"/>
                </a:xfrm>
                <a:prstGeom prst="rect">
                  <a:avLst/>
                </a:prstGeom>
                <a:noFill/>
                <a:ln w="76200" cmpd="tri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6436" name="Rectangle 7"/>
                <p:cNvSpPr>
                  <a:spLocks noChangeArrowheads="1"/>
                </p:cNvSpPr>
                <p:nvPr/>
              </p:nvSpPr>
              <p:spPr bwMode="auto">
                <a:xfrm>
                  <a:off x="1152" y="2640"/>
                  <a:ext cx="912" cy="816"/>
                </a:xfrm>
                <a:prstGeom prst="rect">
                  <a:avLst/>
                </a:prstGeom>
                <a:noFill/>
                <a:ln w="76200" cmpd="tri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6437" name="Rectangle 9"/>
                <p:cNvSpPr>
                  <a:spLocks noChangeArrowheads="1"/>
                </p:cNvSpPr>
                <p:nvPr/>
              </p:nvSpPr>
              <p:spPr bwMode="auto">
                <a:xfrm>
                  <a:off x="2592" y="1440"/>
                  <a:ext cx="864" cy="1008"/>
                </a:xfrm>
                <a:prstGeom prst="rect">
                  <a:avLst/>
                </a:prstGeom>
                <a:noFill/>
                <a:ln w="76200" cmpd="tri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6438" name="Rectangle 10"/>
                <p:cNvSpPr>
                  <a:spLocks noChangeArrowheads="1"/>
                </p:cNvSpPr>
                <p:nvPr/>
              </p:nvSpPr>
              <p:spPr bwMode="auto">
                <a:xfrm>
                  <a:off x="2592" y="2448"/>
                  <a:ext cx="960" cy="720"/>
                </a:xfrm>
                <a:prstGeom prst="rect">
                  <a:avLst/>
                </a:prstGeom>
                <a:noFill/>
                <a:ln w="76200" cmpd="tri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6439" name="Rectangle 11"/>
                <p:cNvSpPr>
                  <a:spLocks noChangeArrowheads="1"/>
                </p:cNvSpPr>
                <p:nvPr/>
              </p:nvSpPr>
              <p:spPr bwMode="auto">
                <a:xfrm>
                  <a:off x="2064" y="3024"/>
                  <a:ext cx="528" cy="432"/>
                </a:xfrm>
                <a:prstGeom prst="rect">
                  <a:avLst/>
                </a:prstGeom>
                <a:noFill/>
                <a:ln w="76200" cmpd="tri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16440" name="Group 20"/>
                <p:cNvGrpSpPr>
                  <a:grpSpLocks/>
                </p:cNvGrpSpPr>
                <p:nvPr/>
              </p:nvGrpSpPr>
              <p:grpSpPr bwMode="auto">
                <a:xfrm>
                  <a:off x="2064" y="1392"/>
                  <a:ext cx="528" cy="576"/>
                  <a:chOff x="2064" y="1632"/>
                  <a:chExt cx="528" cy="576"/>
                </a:xfrm>
              </p:grpSpPr>
              <p:grpSp>
                <p:nvGrpSpPr>
                  <p:cNvPr id="16449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064" y="1920"/>
                    <a:ext cx="528" cy="288"/>
                    <a:chOff x="2064" y="1680"/>
                    <a:chExt cx="528" cy="288"/>
                  </a:xfrm>
                </p:grpSpPr>
                <p:sp>
                  <p:nvSpPr>
                    <p:cNvPr id="16455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1680"/>
                      <a:ext cx="528" cy="9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/>
                    </a:p>
                  </p:txBody>
                </p:sp>
                <p:sp>
                  <p:nvSpPr>
                    <p:cNvPr id="16456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1872"/>
                      <a:ext cx="528" cy="9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/>
                    </a:p>
                  </p:txBody>
                </p:sp>
              </p:grpSp>
              <p:grpSp>
                <p:nvGrpSpPr>
                  <p:cNvPr id="16450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2064" y="1632"/>
                    <a:ext cx="528" cy="576"/>
                    <a:chOff x="2064" y="1680"/>
                    <a:chExt cx="528" cy="576"/>
                  </a:xfrm>
                </p:grpSpPr>
                <p:grpSp>
                  <p:nvGrpSpPr>
                    <p:cNvPr id="16451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4" y="1680"/>
                      <a:ext cx="528" cy="288"/>
                      <a:chOff x="2064" y="1680"/>
                      <a:chExt cx="528" cy="288"/>
                    </a:xfrm>
                  </p:grpSpPr>
                  <p:sp>
                    <p:nvSpPr>
                      <p:cNvPr id="16453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64" y="1680"/>
                        <a:ext cx="528" cy="9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  <p:sp>
                    <p:nvSpPr>
                      <p:cNvPr id="16454" name="Rectangl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64" y="1872"/>
                        <a:ext cx="528" cy="9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</p:grpSp>
                <p:sp>
                  <p:nvSpPr>
                    <p:cNvPr id="16452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16" y="1680"/>
                      <a:ext cx="0" cy="57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6441" name="Group 23"/>
                <p:cNvGrpSpPr>
                  <a:grpSpLocks/>
                </p:cNvGrpSpPr>
                <p:nvPr/>
              </p:nvGrpSpPr>
              <p:grpSpPr bwMode="auto">
                <a:xfrm>
                  <a:off x="2592" y="3168"/>
                  <a:ext cx="192" cy="288"/>
                  <a:chOff x="2688" y="2952"/>
                  <a:chExt cx="192" cy="360"/>
                </a:xfrm>
              </p:grpSpPr>
              <p:sp>
                <p:nvSpPr>
                  <p:cNvPr id="1644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952"/>
                    <a:ext cx="96" cy="3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1644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2952"/>
                    <a:ext cx="96" cy="3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</p:grpSp>
            <p:sp>
              <p:nvSpPr>
                <p:cNvPr id="16442" name="Arc 33"/>
                <p:cNvSpPr>
                  <a:spLocks/>
                </p:cNvSpPr>
                <p:nvPr/>
              </p:nvSpPr>
              <p:spPr bwMode="auto">
                <a:xfrm flipV="1">
                  <a:off x="1828" y="2016"/>
                  <a:ext cx="411" cy="288"/>
                </a:xfrm>
                <a:custGeom>
                  <a:avLst/>
                  <a:gdLst>
                    <a:gd name="T0" fmla="*/ 0 w 30806"/>
                    <a:gd name="T1" fmla="*/ 0 h 21600"/>
                    <a:gd name="T2" fmla="*/ 0 w 30806"/>
                    <a:gd name="T3" fmla="*/ 0 h 21600"/>
                    <a:gd name="T4" fmla="*/ 0 w 3080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0806"/>
                    <a:gd name="T10" fmla="*/ 0 h 21600"/>
                    <a:gd name="T11" fmla="*/ 30806 w 3080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806" h="21600" fill="none" extrusionOk="0">
                      <a:moveTo>
                        <a:pt x="0" y="2280"/>
                      </a:moveTo>
                      <a:cubicBezTo>
                        <a:pt x="2999" y="780"/>
                        <a:pt x="6306" y="-1"/>
                        <a:pt x="9660" y="0"/>
                      </a:cubicBezTo>
                      <a:cubicBezTo>
                        <a:pt x="19891" y="0"/>
                        <a:pt x="28718" y="7177"/>
                        <a:pt x="30805" y="17194"/>
                      </a:cubicBezTo>
                    </a:path>
                    <a:path w="30806" h="21600" stroke="0" extrusionOk="0">
                      <a:moveTo>
                        <a:pt x="0" y="2280"/>
                      </a:moveTo>
                      <a:cubicBezTo>
                        <a:pt x="2999" y="780"/>
                        <a:pt x="6306" y="-1"/>
                        <a:pt x="9660" y="0"/>
                      </a:cubicBezTo>
                      <a:cubicBezTo>
                        <a:pt x="19891" y="0"/>
                        <a:pt x="28718" y="7177"/>
                        <a:pt x="30805" y="17194"/>
                      </a:cubicBezTo>
                      <a:lnTo>
                        <a:pt x="966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3" name="Arc 34"/>
                <p:cNvSpPr>
                  <a:spLocks/>
                </p:cNvSpPr>
                <p:nvPr/>
              </p:nvSpPr>
              <p:spPr bwMode="auto">
                <a:xfrm flipH="1" flipV="1">
                  <a:off x="2403" y="2067"/>
                  <a:ext cx="429" cy="237"/>
                </a:xfrm>
                <a:custGeom>
                  <a:avLst/>
                  <a:gdLst>
                    <a:gd name="T0" fmla="*/ 0 w 43064"/>
                    <a:gd name="T1" fmla="*/ 0 h 31876"/>
                    <a:gd name="T2" fmla="*/ 0 w 43064"/>
                    <a:gd name="T3" fmla="*/ 0 h 31876"/>
                    <a:gd name="T4" fmla="*/ 0 w 43064"/>
                    <a:gd name="T5" fmla="*/ 0 h 31876"/>
                    <a:gd name="T6" fmla="*/ 0 60000 65536"/>
                    <a:gd name="T7" fmla="*/ 0 60000 65536"/>
                    <a:gd name="T8" fmla="*/ 0 60000 65536"/>
                    <a:gd name="T9" fmla="*/ 0 w 43064"/>
                    <a:gd name="T10" fmla="*/ 0 h 31876"/>
                    <a:gd name="T11" fmla="*/ 43064 w 43064"/>
                    <a:gd name="T12" fmla="*/ 31876 h 318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064" h="31876" fill="none" extrusionOk="0">
                      <a:moveTo>
                        <a:pt x="0" y="19176"/>
                      </a:moveTo>
                      <a:cubicBezTo>
                        <a:pt x="1233" y="8254"/>
                        <a:pt x="10472" y="-1"/>
                        <a:pt x="21464" y="0"/>
                      </a:cubicBezTo>
                      <a:cubicBezTo>
                        <a:pt x="33393" y="0"/>
                        <a:pt x="43064" y="9670"/>
                        <a:pt x="43064" y="21600"/>
                      </a:cubicBezTo>
                      <a:cubicBezTo>
                        <a:pt x="43064" y="25188"/>
                        <a:pt x="42170" y="28719"/>
                        <a:pt x="40463" y="31876"/>
                      </a:cubicBezTo>
                    </a:path>
                    <a:path w="43064" h="31876" stroke="0" extrusionOk="0">
                      <a:moveTo>
                        <a:pt x="0" y="19176"/>
                      </a:moveTo>
                      <a:cubicBezTo>
                        <a:pt x="1233" y="8254"/>
                        <a:pt x="10472" y="-1"/>
                        <a:pt x="21464" y="0"/>
                      </a:cubicBezTo>
                      <a:cubicBezTo>
                        <a:pt x="33393" y="0"/>
                        <a:pt x="43064" y="9670"/>
                        <a:pt x="43064" y="21600"/>
                      </a:cubicBezTo>
                      <a:cubicBezTo>
                        <a:pt x="43064" y="25188"/>
                        <a:pt x="42170" y="28719"/>
                        <a:pt x="40463" y="31876"/>
                      </a:cubicBezTo>
                      <a:lnTo>
                        <a:pt x="21464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4" name="Arc 35"/>
                <p:cNvSpPr>
                  <a:spLocks/>
                </p:cNvSpPr>
                <p:nvPr/>
              </p:nvSpPr>
              <p:spPr bwMode="auto">
                <a:xfrm flipV="1">
                  <a:off x="1872" y="2352"/>
                  <a:ext cx="48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5" name="Line 37"/>
                <p:cNvSpPr>
                  <a:spLocks noChangeShapeType="1"/>
                </p:cNvSpPr>
                <p:nvPr/>
              </p:nvSpPr>
              <p:spPr bwMode="auto">
                <a:xfrm>
                  <a:off x="1764" y="2124"/>
                  <a:ext cx="0" cy="480"/>
                </a:xfrm>
                <a:prstGeom prst="line">
                  <a:avLst/>
                </a:prstGeom>
                <a:noFill/>
                <a:ln w="57150" cmpd="thickThin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296" y="2352"/>
                  <a:ext cx="480" cy="0"/>
                </a:xfrm>
                <a:prstGeom prst="line">
                  <a:avLst/>
                </a:prstGeom>
                <a:noFill/>
                <a:ln w="57150" cmpd="thickThin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6389" name="Rectangle 75"/>
          <p:cNvSpPr>
            <a:spLocks noChangeArrowheads="1"/>
          </p:cNvSpPr>
          <p:nvPr/>
        </p:nvSpPr>
        <p:spPr bwMode="auto">
          <a:xfrm>
            <a:off x="5200650" y="51816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16390" name="Group 84"/>
          <p:cNvGrpSpPr>
            <a:grpSpLocks/>
          </p:cNvGrpSpPr>
          <p:nvPr/>
        </p:nvGrpSpPr>
        <p:grpSpPr bwMode="auto">
          <a:xfrm>
            <a:off x="5257800" y="1905000"/>
            <a:ext cx="3810000" cy="3581400"/>
            <a:chOff x="3312" y="1200"/>
            <a:chExt cx="2400" cy="2256"/>
          </a:xfrm>
        </p:grpSpPr>
        <p:sp>
          <p:nvSpPr>
            <p:cNvPr id="16399" name="Text Box 43"/>
            <p:cNvSpPr txBox="1">
              <a:spLocks noChangeArrowheads="1"/>
            </p:cNvSpPr>
            <p:nvPr/>
          </p:nvSpPr>
          <p:spPr bwMode="auto">
            <a:xfrm>
              <a:off x="3408" y="1572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STUDY</a:t>
              </a:r>
            </a:p>
          </p:txBody>
        </p:sp>
        <p:sp>
          <p:nvSpPr>
            <p:cNvPr id="16400" name="Text Box 44"/>
            <p:cNvSpPr txBox="1">
              <a:spLocks noChangeArrowheads="1"/>
            </p:cNvSpPr>
            <p:nvPr/>
          </p:nvSpPr>
          <p:spPr bwMode="auto">
            <a:xfrm>
              <a:off x="4944" y="1620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KIT</a:t>
              </a:r>
            </a:p>
          </p:txBody>
        </p:sp>
        <p:sp>
          <p:nvSpPr>
            <p:cNvPr id="16401" name="Text Box 45"/>
            <p:cNvSpPr txBox="1">
              <a:spLocks noChangeArrowheads="1"/>
            </p:cNvSpPr>
            <p:nvPr/>
          </p:nvSpPr>
          <p:spPr bwMode="auto">
            <a:xfrm>
              <a:off x="3456" y="2868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BED</a:t>
              </a:r>
            </a:p>
          </p:txBody>
        </p:sp>
        <p:sp>
          <p:nvSpPr>
            <p:cNvPr id="16402" name="Text Box 46"/>
            <p:cNvSpPr txBox="1">
              <a:spLocks noChangeArrowheads="1"/>
            </p:cNvSpPr>
            <p:nvPr/>
          </p:nvSpPr>
          <p:spPr bwMode="auto">
            <a:xfrm>
              <a:off x="4320" y="2868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VER</a:t>
              </a:r>
            </a:p>
          </p:txBody>
        </p:sp>
        <p:sp>
          <p:nvSpPr>
            <p:cNvPr id="16403" name="Text Box 47"/>
            <p:cNvSpPr txBox="1">
              <a:spLocks noChangeArrowheads="1"/>
            </p:cNvSpPr>
            <p:nvPr/>
          </p:nvSpPr>
          <p:spPr bwMode="auto">
            <a:xfrm>
              <a:off x="4896" y="229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LIV</a:t>
              </a:r>
            </a:p>
          </p:txBody>
        </p:sp>
        <p:sp>
          <p:nvSpPr>
            <p:cNvPr id="16404" name="Arc 48"/>
            <p:cNvSpPr>
              <a:spLocks/>
            </p:cNvSpPr>
            <p:nvPr/>
          </p:nvSpPr>
          <p:spPr bwMode="auto">
            <a:xfrm flipH="1" flipV="1">
              <a:off x="4608" y="2244"/>
              <a:ext cx="384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Rectangle 52"/>
            <p:cNvSpPr>
              <a:spLocks noChangeArrowheads="1"/>
            </p:cNvSpPr>
            <p:nvPr/>
          </p:nvSpPr>
          <p:spPr bwMode="auto">
            <a:xfrm>
              <a:off x="3312" y="1200"/>
              <a:ext cx="1392" cy="720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6406" name="Rectangle 53"/>
            <p:cNvSpPr>
              <a:spLocks noChangeArrowheads="1"/>
            </p:cNvSpPr>
            <p:nvPr/>
          </p:nvSpPr>
          <p:spPr bwMode="auto">
            <a:xfrm>
              <a:off x="3468" y="1920"/>
              <a:ext cx="720" cy="528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6407" name="Rectangle 54"/>
            <p:cNvSpPr>
              <a:spLocks noChangeArrowheads="1"/>
            </p:cNvSpPr>
            <p:nvPr/>
          </p:nvSpPr>
          <p:spPr bwMode="auto">
            <a:xfrm>
              <a:off x="3312" y="2448"/>
              <a:ext cx="912" cy="816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6408" name="Rectangle 55"/>
            <p:cNvSpPr>
              <a:spLocks noChangeArrowheads="1"/>
            </p:cNvSpPr>
            <p:nvPr/>
          </p:nvSpPr>
          <p:spPr bwMode="auto">
            <a:xfrm>
              <a:off x="4752" y="1248"/>
              <a:ext cx="864" cy="1008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6409" name="Rectangle 56"/>
            <p:cNvSpPr>
              <a:spLocks noChangeArrowheads="1"/>
            </p:cNvSpPr>
            <p:nvPr/>
          </p:nvSpPr>
          <p:spPr bwMode="auto">
            <a:xfrm>
              <a:off x="4752" y="2256"/>
              <a:ext cx="960" cy="720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6410" name="Rectangle 57"/>
            <p:cNvSpPr>
              <a:spLocks noChangeArrowheads="1"/>
            </p:cNvSpPr>
            <p:nvPr/>
          </p:nvSpPr>
          <p:spPr bwMode="auto">
            <a:xfrm>
              <a:off x="4224" y="2832"/>
              <a:ext cx="528" cy="432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16411" name="Group 67"/>
            <p:cNvGrpSpPr>
              <a:grpSpLocks/>
            </p:cNvGrpSpPr>
            <p:nvPr/>
          </p:nvGrpSpPr>
          <p:grpSpPr bwMode="auto">
            <a:xfrm>
              <a:off x="4752" y="2976"/>
              <a:ext cx="192" cy="288"/>
              <a:chOff x="2688" y="2952"/>
              <a:chExt cx="192" cy="360"/>
            </a:xfrm>
          </p:grpSpPr>
          <p:sp>
            <p:nvSpPr>
              <p:cNvPr id="16423" name="Rectangle 68"/>
              <p:cNvSpPr>
                <a:spLocks noChangeArrowheads="1"/>
              </p:cNvSpPr>
              <p:nvPr/>
            </p:nvSpPr>
            <p:spPr bwMode="auto">
              <a:xfrm>
                <a:off x="2688" y="2952"/>
                <a:ext cx="96" cy="3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6424" name="Rectangle 69"/>
              <p:cNvSpPr>
                <a:spLocks noChangeArrowheads="1"/>
              </p:cNvSpPr>
              <p:nvPr/>
            </p:nvSpPr>
            <p:spPr bwMode="auto">
              <a:xfrm>
                <a:off x="2784" y="2952"/>
                <a:ext cx="96" cy="3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16412" name="Arc 70"/>
            <p:cNvSpPr>
              <a:spLocks/>
            </p:cNvSpPr>
            <p:nvPr/>
          </p:nvSpPr>
          <p:spPr bwMode="auto">
            <a:xfrm flipV="1">
              <a:off x="3988" y="1824"/>
              <a:ext cx="411" cy="288"/>
            </a:xfrm>
            <a:custGeom>
              <a:avLst/>
              <a:gdLst>
                <a:gd name="T0" fmla="*/ 0 w 30806"/>
                <a:gd name="T1" fmla="*/ 0 h 21600"/>
                <a:gd name="T2" fmla="*/ 0 w 30806"/>
                <a:gd name="T3" fmla="*/ 0 h 21600"/>
                <a:gd name="T4" fmla="*/ 0 w 30806"/>
                <a:gd name="T5" fmla="*/ 0 h 21600"/>
                <a:gd name="T6" fmla="*/ 0 60000 65536"/>
                <a:gd name="T7" fmla="*/ 0 60000 65536"/>
                <a:gd name="T8" fmla="*/ 0 60000 65536"/>
                <a:gd name="T9" fmla="*/ 0 w 30806"/>
                <a:gd name="T10" fmla="*/ 0 h 21600"/>
                <a:gd name="T11" fmla="*/ 30806 w 308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06" h="21600" fill="none" extrusionOk="0">
                  <a:moveTo>
                    <a:pt x="0" y="2280"/>
                  </a:moveTo>
                  <a:cubicBezTo>
                    <a:pt x="2999" y="780"/>
                    <a:pt x="6306" y="-1"/>
                    <a:pt x="9660" y="0"/>
                  </a:cubicBezTo>
                  <a:cubicBezTo>
                    <a:pt x="19891" y="0"/>
                    <a:pt x="28718" y="7177"/>
                    <a:pt x="30805" y="17194"/>
                  </a:cubicBezTo>
                </a:path>
                <a:path w="30806" h="21600" stroke="0" extrusionOk="0">
                  <a:moveTo>
                    <a:pt x="0" y="2280"/>
                  </a:moveTo>
                  <a:cubicBezTo>
                    <a:pt x="2999" y="780"/>
                    <a:pt x="6306" y="-1"/>
                    <a:pt x="9660" y="0"/>
                  </a:cubicBezTo>
                  <a:cubicBezTo>
                    <a:pt x="19891" y="0"/>
                    <a:pt x="28718" y="7177"/>
                    <a:pt x="30805" y="17194"/>
                  </a:cubicBezTo>
                  <a:lnTo>
                    <a:pt x="966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Arc 71"/>
            <p:cNvSpPr>
              <a:spLocks/>
            </p:cNvSpPr>
            <p:nvPr/>
          </p:nvSpPr>
          <p:spPr bwMode="auto">
            <a:xfrm flipH="1" flipV="1">
              <a:off x="4563" y="1875"/>
              <a:ext cx="429" cy="237"/>
            </a:xfrm>
            <a:custGeom>
              <a:avLst/>
              <a:gdLst>
                <a:gd name="T0" fmla="*/ 0 w 43064"/>
                <a:gd name="T1" fmla="*/ 0 h 31876"/>
                <a:gd name="T2" fmla="*/ 0 w 43064"/>
                <a:gd name="T3" fmla="*/ 0 h 31876"/>
                <a:gd name="T4" fmla="*/ 0 w 43064"/>
                <a:gd name="T5" fmla="*/ 0 h 31876"/>
                <a:gd name="T6" fmla="*/ 0 60000 65536"/>
                <a:gd name="T7" fmla="*/ 0 60000 65536"/>
                <a:gd name="T8" fmla="*/ 0 60000 65536"/>
                <a:gd name="T9" fmla="*/ 0 w 43064"/>
                <a:gd name="T10" fmla="*/ 0 h 31876"/>
                <a:gd name="T11" fmla="*/ 43064 w 43064"/>
                <a:gd name="T12" fmla="*/ 31876 h 318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64" h="31876" fill="none" extrusionOk="0">
                  <a:moveTo>
                    <a:pt x="0" y="19176"/>
                  </a:moveTo>
                  <a:cubicBezTo>
                    <a:pt x="1233" y="8254"/>
                    <a:pt x="10472" y="-1"/>
                    <a:pt x="21464" y="0"/>
                  </a:cubicBezTo>
                  <a:cubicBezTo>
                    <a:pt x="33393" y="0"/>
                    <a:pt x="43064" y="9670"/>
                    <a:pt x="43064" y="21600"/>
                  </a:cubicBezTo>
                  <a:cubicBezTo>
                    <a:pt x="43064" y="25188"/>
                    <a:pt x="42170" y="28719"/>
                    <a:pt x="40463" y="31876"/>
                  </a:cubicBezTo>
                </a:path>
                <a:path w="43064" h="31876" stroke="0" extrusionOk="0">
                  <a:moveTo>
                    <a:pt x="0" y="19176"/>
                  </a:moveTo>
                  <a:cubicBezTo>
                    <a:pt x="1233" y="8254"/>
                    <a:pt x="10472" y="-1"/>
                    <a:pt x="21464" y="0"/>
                  </a:cubicBezTo>
                  <a:cubicBezTo>
                    <a:pt x="33393" y="0"/>
                    <a:pt x="43064" y="9670"/>
                    <a:pt x="43064" y="21600"/>
                  </a:cubicBezTo>
                  <a:cubicBezTo>
                    <a:pt x="43064" y="25188"/>
                    <a:pt x="42170" y="28719"/>
                    <a:pt x="40463" y="31876"/>
                  </a:cubicBezTo>
                  <a:lnTo>
                    <a:pt x="21464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Arc 72"/>
            <p:cNvSpPr>
              <a:spLocks/>
            </p:cNvSpPr>
            <p:nvPr/>
          </p:nvSpPr>
          <p:spPr bwMode="auto">
            <a:xfrm flipV="1">
              <a:off x="4032" y="2160"/>
              <a:ext cx="480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73"/>
            <p:cNvSpPr>
              <a:spLocks noChangeShapeType="1"/>
            </p:cNvSpPr>
            <p:nvPr/>
          </p:nvSpPr>
          <p:spPr bwMode="auto">
            <a:xfrm>
              <a:off x="3924" y="1932"/>
              <a:ext cx="0" cy="48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Line 74"/>
            <p:cNvSpPr>
              <a:spLocks noChangeShapeType="1"/>
            </p:cNvSpPr>
            <p:nvPr/>
          </p:nvSpPr>
          <p:spPr bwMode="auto">
            <a:xfrm flipH="1">
              <a:off x="3456" y="2160"/>
              <a:ext cx="480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17" name="Group 81"/>
            <p:cNvGrpSpPr>
              <a:grpSpLocks/>
            </p:cNvGrpSpPr>
            <p:nvPr/>
          </p:nvGrpSpPr>
          <p:grpSpPr bwMode="auto">
            <a:xfrm>
              <a:off x="3360" y="3264"/>
              <a:ext cx="864" cy="192"/>
              <a:chOff x="3360" y="3264"/>
              <a:chExt cx="864" cy="192"/>
            </a:xfrm>
          </p:grpSpPr>
          <p:sp>
            <p:nvSpPr>
              <p:cNvPr id="16418" name="Rectangle 76"/>
              <p:cNvSpPr>
                <a:spLocks noChangeArrowheads="1"/>
              </p:cNvSpPr>
              <p:nvPr/>
            </p:nvSpPr>
            <p:spPr bwMode="auto">
              <a:xfrm>
                <a:off x="3360" y="3264"/>
                <a:ext cx="9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6419" name="Rectangle 77"/>
              <p:cNvSpPr>
                <a:spLocks noChangeArrowheads="1"/>
              </p:cNvSpPr>
              <p:nvPr/>
            </p:nvSpPr>
            <p:spPr bwMode="auto">
              <a:xfrm>
                <a:off x="3552" y="3264"/>
                <a:ext cx="9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6420" name="Rectangle 78"/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9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6421" name="Rectangle 79"/>
              <p:cNvSpPr>
                <a:spLocks noChangeArrowheads="1"/>
              </p:cNvSpPr>
              <p:nvPr/>
            </p:nvSpPr>
            <p:spPr bwMode="auto">
              <a:xfrm>
                <a:off x="3936" y="3264"/>
                <a:ext cx="9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6422" name="Rectangle 80"/>
              <p:cNvSpPr>
                <a:spLocks noChangeArrowheads="1"/>
              </p:cNvSpPr>
              <p:nvPr/>
            </p:nvSpPr>
            <p:spPr bwMode="auto">
              <a:xfrm>
                <a:off x="4128" y="3264"/>
                <a:ext cx="9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</p:grpSp>
      <p:sp>
        <p:nvSpPr>
          <p:cNvPr id="16391" name="Text Box 82"/>
          <p:cNvSpPr txBox="1">
            <a:spLocks noChangeArrowheads="1"/>
          </p:cNvSpPr>
          <p:nvPr/>
        </p:nvSpPr>
        <p:spPr bwMode="auto">
          <a:xfrm>
            <a:off x="5334000" y="5638800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BAD CIRCULATION  WITH OUTSIDE STAIR </a:t>
            </a:r>
          </a:p>
        </p:txBody>
      </p:sp>
      <p:sp>
        <p:nvSpPr>
          <p:cNvPr id="16392" name="Text Box 83"/>
          <p:cNvSpPr txBox="1">
            <a:spLocks noChangeArrowheads="1"/>
          </p:cNvSpPr>
          <p:nvPr/>
        </p:nvSpPr>
        <p:spPr bwMode="auto">
          <a:xfrm>
            <a:off x="685800" y="5607050"/>
            <a:ext cx="327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GOOD CIRCULATION WITH STAIR INSIDE</a:t>
            </a:r>
          </a:p>
        </p:txBody>
      </p:sp>
      <p:grpSp>
        <p:nvGrpSpPr>
          <p:cNvPr id="16393" name="Group 86"/>
          <p:cNvGrpSpPr>
            <a:grpSpLocks/>
          </p:cNvGrpSpPr>
          <p:nvPr/>
        </p:nvGrpSpPr>
        <p:grpSpPr bwMode="auto">
          <a:xfrm>
            <a:off x="4495800" y="1905000"/>
            <a:ext cx="647700" cy="1676400"/>
            <a:chOff x="2832" y="1200"/>
            <a:chExt cx="408" cy="1056"/>
          </a:xfrm>
        </p:grpSpPr>
        <p:grpSp>
          <p:nvGrpSpPr>
            <p:cNvPr id="16394" name="Group 28"/>
            <p:cNvGrpSpPr>
              <a:grpSpLocks/>
            </p:cNvGrpSpPr>
            <p:nvPr/>
          </p:nvGrpSpPr>
          <p:grpSpPr bwMode="auto">
            <a:xfrm>
              <a:off x="2832" y="1392"/>
              <a:ext cx="384" cy="864"/>
              <a:chOff x="4176" y="1440"/>
              <a:chExt cx="384" cy="1296"/>
            </a:xfrm>
          </p:grpSpPr>
          <p:sp>
            <p:nvSpPr>
              <p:cNvPr id="16396" name="Line 25"/>
              <p:cNvSpPr>
                <a:spLocks noChangeShapeType="1"/>
              </p:cNvSpPr>
              <p:nvPr/>
            </p:nvSpPr>
            <p:spPr bwMode="auto">
              <a:xfrm flipV="1">
                <a:off x="4368" y="1440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7" name="Line 26"/>
              <p:cNvSpPr>
                <a:spLocks noChangeShapeType="1"/>
              </p:cNvSpPr>
              <p:nvPr/>
            </p:nvSpPr>
            <p:spPr bwMode="auto">
              <a:xfrm>
                <a:off x="4176" y="201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Oval 27"/>
              <p:cNvSpPr>
                <a:spLocks noChangeArrowheads="1"/>
              </p:cNvSpPr>
              <p:nvPr/>
            </p:nvSpPr>
            <p:spPr bwMode="auto">
              <a:xfrm>
                <a:off x="4296" y="1920"/>
                <a:ext cx="144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16395" name="Text Box 85"/>
            <p:cNvSpPr txBox="1">
              <a:spLocks noChangeArrowheads="1"/>
            </p:cNvSpPr>
            <p:nvPr/>
          </p:nvSpPr>
          <p:spPr bwMode="auto">
            <a:xfrm>
              <a:off x="2904" y="120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solidFill>
                    <a:srgbClr val="FFFF00"/>
                  </a:solidFill>
                  <a:latin typeface="Arial" charset="0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81038"/>
            <a:ext cx="6297612" cy="534987"/>
          </a:xfrm>
          <a:ln>
            <a:solidFill>
              <a:schemeClr val="hlink"/>
            </a:solidFill>
          </a:ln>
        </p:spPr>
        <p:txBody>
          <a:bodyPr/>
          <a:lstStyle/>
          <a:p>
            <a:r>
              <a:rPr lang="en-US" sz="2700" b="1" smtClean="0">
                <a:solidFill>
                  <a:srgbClr val="FFFF00"/>
                </a:solidFill>
              </a:rPr>
              <a:t>7. FURNITURE REQUIREMENT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6275"/>
            <a:ext cx="8458200" cy="4530725"/>
          </a:xfrm>
          <a:ln>
            <a:solidFill>
              <a:schemeClr val="hlink"/>
            </a:solidFill>
          </a:ln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100" b="1" smtClean="0">
                <a:solidFill>
                  <a:srgbClr val="FFFF00"/>
                </a:solidFill>
              </a:rPr>
              <a:t>Function of the Room decides the Furniture requirement of that room</a:t>
            </a:r>
          </a:p>
          <a:p>
            <a:pPr lvl="1" algn="just">
              <a:lnSpc>
                <a:spcPct val="110000"/>
              </a:lnSpc>
            </a:pPr>
            <a:r>
              <a:rPr lang="en-US" sz="1900" b="1" smtClean="0"/>
              <a:t>Liv hall – sofa set, teapoy, tv case, showcase, diwan etc.</a:t>
            </a:r>
          </a:p>
          <a:p>
            <a:pPr lvl="1" algn="just">
              <a:lnSpc>
                <a:spcPct val="110000"/>
              </a:lnSpc>
            </a:pPr>
            <a:r>
              <a:rPr lang="en-US" sz="1900" b="1" smtClean="0"/>
              <a:t>Bed – single, double beds, dressing table, almirah etc.</a:t>
            </a:r>
          </a:p>
          <a:p>
            <a:pPr lvl="1" algn="just">
              <a:lnSpc>
                <a:spcPct val="110000"/>
              </a:lnSpc>
            </a:pPr>
            <a:r>
              <a:rPr lang="en-US" sz="1900" b="1" smtClean="0"/>
              <a:t>Dining – dinning table, chairs, cupboards etc.</a:t>
            </a:r>
          </a:p>
          <a:p>
            <a:pPr lvl="1" algn="just">
              <a:lnSpc>
                <a:spcPct val="110000"/>
              </a:lnSpc>
            </a:pPr>
            <a:endParaRPr lang="en-US" sz="1900" b="1" smtClean="0"/>
          </a:p>
          <a:p>
            <a:pPr algn="just">
              <a:lnSpc>
                <a:spcPct val="110000"/>
              </a:lnSpc>
            </a:pPr>
            <a:r>
              <a:rPr lang="en-US" sz="2100" b="1" smtClean="0">
                <a:solidFill>
                  <a:srgbClr val="FFFF00"/>
                </a:solidFill>
              </a:rPr>
              <a:t> Knowing type of furniture the dimensions of the room can be arrived at. 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295400" y="1371600"/>
            <a:ext cx="7543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92413" y="377825"/>
            <a:ext cx="4673600" cy="561975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en-US" sz="2700" b="1" smtClean="0">
                <a:solidFill>
                  <a:srgbClr val="FFFF00"/>
                </a:solidFill>
              </a:rPr>
              <a:t>8. FLEXIBILITY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295400" y="1143000"/>
            <a:ext cx="7467600" cy="641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To  facilitate  accommodation  of changes  in  the  plan  of  the  building  in future  if  necessary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600200" y="2362200"/>
            <a:ext cx="5105400" cy="312420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86000" y="2362200"/>
            <a:ext cx="3733800" cy="3124200"/>
            <a:chOff x="1440" y="1488"/>
            <a:chExt cx="2352" cy="1968"/>
          </a:xfrm>
        </p:grpSpPr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2640" y="1488"/>
              <a:ext cx="0" cy="1968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1440" y="2160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ROOM 1</a:t>
              </a:r>
            </a:p>
          </p:txBody>
        </p:sp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3024" y="2208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ROOM 2</a:t>
              </a:r>
            </a:p>
          </p:txBody>
        </p:sp>
      </p:grp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276600" y="34290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rgbClr val="FFFF00"/>
                </a:solidFill>
                <a:latin typeface="Arial" charset="0"/>
              </a:rPr>
              <a:t>BIG 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9" grpId="0"/>
      <p:bldP spid="4301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288" y="301625"/>
            <a:ext cx="4605337" cy="561975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en-US" sz="2700" b="1" smtClean="0">
                <a:solidFill>
                  <a:srgbClr val="FFFF00"/>
                </a:solidFill>
              </a:rPr>
              <a:t>9. SANITATION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772400" cy="5410200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100" b="1" smtClean="0"/>
              <a:t>LIGHTING</a:t>
            </a:r>
          </a:p>
          <a:p>
            <a:pPr lvl="1">
              <a:lnSpc>
                <a:spcPct val="110000"/>
              </a:lnSpc>
            </a:pPr>
            <a:r>
              <a:rPr lang="en-US" sz="2100" b="1" smtClean="0">
                <a:solidFill>
                  <a:srgbClr val="FFFF00"/>
                </a:solidFill>
              </a:rPr>
              <a:t>NATURAL LIGHTING</a:t>
            </a:r>
          </a:p>
          <a:p>
            <a:pPr lvl="1">
              <a:lnSpc>
                <a:spcPct val="110000"/>
              </a:lnSpc>
            </a:pPr>
            <a:r>
              <a:rPr lang="en-US" sz="2100" b="1" smtClean="0">
                <a:solidFill>
                  <a:srgbClr val="FFFF00"/>
                </a:solidFill>
              </a:rPr>
              <a:t>ARTIFICIAL LIGHTING</a:t>
            </a:r>
          </a:p>
          <a:p>
            <a:pPr>
              <a:lnSpc>
                <a:spcPct val="110000"/>
              </a:lnSpc>
            </a:pPr>
            <a:r>
              <a:rPr lang="en-US" sz="2100" b="1" smtClean="0"/>
              <a:t>VENTILATION</a:t>
            </a:r>
          </a:p>
          <a:p>
            <a:pPr lvl="1">
              <a:lnSpc>
                <a:spcPct val="110000"/>
              </a:lnSpc>
            </a:pPr>
            <a:r>
              <a:rPr lang="en-US" sz="2100" b="1" smtClean="0">
                <a:solidFill>
                  <a:srgbClr val="FFFF00"/>
                </a:solidFill>
              </a:rPr>
              <a:t>NATURAL VENTILATION</a:t>
            </a:r>
          </a:p>
          <a:p>
            <a:pPr lvl="1">
              <a:lnSpc>
                <a:spcPct val="110000"/>
              </a:lnSpc>
            </a:pPr>
            <a:r>
              <a:rPr lang="en-US" sz="2100" b="1" smtClean="0">
                <a:solidFill>
                  <a:srgbClr val="FFFF00"/>
                </a:solidFill>
              </a:rPr>
              <a:t>ARTIFICIAL VENTILATION</a:t>
            </a:r>
          </a:p>
          <a:p>
            <a:pPr>
              <a:lnSpc>
                <a:spcPct val="110000"/>
              </a:lnSpc>
            </a:pPr>
            <a:r>
              <a:rPr lang="en-US" sz="2100" b="1" smtClean="0"/>
              <a:t>CLEANLINESS</a:t>
            </a:r>
          </a:p>
          <a:p>
            <a:pPr>
              <a:lnSpc>
                <a:spcPct val="110000"/>
              </a:lnSpc>
            </a:pPr>
            <a:r>
              <a:rPr lang="en-US" sz="2100" b="1" smtClean="0"/>
              <a:t>SANITARY PROVISIONS</a:t>
            </a:r>
          </a:p>
          <a:p>
            <a:pPr lvl="1">
              <a:lnSpc>
                <a:spcPct val="110000"/>
              </a:lnSpc>
            </a:pPr>
            <a:r>
              <a:rPr lang="en-US" sz="2100" b="1" smtClean="0">
                <a:solidFill>
                  <a:srgbClr val="FFFF00"/>
                </a:solidFill>
              </a:rPr>
              <a:t>BATHS-ROOMS</a:t>
            </a:r>
          </a:p>
          <a:p>
            <a:pPr lvl="1">
              <a:lnSpc>
                <a:spcPct val="110000"/>
              </a:lnSpc>
            </a:pPr>
            <a:r>
              <a:rPr lang="en-US" sz="2100" b="1" smtClean="0">
                <a:solidFill>
                  <a:srgbClr val="FFFF00"/>
                </a:solidFill>
              </a:rPr>
              <a:t>WATER CLOSETS</a:t>
            </a:r>
          </a:p>
          <a:p>
            <a:pPr lvl="1">
              <a:lnSpc>
                <a:spcPct val="110000"/>
              </a:lnSpc>
            </a:pPr>
            <a:r>
              <a:rPr lang="en-US" sz="2100" b="1" smtClean="0">
                <a:solidFill>
                  <a:srgbClr val="FFFF00"/>
                </a:solidFill>
              </a:rPr>
              <a:t>LATRINES </a:t>
            </a:r>
          </a:p>
          <a:p>
            <a:pPr>
              <a:lnSpc>
                <a:spcPct val="110000"/>
              </a:lnSpc>
            </a:pPr>
            <a:endParaRPr lang="en-US" sz="2100" b="1" smtClean="0">
              <a:solidFill>
                <a:srgbClr val="FFFF00"/>
              </a:solidFill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219200" y="1447800"/>
            <a:ext cx="7543800" cy="76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25" y="301625"/>
            <a:ext cx="5080000" cy="638175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en-US" sz="3000" b="1" smtClean="0">
                <a:solidFill>
                  <a:srgbClr val="FFFF00"/>
                </a:solidFill>
              </a:rPr>
              <a:t>10. ELEGENCE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458200" cy="4495800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500" b="1" smtClean="0"/>
              <a:t>ELEGANCE MEANS THE AESHTETIC VIEW OF THE BUILDING OR THE BEAUTY OF THE BUILDING</a:t>
            </a:r>
          </a:p>
          <a:p>
            <a:pPr>
              <a:lnSpc>
                <a:spcPct val="105000"/>
              </a:lnSpc>
            </a:pPr>
            <a:endParaRPr lang="en-US" sz="2500" b="1" smtClean="0"/>
          </a:p>
          <a:p>
            <a:pPr>
              <a:lnSpc>
                <a:spcPct val="105000"/>
              </a:lnSpc>
            </a:pPr>
            <a:r>
              <a:rPr lang="en-US" sz="2500" b="1" smtClean="0"/>
              <a:t>ELEGANCE OF THE BUILDING CAN BE ACHIEVED BY</a:t>
            </a:r>
          </a:p>
          <a:p>
            <a:pPr lvl="1">
              <a:lnSpc>
                <a:spcPct val="105000"/>
              </a:lnSpc>
            </a:pPr>
            <a:r>
              <a:rPr lang="en-US" b="1" smtClean="0"/>
              <a:t>INCREASING THE PLINTH HEIGHT OF BUILDINGS</a:t>
            </a:r>
          </a:p>
          <a:p>
            <a:pPr lvl="1">
              <a:lnSpc>
                <a:spcPct val="105000"/>
              </a:lnSpc>
            </a:pPr>
            <a:r>
              <a:rPr lang="en-US" b="1" smtClean="0"/>
              <a:t>TREATMENT OF EXTERIOR OF BUILDING – SLOPING ROOF, PROJECTIONS ETC.</a:t>
            </a:r>
          </a:p>
          <a:p>
            <a:pPr>
              <a:lnSpc>
                <a:spcPct val="105000"/>
              </a:lnSpc>
            </a:pPr>
            <a:endParaRPr lang="en-US" sz="2500" b="1" smtClean="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371600" y="1371600"/>
            <a:ext cx="74676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  <a:ln>
            <a:solidFill>
              <a:srgbClr val="FFFF66"/>
            </a:solidFill>
          </a:ln>
        </p:spPr>
        <p:txBody>
          <a:bodyPr/>
          <a:lstStyle/>
          <a:p>
            <a:r>
              <a:rPr lang="en-US" sz="3200" b="1" smtClean="0">
                <a:solidFill>
                  <a:srgbClr val="FFFF66"/>
                </a:solidFill>
              </a:rPr>
              <a:t>ELEGENCE : CLASSROOM BUILDING</a:t>
            </a:r>
          </a:p>
        </p:txBody>
      </p:sp>
      <p:pic>
        <p:nvPicPr>
          <p:cNvPr id="21507" name="Picture 3" descr="IMG_025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contrast="30000"/>
          </a:blip>
          <a:srcRect b="40991"/>
          <a:stretch>
            <a:fillRect/>
          </a:stretch>
        </p:blipFill>
        <p:spPr>
          <a:xfrm>
            <a:off x="152400" y="1052513"/>
            <a:ext cx="8763000" cy="55006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09600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en-US" sz="3000" b="1" dirty="0" smtClean="0">
                <a:solidFill>
                  <a:srgbClr val="FFFF00"/>
                </a:solidFill>
              </a:rPr>
              <a:t>PRINCIPLES OF BUILDING PLANNING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05800" cy="5486400"/>
          </a:xfrm>
          <a:solidFill>
            <a:schemeClr val="bg1"/>
          </a:solidFill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100" b="1" smtClean="0"/>
              <a:t>Then architect prepares design of a building with the help of the following principles of planning.</a:t>
            </a:r>
          </a:p>
          <a:p>
            <a:pPr lvl="1">
              <a:lnSpc>
                <a:spcPct val="95000"/>
              </a:lnSpc>
            </a:pPr>
            <a:r>
              <a:rPr lang="en-US" sz="2100" b="1" smtClean="0"/>
              <a:t>Aspect</a:t>
            </a:r>
          </a:p>
          <a:p>
            <a:pPr lvl="1">
              <a:lnSpc>
                <a:spcPct val="95000"/>
              </a:lnSpc>
            </a:pPr>
            <a:r>
              <a:rPr lang="en-US" sz="2100" b="1" smtClean="0"/>
              <a:t>Prospect</a:t>
            </a:r>
          </a:p>
          <a:p>
            <a:pPr lvl="1">
              <a:lnSpc>
                <a:spcPct val="95000"/>
              </a:lnSpc>
            </a:pPr>
            <a:r>
              <a:rPr lang="en-US" sz="2100" b="1" smtClean="0"/>
              <a:t>Privacy</a:t>
            </a:r>
          </a:p>
          <a:p>
            <a:pPr lvl="1">
              <a:lnSpc>
                <a:spcPct val="95000"/>
              </a:lnSpc>
            </a:pPr>
            <a:r>
              <a:rPr lang="en-US" sz="2100" b="1" smtClean="0"/>
              <a:t>Roominess</a:t>
            </a:r>
          </a:p>
          <a:p>
            <a:pPr lvl="1">
              <a:lnSpc>
                <a:spcPct val="95000"/>
              </a:lnSpc>
            </a:pPr>
            <a:r>
              <a:rPr lang="en-US" sz="2100" b="1" smtClean="0"/>
              <a:t>Grouping</a:t>
            </a:r>
          </a:p>
          <a:p>
            <a:pPr lvl="1">
              <a:lnSpc>
                <a:spcPct val="95000"/>
              </a:lnSpc>
            </a:pPr>
            <a:r>
              <a:rPr lang="en-US" sz="2100" b="1" smtClean="0"/>
              <a:t>Circulation</a:t>
            </a:r>
          </a:p>
          <a:p>
            <a:pPr lvl="1">
              <a:lnSpc>
                <a:spcPct val="95000"/>
              </a:lnSpc>
            </a:pPr>
            <a:r>
              <a:rPr lang="en-US" sz="2100" b="1" smtClean="0"/>
              <a:t>Furniture requirement</a:t>
            </a:r>
          </a:p>
          <a:p>
            <a:pPr lvl="1">
              <a:lnSpc>
                <a:spcPct val="95000"/>
              </a:lnSpc>
            </a:pPr>
            <a:r>
              <a:rPr lang="en-US" sz="2100" b="1" smtClean="0"/>
              <a:t>Flexibility</a:t>
            </a:r>
          </a:p>
          <a:p>
            <a:pPr lvl="1">
              <a:lnSpc>
                <a:spcPct val="95000"/>
              </a:lnSpc>
            </a:pPr>
            <a:r>
              <a:rPr lang="en-US" sz="2100" b="1" smtClean="0"/>
              <a:t>Sanitation</a:t>
            </a:r>
          </a:p>
          <a:p>
            <a:pPr lvl="1">
              <a:lnSpc>
                <a:spcPct val="95000"/>
              </a:lnSpc>
            </a:pPr>
            <a:r>
              <a:rPr lang="en-US" sz="2100" b="1" smtClean="0"/>
              <a:t>Elegance</a:t>
            </a:r>
          </a:p>
          <a:p>
            <a:pPr lvl="1">
              <a:lnSpc>
                <a:spcPct val="95000"/>
              </a:lnSpc>
            </a:pPr>
            <a:r>
              <a:rPr lang="en-US" sz="2100" b="1" smtClean="0"/>
              <a:t>Economy </a:t>
            </a:r>
          </a:p>
          <a:p>
            <a:pPr>
              <a:lnSpc>
                <a:spcPct val="95000"/>
              </a:lnSpc>
            </a:pPr>
            <a:endParaRPr lang="en-US" sz="21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6013" y="481013"/>
            <a:ext cx="5416550" cy="611187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en-US" sz="3000" b="1" smtClean="0">
                <a:solidFill>
                  <a:srgbClr val="FFFF00"/>
                </a:solidFill>
              </a:rPr>
              <a:t>11. ECONOMY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267200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smtClean="0">
                <a:solidFill>
                  <a:srgbClr val="FFFF00"/>
                </a:solidFill>
              </a:rPr>
              <a:t>MINIMUM DIMENSIONS OF THE ROOM, DOORS, WINDOWS,</a:t>
            </a:r>
          </a:p>
          <a:p>
            <a:pPr>
              <a:lnSpc>
                <a:spcPct val="110000"/>
              </a:lnSpc>
            </a:pPr>
            <a:endParaRPr lang="en-US" b="1" smtClean="0">
              <a:solidFill>
                <a:srgbClr val="FFFF00"/>
              </a:solidFill>
            </a:endParaRPr>
          </a:p>
          <a:p>
            <a:pPr>
              <a:lnSpc>
                <a:spcPct val="110000"/>
              </a:lnSpc>
            </a:pPr>
            <a:r>
              <a:rPr lang="en-US" b="1" smtClean="0"/>
              <a:t>SIMPLE DESIGN OF WINDOWS,</a:t>
            </a:r>
          </a:p>
          <a:p>
            <a:pPr>
              <a:lnSpc>
                <a:spcPct val="110000"/>
              </a:lnSpc>
            </a:pPr>
            <a:endParaRPr lang="en-US" b="1" smtClean="0"/>
          </a:p>
          <a:p>
            <a:pPr>
              <a:lnSpc>
                <a:spcPct val="110000"/>
              </a:lnSpc>
            </a:pPr>
            <a:r>
              <a:rPr lang="en-US" b="1" smtClean="0">
                <a:solidFill>
                  <a:srgbClr val="FFFF00"/>
                </a:solidFill>
              </a:rPr>
              <a:t>PROVIDING MINIMUM HEIGHT OF BUILDING</a:t>
            </a:r>
          </a:p>
          <a:p>
            <a:pPr>
              <a:lnSpc>
                <a:spcPct val="110000"/>
              </a:lnSpc>
            </a:pPr>
            <a:endParaRPr lang="en-US" b="1" smtClean="0">
              <a:solidFill>
                <a:srgbClr val="FFFF00"/>
              </a:solidFill>
            </a:endParaRPr>
          </a:p>
          <a:p>
            <a:pPr>
              <a:lnSpc>
                <a:spcPct val="110000"/>
              </a:lnSpc>
            </a:pPr>
            <a:r>
              <a:rPr lang="en-US" b="1" smtClean="0"/>
              <a:t>AVOIDING PORCHES, LOBBIES ETC</a:t>
            </a:r>
          </a:p>
          <a:p>
            <a:pPr>
              <a:lnSpc>
                <a:spcPct val="110000"/>
              </a:lnSpc>
            </a:pPr>
            <a:endParaRPr lang="en-US" b="1" smtClean="0"/>
          </a:p>
          <a:p>
            <a:pPr>
              <a:lnSpc>
                <a:spcPct val="110000"/>
              </a:lnSpc>
            </a:pPr>
            <a:endParaRPr lang="en-US" b="1" smtClean="0">
              <a:solidFill>
                <a:srgbClr val="FFFF00"/>
              </a:solidFill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371600" y="1447800"/>
            <a:ext cx="73914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5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28938" y="301625"/>
            <a:ext cx="4806950" cy="485775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en-US" sz="2700" b="1" smtClean="0">
                <a:solidFill>
                  <a:srgbClr val="FFFF00"/>
                </a:solidFill>
              </a:rPr>
              <a:t>1.  ASPECT</a:t>
            </a:r>
          </a:p>
        </p:txBody>
      </p:sp>
      <p:sp>
        <p:nvSpPr>
          <p:cNvPr id="21528" name="AutoShape 24"/>
          <p:cNvSpPr>
            <a:spLocks/>
          </p:cNvSpPr>
          <p:nvPr/>
        </p:nvSpPr>
        <p:spPr bwMode="auto">
          <a:xfrm>
            <a:off x="6096000" y="2590800"/>
            <a:ext cx="3048000" cy="990600"/>
          </a:xfrm>
          <a:prstGeom prst="borderCallout1">
            <a:avLst>
              <a:gd name="adj1" fmla="val 11537"/>
              <a:gd name="adj2" fmla="val -2500"/>
              <a:gd name="adj3" fmla="val 146315"/>
              <a:gd name="adj4" fmla="val -4302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>
                <a:solidFill>
                  <a:srgbClr val="FFFF99"/>
                </a:solidFill>
                <a:latin typeface="Arial" charset="0"/>
              </a:rPr>
              <a:t>SUN RAYS ADMITTED INTO KITCHEN</a:t>
            </a:r>
          </a:p>
          <a:p>
            <a:pPr algn="ctr" eaLnBrk="0" hangingPunct="0"/>
            <a:r>
              <a:rPr lang="en-US" sz="2000" b="1">
                <a:solidFill>
                  <a:srgbClr val="FFFF99"/>
                </a:solidFill>
                <a:latin typeface="Arial" charset="0"/>
              </a:rPr>
              <a:t>ASPECT – EAST SIDE</a:t>
            </a:r>
          </a:p>
        </p:txBody>
      </p:sp>
      <p:sp>
        <p:nvSpPr>
          <p:cNvPr id="5124" name="Text Box 26"/>
          <p:cNvSpPr txBox="1">
            <a:spLocks noChangeArrowheads="1"/>
          </p:cNvSpPr>
          <p:nvPr/>
        </p:nvSpPr>
        <p:spPr bwMode="auto">
          <a:xfrm>
            <a:off x="133350" y="4117975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FFFF00"/>
                </a:solidFill>
                <a:latin typeface="Arial" charset="0"/>
              </a:rPr>
              <a:t>EAST SIDE</a:t>
            </a:r>
          </a:p>
        </p:txBody>
      </p:sp>
      <p:sp>
        <p:nvSpPr>
          <p:cNvPr id="5125" name="Rectangle 28"/>
          <p:cNvSpPr>
            <a:spLocks noChangeArrowheads="1"/>
          </p:cNvSpPr>
          <p:nvPr/>
        </p:nvSpPr>
        <p:spPr bwMode="auto">
          <a:xfrm>
            <a:off x="2952750" y="5772150"/>
            <a:ext cx="2743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6" name="Freeform 32"/>
          <p:cNvSpPr>
            <a:spLocks/>
          </p:cNvSpPr>
          <p:nvPr/>
        </p:nvSpPr>
        <p:spPr bwMode="auto">
          <a:xfrm>
            <a:off x="206375" y="6238875"/>
            <a:ext cx="2768600" cy="342900"/>
          </a:xfrm>
          <a:custGeom>
            <a:avLst/>
            <a:gdLst>
              <a:gd name="T0" fmla="*/ 0 w 1744"/>
              <a:gd name="T1" fmla="*/ 2147483647 h 216"/>
              <a:gd name="T2" fmla="*/ 2147483647 w 1744"/>
              <a:gd name="T3" fmla="*/ 0 h 216"/>
              <a:gd name="T4" fmla="*/ 2147483647 w 1744"/>
              <a:gd name="T5" fmla="*/ 2147483647 h 216"/>
              <a:gd name="T6" fmla="*/ 2147483647 w 1744"/>
              <a:gd name="T7" fmla="*/ 2147483647 h 216"/>
              <a:gd name="T8" fmla="*/ 2147483647 w 1744"/>
              <a:gd name="T9" fmla="*/ 2147483647 h 216"/>
              <a:gd name="T10" fmla="*/ 2147483647 w 1744"/>
              <a:gd name="T11" fmla="*/ 2147483647 h 216"/>
              <a:gd name="T12" fmla="*/ 2147483647 w 1744"/>
              <a:gd name="T13" fmla="*/ 2147483647 h 216"/>
              <a:gd name="T14" fmla="*/ 2147483647 w 1744"/>
              <a:gd name="T15" fmla="*/ 2147483647 h 216"/>
              <a:gd name="T16" fmla="*/ 2147483647 w 1744"/>
              <a:gd name="T17" fmla="*/ 2147483647 h 216"/>
              <a:gd name="T18" fmla="*/ 2147483647 w 1744"/>
              <a:gd name="T19" fmla="*/ 2147483647 h 2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44"/>
              <a:gd name="T31" fmla="*/ 0 h 216"/>
              <a:gd name="T32" fmla="*/ 1744 w 1744"/>
              <a:gd name="T33" fmla="*/ 216 h 2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44" h="216">
                <a:moveTo>
                  <a:pt x="0" y="86"/>
                </a:moveTo>
                <a:cubicBezTo>
                  <a:pt x="47" y="55"/>
                  <a:pt x="75" y="18"/>
                  <a:pt x="129" y="0"/>
                </a:cubicBezTo>
                <a:cubicBezTo>
                  <a:pt x="206" y="25"/>
                  <a:pt x="283" y="47"/>
                  <a:pt x="360" y="72"/>
                </a:cubicBezTo>
                <a:cubicBezTo>
                  <a:pt x="374" y="77"/>
                  <a:pt x="403" y="86"/>
                  <a:pt x="403" y="86"/>
                </a:cubicBezTo>
                <a:cubicBezTo>
                  <a:pt x="533" y="68"/>
                  <a:pt x="661" y="43"/>
                  <a:pt x="792" y="29"/>
                </a:cubicBezTo>
                <a:cubicBezTo>
                  <a:pt x="936" y="45"/>
                  <a:pt x="1100" y="48"/>
                  <a:pt x="1224" y="130"/>
                </a:cubicBezTo>
                <a:cubicBezTo>
                  <a:pt x="1346" y="117"/>
                  <a:pt x="1436" y="121"/>
                  <a:pt x="1555" y="144"/>
                </a:cubicBezTo>
                <a:cubicBezTo>
                  <a:pt x="1569" y="158"/>
                  <a:pt x="1580" y="177"/>
                  <a:pt x="1598" y="187"/>
                </a:cubicBezTo>
                <a:cubicBezTo>
                  <a:pt x="1624" y="202"/>
                  <a:pt x="1684" y="216"/>
                  <a:pt x="1684" y="216"/>
                </a:cubicBezTo>
                <a:cubicBezTo>
                  <a:pt x="1744" y="177"/>
                  <a:pt x="1728" y="205"/>
                  <a:pt x="1728" y="130"/>
                </a:cubicBezTo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1296988" y="2981325"/>
            <a:ext cx="4341812" cy="1330325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1227138" y="3160713"/>
            <a:ext cx="3344862" cy="2478087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1296988" y="3078163"/>
            <a:ext cx="4418012" cy="2103437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Line 27"/>
          <p:cNvSpPr>
            <a:spLocks noChangeShapeType="1"/>
          </p:cNvSpPr>
          <p:nvPr/>
        </p:nvSpPr>
        <p:spPr bwMode="auto">
          <a:xfrm>
            <a:off x="2940050" y="47275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1" name="Group 25"/>
          <p:cNvGrpSpPr>
            <a:grpSpLocks/>
          </p:cNvGrpSpPr>
          <p:nvPr/>
        </p:nvGrpSpPr>
        <p:grpSpPr bwMode="auto">
          <a:xfrm>
            <a:off x="2501900" y="1600200"/>
            <a:ext cx="3213100" cy="4800600"/>
            <a:chOff x="1488" y="1254"/>
            <a:chExt cx="2024" cy="3024"/>
          </a:xfrm>
        </p:grpSpPr>
        <p:sp>
          <p:nvSpPr>
            <p:cNvPr id="5146" name="Rectangle 4"/>
            <p:cNvSpPr>
              <a:spLocks noChangeArrowheads="1"/>
            </p:cNvSpPr>
            <p:nvPr/>
          </p:nvSpPr>
          <p:spPr bwMode="auto">
            <a:xfrm>
              <a:off x="1640" y="1536"/>
              <a:ext cx="1872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47" name="Rectangle 5"/>
            <p:cNvSpPr>
              <a:spLocks noChangeArrowheads="1"/>
            </p:cNvSpPr>
            <p:nvPr/>
          </p:nvSpPr>
          <p:spPr bwMode="auto">
            <a:xfrm>
              <a:off x="1776" y="1632"/>
              <a:ext cx="192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48" name="Line 7"/>
            <p:cNvSpPr>
              <a:spLocks noChangeShapeType="1"/>
            </p:cNvSpPr>
            <p:nvPr/>
          </p:nvSpPr>
          <p:spPr bwMode="auto">
            <a:xfrm flipH="1">
              <a:off x="1858" y="2064"/>
              <a:ext cx="0" cy="1152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Rectangle 9"/>
            <p:cNvSpPr>
              <a:spLocks noChangeArrowheads="1"/>
            </p:cNvSpPr>
            <p:nvPr/>
          </p:nvSpPr>
          <p:spPr bwMode="auto">
            <a:xfrm>
              <a:off x="1776" y="3792"/>
              <a:ext cx="172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50" name="Rectangle 13"/>
            <p:cNvSpPr>
              <a:spLocks noChangeArrowheads="1"/>
            </p:cNvSpPr>
            <p:nvPr/>
          </p:nvSpPr>
          <p:spPr bwMode="auto">
            <a:xfrm>
              <a:off x="1488" y="1968"/>
              <a:ext cx="480" cy="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151" name="Line 15"/>
            <p:cNvSpPr>
              <a:spLocks noChangeShapeType="1"/>
            </p:cNvSpPr>
            <p:nvPr/>
          </p:nvSpPr>
          <p:spPr bwMode="auto">
            <a:xfrm>
              <a:off x="3510" y="1254"/>
              <a:ext cx="0" cy="3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38" name="Line 34"/>
          <p:cNvSpPr>
            <a:spLocks noChangeShapeType="1"/>
          </p:cNvSpPr>
          <p:nvPr/>
        </p:nvSpPr>
        <p:spPr bwMode="auto">
          <a:xfrm>
            <a:off x="1249363" y="2911475"/>
            <a:ext cx="4389437" cy="669925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0" y="1949450"/>
            <a:ext cx="2057400" cy="1892300"/>
            <a:chOff x="0" y="1228"/>
            <a:chExt cx="1296" cy="1192"/>
          </a:xfrm>
        </p:grpSpPr>
        <p:grpSp>
          <p:nvGrpSpPr>
            <p:cNvPr id="5136" name="Group 38"/>
            <p:cNvGrpSpPr>
              <a:grpSpLocks/>
            </p:cNvGrpSpPr>
            <p:nvPr/>
          </p:nvGrpSpPr>
          <p:grpSpPr bwMode="auto">
            <a:xfrm>
              <a:off x="0" y="1228"/>
              <a:ext cx="1037" cy="1192"/>
              <a:chOff x="0" y="1228"/>
              <a:chExt cx="1037" cy="1192"/>
            </a:xfrm>
          </p:grpSpPr>
          <p:sp>
            <p:nvSpPr>
              <p:cNvPr id="5139" name="Oval 10"/>
              <p:cNvSpPr>
                <a:spLocks noChangeArrowheads="1"/>
              </p:cNvSpPr>
              <p:nvPr/>
            </p:nvSpPr>
            <p:spPr bwMode="auto">
              <a:xfrm>
                <a:off x="432" y="1668"/>
                <a:ext cx="384" cy="38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5140" name="Line 16"/>
              <p:cNvSpPr>
                <a:spLocks noChangeShapeType="1"/>
              </p:cNvSpPr>
              <p:nvPr/>
            </p:nvSpPr>
            <p:spPr bwMode="auto">
              <a:xfrm flipV="1">
                <a:off x="638" y="1228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1" name="Line 17"/>
              <p:cNvSpPr>
                <a:spLocks noChangeShapeType="1"/>
              </p:cNvSpPr>
              <p:nvPr/>
            </p:nvSpPr>
            <p:spPr bwMode="auto">
              <a:xfrm flipH="1">
                <a:off x="638" y="2058"/>
                <a:ext cx="2" cy="36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2" name="Line 18"/>
              <p:cNvSpPr>
                <a:spLocks noChangeShapeType="1"/>
              </p:cNvSpPr>
              <p:nvPr/>
            </p:nvSpPr>
            <p:spPr bwMode="auto">
              <a:xfrm flipH="1" flipV="1">
                <a:off x="0" y="1776"/>
                <a:ext cx="494" cy="88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3" name="Line 19"/>
              <p:cNvSpPr>
                <a:spLocks noChangeShapeType="1"/>
              </p:cNvSpPr>
              <p:nvPr/>
            </p:nvSpPr>
            <p:spPr bwMode="auto">
              <a:xfrm flipV="1">
                <a:off x="773" y="1428"/>
                <a:ext cx="264" cy="328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4" name="Line 20"/>
              <p:cNvSpPr>
                <a:spLocks noChangeShapeType="1"/>
              </p:cNvSpPr>
              <p:nvPr/>
            </p:nvSpPr>
            <p:spPr bwMode="auto">
              <a:xfrm flipH="1">
                <a:off x="288" y="1944"/>
                <a:ext cx="264" cy="328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5" name="Line 21"/>
              <p:cNvSpPr>
                <a:spLocks noChangeShapeType="1"/>
              </p:cNvSpPr>
              <p:nvPr/>
            </p:nvSpPr>
            <p:spPr bwMode="auto">
              <a:xfrm flipH="1" flipV="1">
                <a:off x="218" y="1517"/>
                <a:ext cx="264" cy="23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7" name="Line 35"/>
            <p:cNvSpPr>
              <a:spLocks noChangeShapeType="1"/>
            </p:cNvSpPr>
            <p:nvPr/>
          </p:nvSpPr>
          <p:spPr bwMode="auto">
            <a:xfrm>
              <a:off x="768" y="1976"/>
              <a:ext cx="288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36"/>
            <p:cNvSpPr>
              <a:spLocks noChangeShapeType="1"/>
            </p:cNvSpPr>
            <p:nvPr/>
          </p:nvSpPr>
          <p:spPr bwMode="auto">
            <a:xfrm>
              <a:off x="816" y="1858"/>
              <a:ext cx="48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4" name="Text Box 37"/>
          <p:cNvSpPr txBox="1">
            <a:spLocks noChangeArrowheads="1"/>
          </p:cNvSpPr>
          <p:nvPr/>
        </p:nvSpPr>
        <p:spPr bwMode="auto">
          <a:xfrm>
            <a:off x="3810000" y="2743200"/>
            <a:ext cx="1219200" cy="376238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Arial" charset="0"/>
              </a:rPr>
              <a:t>KITCHEN</a:t>
            </a:r>
          </a:p>
        </p:txBody>
      </p:sp>
      <p:sp>
        <p:nvSpPr>
          <p:cNvPr id="5135" name="Text Box 40"/>
          <p:cNvSpPr txBox="1">
            <a:spLocks noChangeArrowheads="1"/>
          </p:cNvSpPr>
          <p:nvPr/>
        </p:nvSpPr>
        <p:spPr bwMode="auto">
          <a:xfrm>
            <a:off x="533400" y="990600"/>
            <a:ext cx="8382000" cy="708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000" b="1">
                <a:solidFill>
                  <a:srgbClr val="FFFF00"/>
                </a:solidFill>
                <a:latin typeface="Arial" charset="0"/>
              </a:rPr>
              <a:t>Disposition of doors and windows in the external walls – occupants can enjoy the gifts of the nature viz; sun-shine, breeze, view of landscape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repeatCount="indefinite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repeatCount="indefinite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10" presetClass="entr" presetSubtype="0" repeatCount="indefinite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8" grpId="0" animBg="1"/>
      <p:bldP spid="21515" grpId="0" animBg="1"/>
      <p:bldP spid="21516" grpId="0" animBg="1"/>
      <p:bldP spid="21518" grpId="0" animBg="1"/>
      <p:bldP spid="215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en-US" sz="3000" b="1" smtClean="0">
                <a:solidFill>
                  <a:srgbClr val="FFFF00"/>
                </a:solidFill>
              </a:rPr>
              <a:t>ASPECTS FOR DIFFERENT ROOMS</a:t>
            </a:r>
          </a:p>
        </p:txBody>
      </p:sp>
      <p:grpSp>
        <p:nvGrpSpPr>
          <p:cNvPr id="6147" name="Group 22"/>
          <p:cNvGrpSpPr>
            <a:grpSpLocks/>
          </p:cNvGrpSpPr>
          <p:nvPr/>
        </p:nvGrpSpPr>
        <p:grpSpPr bwMode="auto">
          <a:xfrm>
            <a:off x="838200" y="1295400"/>
            <a:ext cx="6858000" cy="5410200"/>
            <a:chOff x="528" y="912"/>
            <a:chExt cx="4320" cy="3408"/>
          </a:xfrm>
        </p:grpSpPr>
        <p:sp>
          <p:nvSpPr>
            <p:cNvPr id="6163" name="Arc 4"/>
            <p:cNvSpPr>
              <a:spLocks/>
            </p:cNvSpPr>
            <p:nvPr/>
          </p:nvSpPr>
          <p:spPr bwMode="auto">
            <a:xfrm>
              <a:off x="1070" y="1104"/>
              <a:ext cx="3024" cy="292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8684" y="197"/>
                  </a:moveTo>
                  <a:cubicBezTo>
                    <a:pt x="19651" y="66"/>
                    <a:pt x="2062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263"/>
                    <a:pt x="7322" y="2376"/>
                    <a:pt x="17467" y="398"/>
                  </a:cubicBezTo>
                </a:path>
                <a:path w="43200" h="43200" stroke="0" extrusionOk="0">
                  <a:moveTo>
                    <a:pt x="18684" y="197"/>
                  </a:moveTo>
                  <a:cubicBezTo>
                    <a:pt x="19651" y="66"/>
                    <a:pt x="2062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263"/>
                    <a:pt x="7322" y="2376"/>
                    <a:pt x="17467" y="39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Line 5"/>
            <p:cNvSpPr>
              <a:spLocks noChangeShapeType="1"/>
            </p:cNvSpPr>
            <p:nvPr/>
          </p:nvSpPr>
          <p:spPr bwMode="auto">
            <a:xfrm>
              <a:off x="1296" y="1824"/>
              <a:ext cx="1296" cy="81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6"/>
            <p:cNvSpPr>
              <a:spLocks noChangeShapeType="1"/>
            </p:cNvSpPr>
            <p:nvPr/>
          </p:nvSpPr>
          <p:spPr bwMode="auto">
            <a:xfrm>
              <a:off x="528" y="2660"/>
              <a:ext cx="432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7"/>
            <p:cNvSpPr>
              <a:spLocks noChangeShapeType="1"/>
            </p:cNvSpPr>
            <p:nvPr/>
          </p:nvSpPr>
          <p:spPr bwMode="auto">
            <a:xfrm>
              <a:off x="2602" y="912"/>
              <a:ext cx="0" cy="340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8"/>
            <p:cNvSpPr>
              <a:spLocks noChangeShapeType="1"/>
            </p:cNvSpPr>
            <p:nvPr/>
          </p:nvSpPr>
          <p:spPr bwMode="auto">
            <a:xfrm flipH="1">
              <a:off x="1584" y="2640"/>
              <a:ext cx="1008" cy="105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9"/>
            <p:cNvSpPr>
              <a:spLocks noChangeShapeType="1"/>
            </p:cNvSpPr>
            <p:nvPr/>
          </p:nvSpPr>
          <p:spPr bwMode="auto">
            <a:xfrm flipV="1">
              <a:off x="2592" y="2016"/>
              <a:ext cx="1392" cy="6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10"/>
            <p:cNvSpPr>
              <a:spLocks noChangeShapeType="1"/>
            </p:cNvSpPr>
            <p:nvPr/>
          </p:nvSpPr>
          <p:spPr bwMode="auto">
            <a:xfrm>
              <a:off x="2592" y="2640"/>
              <a:ext cx="1104" cy="96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04800" y="3581400"/>
            <a:ext cx="2895600" cy="1006475"/>
            <a:chOff x="192" y="2256"/>
            <a:chExt cx="1824" cy="634"/>
          </a:xfrm>
        </p:grpSpPr>
        <p:sp>
          <p:nvSpPr>
            <p:cNvPr id="6161" name="Text Box 14"/>
            <p:cNvSpPr txBox="1">
              <a:spLocks noChangeArrowheads="1"/>
            </p:cNvSpPr>
            <p:nvPr/>
          </p:nvSpPr>
          <p:spPr bwMode="auto">
            <a:xfrm>
              <a:off x="1248" y="2448"/>
              <a:ext cx="76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BED ROOMS</a:t>
              </a:r>
            </a:p>
          </p:txBody>
        </p:sp>
        <p:sp>
          <p:nvSpPr>
            <p:cNvPr id="6162" name="Text Box 15"/>
            <p:cNvSpPr txBox="1">
              <a:spLocks noChangeArrowheads="1"/>
            </p:cNvSpPr>
            <p:nvPr/>
          </p:nvSpPr>
          <p:spPr bwMode="auto">
            <a:xfrm>
              <a:off x="192" y="2256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solidFill>
                    <a:srgbClr val="FFFF00"/>
                  </a:solidFill>
                  <a:latin typeface="Arial" charset="0"/>
                </a:rPr>
                <a:t>WEST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876800" y="3581400"/>
            <a:ext cx="3048000" cy="930275"/>
            <a:chOff x="3072" y="2256"/>
            <a:chExt cx="1920" cy="586"/>
          </a:xfrm>
        </p:grpSpPr>
        <p:sp>
          <p:nvSpPr>
            <p:cNvPr id="6159" name="Text Box 13"/>
            <p:cNvSpPr txBox="1">
              <a:spLocks noChangeArrowheads="1"/>
            </p:cNvSpPr>
            <p:nvPr/>
          </p:nvSpPr>
          <p:spPr bwMode="auto">
            <a:xfrm>
              <a:off x="3072" y="2592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KITCHEN</a:t>
              </a:r>
            </a:p>
          </p:txBody>
        </p:sp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4272" y="2256"/>
              <a:ext cx="720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solidFill>
                    <a:srgbClr val="FFFF00"/>
                  </a:solidFill>
                  <a:latin typeface="Arial" charset="0"/>
                </a:rPr>
                <a:t>EAST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276600" y="908050"/>
            <a:ext cx="2362200" cy="2613025"/>
            <a:chOff x="2064" y="572"/>
            <a:chExt cx="1488" cy="1646"/>
          </a:xfrm>
        </p:grpSpPr>
        <p:sp>
          <p:nvSpPr>
            <p:cNvPr id="6157" name="Text Box 11"/>
            <p:cNvSpPr txBox="1">
              <a:spLocks noChangeArrowheads="1"/>
            </p:cNvSpPr>
            <p:nvPr/>
          </p:nvSpPr>
          <p:spPr bwMode="auto">
            <a:xfrm>
              <a:off x="2064" y="1392"/>
              <a:ext cx="14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STUDY ROOM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STORE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STAIR CASE</a:t>
              </a:r>
            </a:p>
          </p:txBody>
        </p:sp>
        <p:sp>
          <p:nvSpPr>
            <p:cNvPr id="6158" name="Text Box 17"/>
            <p:cNvSpPr txBox="1">
              <a:spLocks noChangeArrowheads="1"/>
            </p:cNvSpPr>
            <p:nvPr/>
          </p:nvSpPr>
          <p:spPr bwMode="auto">
            <a:xfrm>
              <a:off x="2189" y="572"/>
              <a:ext cx="856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solidFill>
                    <a:srgbClr val="FFFF00"/>
                  </a:solidFill>
                  <a:latin typeface="Arial" charset="0"/>
                </a:rPr>
                <a:t>NORTH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309938" y="5029200"/>
            <a:ext cx="1871662" cy="1776413"/>
            <a:chOff x="2085" y="3168"/>
            <a:chExt cx="1179" cy="1119"/>
          </a:xfrm>
        </p:grpSpPr>
        <p:sp>
          <p:nvSpPr>
            <p:cNvPr id="6155" name="Text Box 12"/>
            <p:cNvSpPr txBox="1">
              <a:spLocks noChangeArrowheads="1"/>
            </p:cNvSpPr>
            <p:nvPr/>
          </p:nvSpPr>
          <p:spPr bwMode="auto">
            <a:xfrm>
              <a:off x="2160" y="3168"/>
              <a:ext cx="110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LIVING,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VERANDAH</a:t>
              </a:r>
            </a:p>
          </p:txBody>
        </p:sp>
        <p:sp>
          <p:nvSpPr>
            <p:cNvPr id="6156" name="Text Box 18"/>
            <p:cNvSpPr txBox="1">
              <a:spLocks noChangeArrowheads="1"/>
            </p:cNvSpPr>
            <p:nvPr/>
          </p:nvSpPr>
          <p:spPr bwMode="auto">
            <a:xfrm>
              <a:off x="2085" y="3999"/>
              <a:ext cx="1008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solidFill>
                    <a:srgbClr val="FFFF00"/>
                  </a:solidFill>
                  <a:latin typeface="Arial" charset="0"/>
                </a:rPr>
                <a:t>SOUTH </a:t>
              </a:r>
            </a:p>
          </p:txBody>
        </p:sp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762000" y="1066800"/>
            <a:ext cx="82296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endParaRPr lang="en-US" sz="3000" b="1" kern="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53" name="Rectangle 23"/>
          <p:cNvSpPr>
            <a:spLocks noChangeArrowheads="1"/>
          </p:cNvSpPr>
          <p:nvPr/>
        </p:nvSpPr>
        <p:spPr bwMode="auto">
          <a:xfrm>
            <a:off x="4191000" y="1371600"/>
            <a:ext cx="45720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154" name="Rectangle 24"/>
          <p:cNvSpPr>
            <a:spLocks noChangeArrowheads="1"/>
          </p:cNvSpPr>
          <p:nvPr/>
        </p:nvSpPr>
        <p:spPr bwMode="auto">
          <a:xfrm>
            <a:off x="1066800" y="1371600"/>
            <a:ext cx="30480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637213" y="681038"/>
            <a:ext cx="2708275" cy="552450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en-US" sz="2700" b="1" smtClean="0">
                <a:solidFill>
                  <a:srgbClr val="FFFF00"/>
                </a:solidFill>
              </a:rPr>
              <a:t>2. PROSPECT</a:t>
            </a:r>
          </a:p>
        </p:txBody>
      </p:sp>
      <p:sp>
        <p:nvSpPr>
          <p:cNvPr id="7171" name="Oval 24"/>
          <p:cNvSpPr>
            <a:spLocks noChangeArrowheads="1"/>
          </p:cNvSpPr>
          <p:nvPr/>
        </p:nvSpPr>
        <p:spPr bwMode="auto">
          <a:xfrm rot="10149581">
            <a:off x="6007100" y="3848100"/>
            <a:ext cx="1219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7172" name="Group 32"/>
          <p:cNvGrpSpPr>
            <a:grpSpLocks/>
          </p:cNvGrpSpPr>
          <p:nvPr/>
        </p:nvGrpSpPr>
        <p:grpSpPr bwMode="auto">
          <a:xfrm>
            <a:off x="5930900" y="2825750"/>
            <a:ext cx="1536700" cy="2641600"/>
            <a:chOff x="3736" y="1780"/>
            <a:chExt cx="968" cy="1664"/>
          </a:xfrm>
        </p:grpSpPr>
        <p:grpSp>
          <p:nvGrpSpPr>
            <p:cNvPr id="7194" name="Group 18"/>
            <p:cNvGrpSpPr>
              <a:grpSpLocks/>
            </p:cNvGrpSpPr>
            <p:nvPr/>
          </p:nvGrpSpPr>
          <p:grpSpPr bwMode="auto">
            <a:xfrm>
              <a:off x="4130" y="2496"/>
              <a:ext cx="574" cy="924"/>
              <a:chOff x="4130" y="2166"/>
              <a:chExt cx="670" cy="1254"/>
            </a:xfrm>
          </p:grpSpPr>
          <p:sp>
            <p:nvSpPr>
              <p:cNvPr id="7202" name="Rectangle 13"/>
              <p:cNvSpPr>
                <a:spLocks noChangeArrowheads="1"/>
              </p:cNvSpPr>
              <p:nvPr/>
            </p:nvSpPr>
            <p:spPr bwMode="auto">
              <a:xfrm rot="-5782706" flipH="1" flipV="1">
                <a:off x="4425" y="3048"/>
                <a:ext cx="625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7203" name="Group 17"/>
              <p:cNvGrpSpPr>
                <a:grpSpLocks/>
              </p:cNvGrpSpPr>
              <p:nvPr/>
            </p:nvGrpSpPr>
            <p:grpSpPr bwMode="auto">
              <a:xfrm>
                <a:off x="4130" y="2166"/>
                <a:ext cx="670" cy="1254"/>
                <a:chOff x="4130" y="2166"/>
                <a:chExt cx="670" cy="1254"/>
              </a:xfrm>
            </p:grpSpPr>
            <p:sp>
              <p:nvSpPr>
                <p:cNvPr id="7204" name="Rectangle 12"/>
                <p:cNvSpPr>
                  <a:spLocks noChangeArrowheads="1"/>
                </p:cNvSpPr>
                <p:nvPr/>
              </p:nvSpPr>
              <p:spPr bwMode="auto">
                <a:xfrm rot="-3998013" flipH="1" flipV="1">
                  <a:off x="3795" y="3035"/>
                  <a:ext cx="720" cy="49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7205" name="Rectangle 14"/>
                <p:cNvSpPr>
                  <a:spLocks noChangeArrowheads="1"/>
                </p:cNvSpPr>
                <p:nvPr/>
              </p:nvSpPr>
              <p:spPr bwMode="auto">
                <a:xfrm>
                  <a:off x="4176" y="2736"/>
                  <a:ext cx="624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7206" name="Rectangle 16"/>
                <p:cNvSpPr>
                  <a:spLocks noChangeArrowheads="1"/>
                </p:cNvSpPr>
                <p:nvPr/>
              </p:nvSpPr>
              <p:spPr bwMode="auto">
                <a:xfrm rot="-3998013" flipH="1" flipV="1">
                  <a:off x="4368" y="2501"/>
                  <a:ext cx="720" cy="49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</p:grpSp>
        <p:sp>
          <p:nvSpPr>
            <p:cNvPr id="7195" name="Oval 19"/>
            <p:cNvSpPr>
              <a:spLocks noChangeArrowheads="1"/>
            </p:cNvSpPr>
            <p:nvPr/>
          </p:nvSpPr>
          <p:spPr bwMode="auto">
            <a:xfrm>
              <a:off x="4272" y="1780"/>
              <a:ext cx="418" cy="3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196" name="Oval 20"/>
            <p:cNvSpPr>
              <a:spLocks noChangeArrowheads="1"/>
            </p:cNvSpPr>
            <p:nvPr/>
          </p:nvSpPr>
          <p:spPr bwMode="auto">
            <a:xfrm rot="1888943">
              <a:off x="4137" y="2153"/>
              <a:ext cx="528" cy="7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197" name="Oval 22"/>
            <p:cNvSpPr>
              <a:spLocks noChangeArrowheads="1"/>
            </p:cNvSpPr>
            <p:nvPr/>
          </p:nvSpPr>
          <p:spPr bwMode="auto">
            <a:xfrm rot="-663087">
              <a:off x="3754" y="2662"/>
              <a:ext cx="636" cy="2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198" name="Oval 23"/>
            <p:cNvSpPr>
              <a:spLocks noChangeArrowheads="1"/>
            </p:cNvSpPr>
            <p:nvPr/>
          </p:nvSpPr>
          <p:spPr bwMode="auto">
            <a:xfrm rot="-858379">
              <a:off x="3736" y="2811"/>
              <a:ext cx="219" cy="6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199" name="Oval 25"/>
            <p:cNvSpPr>
              <a:spLocks noChangeArrowheads="1"/>
            </p:cNvSpPr>
            <p:nvPr/>
          </p:nvSpPr>
          <p:spPr bwMode="auto">
            <a:xfrm rot="-1211148">
              <a:off x="3769" y="2301"/>
              <a:ext cx="576" cy="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200" name="Oval 26"/>
            <p:cNvSpPr>
              <a:spLocks noChangeArrowheads="1"/>
            </p:cNvSpPr>
            <p:nvPr/>
          </p:nvSpPr>
          <p:spPr bwMode="auto">
            <a:xfrm rot="20216232" flipV="1">
              <a:off x="4172" y="2013"/>
              <a:ext cx="189" cy="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201" name="Oval 27"/>
            <p:cNvSpPr>
              <a:spLocks noChangeArrowheads="1"/>
            </p:cNvSpPr>
            <p:nvPr/>
          </p:nvSpPr>
          <p:spPr bwMode="auto">
            <a:xfrm>
              <a:off x="4314" y="185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7173" name="Group 31"/>
          <p:cNvGrpSpPr>
            <a:grpSpLocks/>
          </p:cNvGrpSpPr>
          <p:nvPr/>
        </p:nvGrpSpPr>
        <p:grpSpPr bwMode="auto">
          <a:xfrm>
            <a:off x="762000" y="381000"/>
            <a:ext cx="7508875" cy="6477000"/>
            <a:chOff x="480" y="240"/>
            <a:chExt cx="4730" cy="4080"/>
          </a:xfrm>
        </p:grpSpPr>
        <p:sp>
          <p:nvSpPr>
            <p:cNvPr id="7184" name="Rectangle 4"/>
            <p:cNvSpPr>
              <a:spLocks noChangeArrowheads="1"/>
            </p:cNvSpPr>
            <p:nvPr/>
          </p:nvSpPr>
          <p:spPr bwMode="auto">
            <a:xfrm>
              <a:off x="2640" y="676"/>
              <a:ext cx="336" cy="1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185" name="Line 5"/>
            <p:cNvSpPr>
              <a:spLocks noChangeShapeType="1"/>
            </p:cNvSpPr>
            <p:nvPr/>
          </p:nvSpPr>
          <p:spPr bwMode="auto">
            <a:xfrm>
              <a:off x="2798" y="624"/>
              <a:ext cx="0" cy="144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Rectangle 6"/>
            <p:cNvSpPr>
              <a:spLocks noChangeArrowheads="1"/>
            </p:cNvSpPr>
            <p:nvPr/>
          </p:nvSpPr>
          <p:spPr bwMode="auto">
            <a:xfrm>
              <a:off x="2632" y="2064"/>
              <a:ext cx="344" cy="1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187" name="Rectangle 7"/>
            <p:cNvSpPr>
              <a:spLocks noChangeArrowheads="1"/>
            </p:cNvSpPr>
            <p:nvPr/>
          </p:nvSpPr>
          <p:spPr bwMode="auto">
            <a:xfrm>
              <a:off x="2618" y="3446"/>
              <a:ext cx="2592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188" name="Rectangle 8"/>
            <p:cNvSpPr>
              <a:spLocks noChangeArrowheads="1"/>
            </p:cNvSpPr>
            <p:nvPr/>
          </p:nvSpPr>
          <p:spPr bwMode="auto">
            <a:xfrm>
              <a:off x="2592" y="3504"/>
              <a:ext cx="432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189" name="Rectangle 9"/>
            <p:cNvSpPr>
              <a:spLocks noChangeArrowheads="1"/>
            </p:cNvSpPr>
            <p:nvPr/>
          </p:nvSpPr>
          <p:spPr bwMode="auto">
            <a:xfrm>
              <a:off x="480" y="4080"/>
              <a:ext cx="216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190" name="Freeform 10"/>
            <p:cNvSpPr>
              <a:spLocks/>
            </p:cNvSpPr>
            <p:nvPr/>
          </p:nvSpPr>
          <p:spPr bwMode="auto">
            <a:xfrm>
              <a:off x="1440" y="3360"/>
              <a:ext cx="1152" cy="864"/>
            </a:xfrm>
            <a:custGeom>
              <a:avLst/>
              <a:gdLst>
                <a:gd name="T0" fmla="*/ 10 w 2165"/>
                <a:gd name="T1" fmla="*/ 559 h 946"/>
                <a:gd name="T2" fmla="*/ 3 w 2165"/>
                <a:gd name="T3" fmla="*/ 330 h 946"/>
                <a:gd name="T4" fmla="*/ 14 w 2165"/>
                <a:gd name="T5" fmla="*/ 384 h 946"/>
                <a:gd name="T6" fmla="*/ 31 w 2165"/>
                <a:gd name="T7" fmla="*/ 592 h 946"/>
                <a:gd name="T8" fmla="*/ 44 w 2165"/>
                <a:gd name="T9" fmla="*/ 449 h 946"/>
                <a:gd name="T10" fmla="*/ 53 w 2165"/>
                <a:gd name="T11" fmla="*/ 252 h 946"/>
                <a:gd name="T12" fmla="*/ 57 w 2165"/>
                <a:gd name="T13" fmla="*/ 582 h 946"/>
                <a:gd name="T14" fmla="*/ 94 w 2165"/>
                <a:gd name="T15" fmla="*/ 471 h 946"/>
                <a:gd name="T16" fmla="*/ 109 w 2165"/>
                <a:gd name="T17" fmla="*/ 526 h 946"/>
                <a:gd name="T18" fmla="*/ 113 w 2165"/>
                <a:gd name="T19" fmla="*/ 449 h 946"/>
                <a:gd name="T20" fmla="*/ 148 w 2165"/>
                <a:gd name="T21" fmla="*/ 614 h 946"/>
                <a:gd name="T22" fmla="*/ 137 w 2165"/>
                <a:gd name="T23" fmla="*/ 219 h 946"/>
                <a:gd name="T24" fmla="*/ 148 w 2165"/>
                <a:gd name="T25" fmla="*/ 242 h 946"/>
                <a:gd name="T26" fmla="*/ 155 w 2165"/>
                <a:gd name="T27" fmla="*/ 471 h 946"/>
                <a:gd name="T28" fmla="*/ 168 w 2165"/>
                <a:gd name="T29" fmla="*/ 340 h 946"/>
                <a:gd name="T30" fmla="*/ 175 w 2165"/>
                <a:gd name="T31" fmla="*/ 494 h 946"/>
                <a:gd name="T32" fmla="*/ 194 w 2165"/>
                <a:gd name="T33" fmla="*/ 582 h 946"/>
                <a:gd name="T34" fmla="*/ 207 w 2165"/>
                <a:gd name="T35" fmla="*/ 340 h 946"/>
                <a:gd name="T36" fmla="*/ 216 w 2165"/>
                <a:gd name="T37" fmla="*/ 471 h 946"/>
                <a:gd name="T38" fmla="*/ 231 w 2165"/>
                <a:gd name="T39" fmla="*/ 384 h 946"/>
                <a:gd name="T40" fmla="*/ 211 w 2165"/>
                <a:gd name="T41" fmla="*/ 626 h 946"/>
                <a:gd name="T42" fmla="*/ 242 w 2165"/>
                <a:gd name="T43" fmla="*/ 406 h 946"/>
                <a:gd name="T44" fmla="*/ 254 w 2165"/>
                <a:gd name="T45" fmla="*/ 252 h 946"/>
                <a:gd name="T46" fmla="*/ 266 w 2165"/>
                <a:gd name="T47" fmla="*/ 571 h 946"/>
                <a:gd name="T48" fmla="*/ 304 w 2165"/>
                <a:gd name="T49" fmla="*/ 330 h 946"/>
                <a:gd name="T50" fmla="*/ 289 w 2165"/>
                <a:gd name="T51" fmla="*/ 197 h 946"/>
                <a:gd name="T52" fmla="*/ 300 w 2165"/>
                <a:gd name="T53" fmla="*/ 603 h 946"/>
                <a:gd name="T54" fmla="*/ 324 w 2165"/>
                <a:gd name="T55" fmla="*/ 515 h 946"/>
                <a:gd name="T56" fmla="*/ 320 w 2165"/>
                <a:gd name="T57" fmla="*/ 164 h 946"/>
                <a:gd name="T58" fmla="*/ 313 w 2165"/>
                <a:gd name="T59" fmla="*/ 164 h 946"/>
                <a:gd name="T60" fmla="*/ 278 w 2165"/>
                <a:gd name="T61" fmla="*/ 340 h 946"/>
                <a:gd name="T62" fmla="*/ 254 w 2165"/>
                <a:gd name="T63" fmla="*/ 242 h 946"/>
                <a:gd name="T64" fmla="*/ 213 w 2165"/>
                <a:gd name="T65" fmla="*/ 121 h 946"/>
                <a:gd name="T66" fmla="*/ 201 w 2165"/>
                <a:gd name="T67" fmla="*/ 142 h 946"/>
                <a:gd name="T68" fmla="*/ 192 w 2165"/>
                <a:gd name="T69" fmla="*/ 230 h 946"/>
                <a:gd name="T70" fmla="*/ 165 w 2165"/>
                <a:gd name="T71" fmla="*/ 121 h 946"/>
                <a:gd name="T72" fmla="*/ 157 w 2165"/>
                <a:gd name="T73" fmla="*/ 132 h 946"/>
                <a:gd name="T74" fmla="*/ 146 w 2165"/>
                <a:gd name="T75" fmla="*/ 164 h 946"/>
                <a:gd name="T76" fmla="*/ 163 w 2165"/>
                <a:gd name="T77" fmla="*/ 318 h 946"/>
                <a:gd name="T78" fmla="*/ 129 w 2165"/>
                <a:gd name="T79" fmla="*/ 207 h 946"/>
                <a:gd name="T80" fmla="*/ 96 w 2165"/>
                <a:gd name="T81" fmla="*/ 11 h 946"/>
                <a:gd name="T82" fmla="*/ 105 w 2165"/>
                <a:gd name="T83" fmla="*/ 230 h 946"/>
                <a:gd name="T84" fmla="*/ 116 w 2165"/>
                <a:gd name="T85" fmla="*/ 373 h 946"/>
                <a:gd name="T86" fmla="*/ 94 w 2165"/>
                <a:gd name="T87" fmla="*/ 373 h 946"/>
                <a:gd name="T88" fmla="*/ 79 w 2165"/>
                <a:gd name="T89" fmla="*/ 197 h 946"/>
                <a:gd name="T90" fmla="*/ 72 w 2165"/>
                <a:gd name="T91" fmla="*/ 0 h 946"/>
                <a:gd name="T92" fmla="*/ 48 w 2165"/>
                <a:gd name="T93" fmla="*/ 66 h 946"/>
                <a:gd name="T94" fmla="*/ 24 w 2165"/>
                <a:gd name="T95" fmla="*/ 99 h 946"/>
                <a:gd name="T96" fmla="*/ 16 w 2165"/>
                <a:gd name="T97" fmla="*/ 142 h 946"/>
                <a:gd name="T98" fmla="*/ 27 w 2165"/>
                <a:gd name="T99" fmla="*/ 219 h 946"/>
                <a:gd name="T100" fmla="*/ 34 w 2165"/>
                <a:gd name="T101" fmla="*/ 384 h 946"/>
                <a:gd name="T102" fmla="*/ 5 w 2165"/>
                <a:gd name="T103" fmla="*/ 505 h 946"/>
                <a:gd name="T104" fmla="*/ 42 w 2165"/>
                <a:gd name="T105" fmla="*/ 701 h 94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165"/>
                <a:gd name="T160" fmla="*/ 0 h 946"/>
                <a:gd name="T161" fmla="*/ 2165 w 2165"/>
                <a:gd name="T162" fmla="*/ 946 h 94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165" h="946">
                  <a:moveTo>
                    <a:pt x="92" y="849"/>
                  </a:moveTo>
                  <a:cubicBezTo>
                    <a:pt x="86" y="819"/>
                    <a:pt x="77" y="765"/>
                    <a:pt x="63" y="734"/>
                  </a:cubicBezTo>
                  <a:cubicBezTo>
                    <a:pt x="45" y="695"/>
                    <a:pt x="5" y="619"/>
                    <a:pt x="5" y="619"/>
                  </a:cubicBezTo>
                  <a:cubicBezTo>
                    <a:pt x="10" y="557"/>
                    <a:pt x="0" y="491"/>
                    <a:pt x="20" y="432"/>
                  </a:cubicBezTo>
                  <a:cubicBezTo>
                    <a:pt x="25" y="418"/>
                    <a:pt x="52" y="435"/>
                    <a:pt x="63" y="446"/>
                  </a:cubicBezTo>
                  <a:cubicBezTo>
                    <a:pt x="78" y="461"/>
                    <a:pt x="82" y="485"/>
                    <a:pt x="92" y="504"/>
                  </a:cubicBezTo>
                  <a:cubicBezTo>
                    <a:pt x="119" y="614"/>
                    <a:pt x="100" y="724"/>
                    <a:pt x="164" y="821"/>
                  </a:cubicBezTo>
                  <a:cubicBezTo>
                    <a:pt x="178" y="806"/>
                    <a:pt x="196" y="794"/>
                    <a:pt x="207" y="777"/>
                  </a:cubicBezTo>
                  <a:cubicBezTo>
                    <a:pt x="239" y="728"/>
                    <a:pt x="210" y="657"/>
                    <a:pt x="236" y="605"/>
                  </a:cubicBezTo>
                  <a:cubicBezTo>
                    <a:pt x="245" y="587"/>
                    <a:pt x="274" y="595"/>
                    <a:pt x="293" y="590"/>
                  </a:cubicBezTo>
                  <a:cubicBezTo>
                    <a:pt x="333" y="475"/>
                    <a:pt x="275" y="651"/>
                    <a:pt x="322" y="417"/>
                  </a:cubicBezTo>
                  <a:cubicBezTo>
                    <a:pt x="328" y="387"/>
                    <a:pt x="351" y="331"/>
                    <a:pt x="351" y="331"/>
                  </a:cubicBezTo>
                  <a:cubicBezTo>
                    <a:pt x="365" y="336"/>
                    <a:pt x="390" y="331"/>
                    <a:pt x="394" y="345"/>
                  </a:cubicBezTo>
                  <a:cubicBezTo>
                    <a:pt x="432" y="470"/>
                    <a:pt x="410" y="640"/>
                    <a:pt x="380" y="763"/>
                  </a:cubicBezTo>
                  <a:cubicBezTo>
                    <a:pt x="394" y="768"/>
                    <a:pt x="408" y="777"/>
                    <a:pt x="423" y="777"/>
                  </a:cubicBezTo>
                  <a:cubicBezTo>
                    <a:pt x="503" y="777"/>
                    <a:pt x="585" y="679"/>
                    <a:pt x="624" y="619"/>
                  </a:cubicBezTo>
                  <a:cubicBezTo>
                    <a:pt x="624" y="619"/>
                    <a:pt x="670" y="718"/>
                    <a:pt x="682" y="720"/>
                  </a:cubicBezTo>
                  <a:cubicBezTo>
                    <a:pt x="699" y="723"/>
                    <a:pt x="711" y="701"/>
                    <a:pt x="725" y="691"/>
                  </a:cubicBezTo>
                  <a:cubicBezTo>
                    <a:pt x="730" y="677"/>
                    <a:pt x="736" y="663"/>
                    <a:pt x="740" y="648"/>
                  </a:cubicBezTo>
                  <a:cubicBezTo>
                    <a:pt x="745" y="629"/>
                    <a:pt x="736" y="599"/>
                    <a:pt x="754" y="590"/>
                  </a:cubicBezTo>
                  <a:cubicBezTo>
                    <a:pt x="769" y="582"/>
                    <a:pt x="784" y="608"/>
                    <a:pt x="797" y="619"/>
                  </a:cubicBezTo>
                  <a:cubicBezTo>
                    <a:pt x="863" y="676"/>
                    <a:pt x="936" y="732"/>
                    <a:pt x="984" y="806"/>
                  </a:cubicBezTo>
                  <a:cubicBezTo>
                    <a:pt x="972" y="686"/>
                    <a:pt x="953" y="569"/>
                    <a:pt x="898" y="461"/>
                  </a:cubicBezTo>
                  <a:cubicBezTo>
                    <a:pt x="903" y="403"/>
                    <a:pt x="901" y="345"/>
                    <a:pt x="912" y="288"/>
                  </a:cubicBezTo>
                  <a:cubicBezTo>
                    <a:pt x="916" y="267"/>
                    <a:pt x="921" y="222"/>
                    <a:pt x="941" y="230"/>
                  </a:cubicBezTo>
                  <a:cubicBezTo>
                    <a:pt x="971" y="242"/>
                    <a:pt x="970" y="288"/>
                    <a:pt x="984" y="317"/>
                  </a:cubicBezTo>
                  <a:cubicBezTo>
                    <a:pt x="989" y="389"/>
                    <a:pt x="989" y="462"/>
                    <a:pt x="999" y="533"/>
                  </a:cubicBezTo>
                  <a:cubicBezTo>
                    <a:pt x="1003" y="563"/>
                    <a:pt x="999" y="629"/>
                    <a:pt x="1028" y="619"/>
                  </a:cubicBezTo>
                  <a:cubicBezTo>
                    <a:pt x="1069" y="605"/>
                    <a:pt x="1066" y="542"/>
                    <a:pt x="1085" y="504"/>
                  </a:cubicBezTo>
                  <a:cubicBezTo>
                    <a:pt x="1095" y="485"/>
                    <a:pt x="1114" y="446"/>
                    <a:pt x="1114" y="446"/>
                  </a:cubicBezTo>
                  <a:cubicBezTo>
                    <a:pt x="1130" y="365"/>
                    <a:pt x="1119" y="347"/>
                    <a:pt x="1186" y="302"/>
                  </a:cubicBezTo>
                  <a:cubicBezTo>
                    <a:pt x="1210" y="424"/>
                    <a:pt x="1182" y="530"/>
                    <a:pt x="1157" y="648"/>
                  </a:cubicBezTo>
                  <a:cubicBezTo>
                    <a:pt x="1167" y="682"/>
                    <a:pt x="1160" y="726"/>
                    <a:pt x="1186" y="749"/>
                  </a:cubicBezTo>
                  <a:cubicBezTo>
                    <a:pt x="1211" y="772"/>
                    <a:pt x="1256" y="749"/>
                    <a:pt x="1287" y="763"/>
                  </a:cubicBezTo>
                  <a:cubicBezTo>
                    <a:pt x="1303" y="770"/>
                    <a:pt x="1306" y="792"/>
                    <a:pt x="1316" y="806"/>
                  </a:cubicBezTo>
                  <a:cubicBezTo>
                    <a:pt x="1394" y="686"/>
                    <a:pt x="1364" y="626"/>
                    <a:pt x="1373" y="446"/>
                  </a:cubicBezTo>
                  <a:cubicBezTo>
                    <a:pt x="1378" y="494"/>
                    <a:pt x="1373" y="544"/>
                    <a:pt x="1388" y="590"/>
                  </a:cubicBezTo>
                  <a:cubicBezTo>
                    <a:pt x="1393" y="606"/>
                    <a:pt x="1428" y="636"/>
                    <a:pt x="1431" y="619"/>
                  </a:cubicBezTo>
                  <a:cubicBezTo>
                    <a:pt x="1499" y="241"/>
                    <a:pt x="1328" y="311"/>
                    <a:pt x="1488" y="259"/>
                  </a:cubicBezTo>
                  <a:cubicBezTo>
                    <a:pt x="1509" y="341"/>
                    <a:pt x="1504" y="424"/>
                    <a:pt x="1532" y="504"/>
                  </a:cubicBezTo>
                  <a:cubicBezTo>
                    <a:pt x="1504" y="573"/>
                    <a:pt x="1472" y="644"/>
                    <a:pt x="1431" y="705"/>
                  </a:cubicBezTo>
                  <a:cubicBezTo>
                    <a:pt x="1421" y="744"/>
                    <a:pt x="1412" y="782"/>
                    <a:pt x="1402" y="821"/>
                  </a:cubicBezTo>
                  <a:cubicBezTo>
                    <a:pt x="1392" y="862"/>
                    <a:pt x="1530" y="721"/>
                    <a:pt x="1532" y="720"/>
                  </a:cubicBezTo>
                  <a:cubicBezTo>
                    <a:pt x="1562" y="657"/>
                    <a:pt x="1572" y="595"/>
                    <a:pt x="1604" y="533"/>
                  </a:cubicBezTo>
                  <a:cubicBezTo>
                    <a:pt x="1620" y="450"/>
                    <a:pt x="1636" y="372"/>
                    <a:pt x="1647" y="288"/>
                  </a:cubicBezTo>
                  <a:cubicBezTo>
                    <a:pt x="1661" y="302"/>
                    <a:pt x="1682" y="313"/>
                    <a:pt x="1690" y="331"/>
                  </a:cubicBezTo>
                  <a:cubicBezTo>
                    <a:pt x="1706" y="367"/>
                    <a:pt x="1719" y="446"/>
                    <a:pt x="1719" y="446"/>
                  </a:cubicBezTo>
                  <a:cubicBezTo>
                    <a:pt x="1729" y="558"/>
                    <a:pt x="1747" y="641"/>
                    <a:pt x="1762" y="749"/>
                  </a:cubicBezTo>
                  <a:cubicBezTo>
                    <a:pt x="1786" y="648"/>
                    <a:pt x="1797" y="615"/>
                    <a:pt x="1892" y="590"/>
                  </a:cubicBezTo>
                  <a:cubicBezTo>
                    <a:pt x="1958" y="540"/>
                    <a:pt x="1976" y="499"/>
                    <a:pt x="2021" y="432"/>
                  </a:cubicBezTo>
                  <a:cubicBezTo>
                    <a:pt x="2016" y="370"/>
                    <a:pt x="2039" y="299"/>
                    <a:pt x="2007" y="245"/>
                  </a:cubicBezTo>
                  <a:cubicBezTo>
                    <a:pt x="1992" y="220"/>
                    <a:pt x="1927" y="231"/>
                    <a:pt x="1920" y="259"/>
                  </a:cubicBezTo>
                  <a:cubicBezTo>
                    <a:pt x="1902" y="330"/>
                    <a:pt x="1954" y="492"/>
                    <a:pt x="1978" y="576"/>
                  </a:cubicBezTo>
                  <a:cubicBezTo>
                    <a:pt x="1983" y="648"/>
                    <a:pt x="1960" y="727"/>
                    <a:pt x="1992" y="792"/>
                  </a:cubicBezTo>
                  <a:cubicBezTo>
                    <a:pt x="2016" y="841"/>
                    <a:pt x="2062" y="685"/>
                    <a:pt x="2064" y="677"/>
                  </a:cubicBezTo>
                  <a:cubicBezTo>
                    <a:pt x="2068" y="689"/>
                    <a:pt x="2103" y="834"/>
                    <a:pt x="2151" y="677"/>
                  </a:cubicBezTo>
                  <a:cubicBezTo>
                    <a:pt x="2165" y="631"/>
                    <a:pt x="2141" y="581"/>
                    <a:pt x="2136" y="533"/>
                  </a:cubicBezTo>
                  <a:cubicBezTo>
                    <a:pt x="2131" y="427"/>
                    <a:pt x="2133" y="321"/>
                    <a:pt x="2122" y="216"/>
                  </a:cubicBezTo>
                  <a:cubicBezTo>
                    <a:pt x="2120" y="201"/>
                    <a:pt x="2123" y="259"/>
                    <a:pt x="2108" y="259"/>
                  </a:cubicBezTo>
                  <a:cubicBezTo>
                    <a:pt x="2091" y="259"/>
                    <a:pt x="2089" y="230"/>
                    <a:pt x="2079" y="216"/>
                  </a:cubicBezTo>
                  <a:cubicBezTo>
                    <a:pt x="2026" y="226"/>
                    <a:pt x="1970" y="224"/>
                    <a:pt x="1920" y="245"/>
                  </a:cubicBezTo>
                  <a:cubicBezTo>
                    <a:pt x="1856" y="272"/>
                    <a:pt x="1862" y="391"/>
                    <a:pt x="1848" y="446"/>
                  </a:cubicBezTo>
                  <a:cubicBezTo>
                    <a:pt x="1788" y="406"/>
                    <a:pt x="1795" y="382"/>
                    <a:pt x="1762" y="317"/>
                  </a:cubicBezTo>
                  <a:cubicBezTo>
                    <a:pt x="1734" y="202"/>
                    <a:pt x="1772" y="287"/>
                    <a:pt x="1690" y="317"/>
                  </a:cubicBezTo>
                  <a:cubicBezTo>
                    <a:pt x="1671" y="324"/>
                    <a:pt x="1651" y="307"/>
                    <a:pt x="1632" y="302"/>
                  </a:cubicBezTo>
                  <a:cubicBezTo>
                    <a:pt x="1551" y="180"/>
                    <a:pt x="1572" y="197"/>
                    <a:pt x="1416" y="158"/>
                  </a:cubicBezTo>
                  <a:cubicBezTo>
                    <a:pt x="1402" y="144"/>
                    <a:pt x="1392" y="121"/>
                    <a:pt x="1373" y="115"/>
                  </a:cubicBezTo>
                  <a:cubicBezTo>
                    <a:pt x="1311" y="97"/>
                    <a:pt x="1297" y="147"/>
                    <a:pt x="1330" y="187"/>
                  </a:cubicBezTo>
                  <a:cubicBezTo>
                    <a:pt x="1344" y="204"/>
                    <a:pt x="1369" y="206"/>
                    <a:pt x="1388" y="216"/>
                  </a:cubicBezTo>
                  <a:cubicBezTo>
                    <a:pt x="1354" y="266"/>
                    <a:pt x="1330" y="284"/>
                    <a:pt x="1272" y="302"/>
                  </a:cubicBezTo>
                  <a:cubicBezTo>
                    <a:pt x="1250" y="210"/>
                    <a:pt x="1223" y="140"/>
                    <a:pt x="1143" y="86"/>
                  </a:cubicBezTo>
                  <a:cubicBezTo>
                    <a:pt x="1129" y="110"/>
                    <a:pt x="1113" y="133"/>
                    <a:pt x="1100" y="158"/>
                  </a:cubicBezTo>
                  <a:cubicBezTo>
                    <a:pt x="1093" y="172"/>
                    <a:pt x="1100" y="197"/>
                    <a:pt x="1085" y="201"/>
                  </a:cubicBezTo>
                  <a:cubicBezTo>
                    <a:pt x="1068" y="205"/>
                    <a:pt x="1056" y="182"/>
                    <a:pt x="1042" y="173"/>
                  </a:cubicBezTo>
                  <a:cubicBezTo>
                    <a:pt x="1032" y="187"/>
                    <a:pt x="1030" y="220"/>
                    <a:pt x="1013" y="216"/>
                  </a:cubicBezTo>
                  <a:cubicBezTo>
                    <a:pt x="960" y="202"/>
                    <a:pt x="1003" y="80"/>
                    <a:pt x="970" y="216"/>
                  </a:cubicBezTo>
                  <a:cubicBezTo>
                    <a:pt x="989" y="273"/>
                    <a:pt x="1026" y="321"/>
                    <a:pt x="1056" y="374"/>
                  </a:cubicBezTo>
                  <a:cubicBezTo>
                    <a:pt x="1065" y="389"/>
                    <a:pt x="1102" y="414"/>
                    <a:pt x="1085" y="417"/>
                  </a:cubicBezTo>
                  <a:cubicBezTo>
                    <a:pt x="1046" y="424"/>
                    <a:pt x="1008" y="398"/>
                    <a:pt x="970" y="389"/>
                  </a:cubicBezTo>
                  <a:cubicBezTo>
                    <a:pt x="808" y="280"/>
                    <a:pt x="936" y="387"/>
                    <a:pt x="855" y="273"/>
                  </a:cubicBezTo>
                  <a:cubicBezTo>
                    <a:pt x="769" y="153"/>
                    <a:pt x="835" y="350"/>
                    <a:pt x="711" y="101"/>
                  </a:cubicBezTo>
                  <a:cubicBezTo>
                    <a:pt x="674" y="28"/>
                    <a:pt x="700" y="55"/>
                    <a:pt x="639" y="14"/>
                  </a:cubicBezTo>
                  <a:cubicBezTo>
                    <a:pt x="625" y="24"/>
                    <a:pt x="597" y="26"/>
                    <a:pt x="596" y="43"/>
                  </a:cubicBezTo>
                  <a:cubicBezTo>
                    <a:pt x="586" y="166"/>
                    <a:pt x="633" y="218"/>
                    <a:pt x="696" y="302"/>
                  </a:cubicBezTo>
                  <a:cubicBezTo>
                    <a:pt x="724" y="382"/>
                    <a:pt x="668" y="378"/>
                    <a:pt x="725" y="446"/>
                  </a:cubicBezTo>
                  <a:cubicBezTo>
                    <a:pt x="738" y="462"/>
                    <a:pt x="755" y="473"/>
                    <a:pt x="768" y="489"/>
                  </a:cubicBezTo>
                  <a:cubicBezTo>
                    <a:pt x="779" y="503"/>
                    <a:pt x="813" y="525"/>
                    <a:pt x="797" y="533"/>
                  </a:cubicBezTo>
                  <a:cubicBezTo>
                    <a:pt x="775" y="544"/>
                    <a:pt x="640" y="494"/>
                    <a:pt x="624" y="489"/>
                  </a:cubicBezTo>
                  <a:cubicBezTo>
                    <a:pt x="568" y="447"/>
                    <a:pt x="532" y="439"/>
                    <a:pt x="509" y="374"/>
                  </a:cubicBezTo>
                  <a:cubicBezTo>
                    <a:pt x="514" y="336"/>
                    <a:pt x="517" y="297"/>
                    <a:pt x="524" y="259"/>
                  </a:cubicBezTo>
                  <a:cubicBezTo>
                    <a:pt x="531" y="220"/>
                    <a:pt x="552" y="144"/>
                    <a:pt x="552" y="144"/>
                  </a:cubicBezTo>
                  <a:cubicBezTo>
                    <a:pt x="538" y="60"/>
                    <a:pt x="558" y="25"/>
                    <a:pt x="480" y="0"/>
                  </a:cubicBezTo>
                  <a:cubicBezTo>
                    <a:pt x="456" y="5"/>
                    <a:pt x="430" y="3"/>
                    <a:pt x="408" y="14"/>
                  </a:cubicBezTo>
                  <a:cubicBezTo>
                    <a:pt x="342" y="47"/>
                    <a:pt x="391" y="65"/>
                    <a:pt x="322" y="86"/>
                  </a:cubicBezTo>
                  <a:cubicBezTo>
                    <a:pt x="289" y="96"/>
                    <a:pt x="255" y="96"/>
                    <a:pt x="221" y="101"/>
                  </a:cubicBezTo>
                  <a:cubicBezTo>
                    <a:pt x="202" y="110"/>
                    <a:pt x="183" y="121"/>
                    <a:pt x="164" y="129"/>
                  </a:cubicBezTo>
                  <a:cubicBezTo>
                    <a:pt x="150" y="135"/>
                    <a:pt x="131" y="133"/>
                    <a:pt x="120" y="144"/>
                  </a:cubicBezTo>
                  <a:cubicBezTo>
                    <a:pt x="109" y="155"/>
                    <a:pt x="111" y="173"/>
                    <a:pt x="106" y="187"/>
                  </a:cubicBezTo>
                  <a:cubicBezTo>
                    <a:pt x="111" y="211"/>
                    <a:pt x="106" y="239"/>
                    <a:pt x="120" y="259"/>
                  </a:cubicBezTo>
                  <a:cubicBezTo>
                    <a:pt x="133" y="277"/>
                    <a:pt x="160" y="275"/>
                    <a:pt x="178" y="288"/>
                  </a:cubicBezTo>
                  <a:cubicBezTo>
                    <a:pt x="223" y="320"/>
                    <a:pt x="226" y="341"/>
                    <a:pt x="250" y="389"/>
                  </a:cubicBezTo>
                  <a:cubicBezTo>
                    <a:pt x="240" y="427"/>
                    <a:pt x="241" y="470"/>
                    <a:pt x="221" y="504"/>
                  </a:cubicBezTo>
                  <a:cubicBezTo>
                    <a:pt x="210" y="522"/>
                    <a:pt x="182" y="522"/>
                    <a:pt x="164" y="533"/>
                  </a:cubicBezTo>
                  <a:cubicBezTo>
                    <a:pt x="109" y="568"/>
                    <a:pt x="70" y="609"/>
                    <a:pt x="34" y="662"/>
                  </a:cubicBezTo>
                  <a:cubicBezTo>
                    <a:pt x="29" y="724"/>
                    <a:pt x="6" y="788"/>
                    <a:pt x="20" y="849"/>
                  </a:cubicBezTo>
                  <a:cubicBezTo>
                    <a:pt x="35" y="914"/>
                    <a:pt x="232" y="946"/>
                    <a:pt x="279" y="921"/>
                  </a:cubicBezTo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Freeform 11"/>
            <p:cNvSpPr>
              <a:spLocks/>
            </p:cNvSpPr>
            <p:nvPr/>
          </p:nvSpPr>
          <p:spPr bwMode="auto">
            <a:xfrm>
              <a:off x="536" y="2784"/>
              <a:ext cx="952" cy="1354"/>
            </a:xfrm>
            <a:custGeom>
              <a:avLst/>
              <a:gdLst>
                <a:gd name="T0" fmla="*/ 168 w 1088"/>
                <a:gd name="T1" fmla="*/ 718 h 1820"/>
                <a:gd name="T2" fmla="*/ 43 w 1088"/>
                <a:gd name="T3" fmla="*/ 563 h 1820"/>
                <a:gd name="T4" fmla="*/ 4 w 1088"/>
                <a:gd name="T5" fmla="*/ 463 h 1820"/>
                <a:gd name="T6" fmla="*/ 14 w 1088"/>
                <a:gd name="T7" fmla="*/ 368 h 1820"/>
                <a:gd name="T8" fmla="*/ 33 w 1088"/>
                <a:gd name="T9" fmla="*/ 397 h 1820"/>
                <a:gd name="T10" fmla="*/ 52 w 1088"/>
                <a:gd name="T11" fmla="*/ 557 h 1820"/>
                <a:gd name="T12" fmla="*/ 265 w 1088"/>
                <a:gd name="T13" fmla="*/ 385 h 1820"/>
                <a:gd name="T14" fmla="*/ 400 w 1088"/>
                <a:gd name="T15" fmla="*/ 303 h 1820"/>
                <a:gd name="T16" fmla="*/ 293 w 1088"/>
                <a:gd name="T17" fmla="*/ 444 h 1820"/>
                <a:gd name="T18" fmla="*/ 178 w 1088"/>
                <a:gd name="T19" fmla="*/ 504 h 1820"/>
                <a:gd name="T20" fmla="*/ 120 w 1088"/>
                <a:gd name="T21" fmla="*/ 652 h 1820"/>
                <a:gd name="T22" fmla="*/ 130 w 1088"/>
                <a:gd name="T23" fmla="*/ 676 h 1820"/>
                <a:gd name="T24" fmla="*/ 149 w 1088"/>
                <a:gd name="T25" fmla="*/ 658 h 1820"/>
                <a:gd name="T26" fmla="*/ 168 w 1088"/>
                <a:gd name="T27" fmla="*/ 676 h 1820"/>
                <a:gd name="T28" fmla="*/ 187 w 1088"/>
                <a:gd name="T29" fmla="*/ 575 h 1820"/>
                <a:gd name="T30" fmla="*/ 206 w 1088"/>
                <a:gd name="T31" fmla="*/ 528 h 1820"/>
                <a:gd name="T32" fmla="*/ 332 w 1088"/>
                <a:gd name="T33" fmla="*/ 646 h 1820"/>
                <a:gd name="T34" fmla="*/ 400 w 1088"/>
                <a:gd name="T35" fmla="*/ 723 h 1820"/>
                <a:gd name="T36" fmla="*/ 409 w 1088"/>
                <a:gd name="T37" fmla="*/ 599 h 1820"/>
                <a:gd name="T38" fmla="*/ 419 w 1088"/>
                <a:gd name="T39" fmla="*/ 581 h 1820"/>
                <a:gd name="T40" fmla="*/ 448 w 1088"/>
                <a:gd name="T41" fmla="*/ 593 h 1820"/>
                <a:gd name="T42" fmla="*/ 516 w 1088"/>
                <a:gd name="T43" fmla="*/ 700 h 1820"/>
                <a:gd name="T44" fmla="*/ 525 w 1088"/>
                <a:gd name="T45" fmla="*/ 279 h 1820"/>
                <a:gd name="T46" fmla="*/ 564 w 1088"/>
                <a:gd name="T47" fmla="*/ 0 h 1820"/>
                <a:gd name="T48" fmla="*/ 554 w 1088"/>
                <a:gd name="T49" fmla="*/ 160 h 1820"/>
                <a:gd name="T50" fmla="*/ 496 w 1088"/>
                <a:gd name="T51" fmla="*/ 303 h 1820"/>
                <a:gd name="T52" fmla="*/ 477 w 1088"/>
                <a:gd name="T53" fmla="*/ 421 h 1820"/>
                <a:gd name="T54" fmla="*/ 486 w 1088"/>
                <a:gd name="T55" fmla="*/ 522 h 1820"/>
                <a:gd name="T56" fmla="*/ 525 w 1088"/>
                <a:gd name="T57" fmla="*/ 492 h 1820"/>
                <a:gd name="T58" fmla="*/ 603 w 1088"/>
                <a:gd name="T59" fmla="*/ 385 h 1820"/>
                <a:gd name="T60" fmla="*/ 612 w 1088"/>
                <a:gd name="T61" fmla="*/ 344 h 1820"/>
                <a:gd name="T62" fmla="*/ 621 w 1088"/>
                <a:gd name="T63" fmla="*/ 321 h 1820"/>
                <a:gd name="T64" fmla="*/ 631 w 1088"/>
                <a:gd name="T65" fmla="*/ 368 h 1820"/>
                <a:gd name="T66" fmla="*/ 621 w 1088"/>
                <a:gd name="T67" fmla="*/ 563 h 1820"/>
                <a:gd name="T68" fmla="*/ 603 w 1088"/>
                <a:gd name="T69" fmla="*/ 635 h 1820"/>
                <a:gd name="T70" fmla="*/ 544 w 1088"/>
                <a:gd name="T71" fmla="*/ 563 h 1820"/>
                <a:gd name="T72" fmla="*/ 516 w 1088"/>
                <a:gd name="T73" fmla="*/ 533 h 1820"/>
                <a:gd name="T74" fmla="*/ 496 w 1088"/>
                <a:gd name="T75" fmla="*/ 510 h 1820"/>
                <a:gd name="T76" fmla="*/ 409 w 1088"/>
                <a:gd name="T77" fmla="*/ 451 h 1820"/>
                <a:gd name="T78" fmla="*/ 352 w 1088"/>
                <a:gd name="T79" fmla="*/ 392 h 1820"/>
                <a:gd name="T80" fmla="*/ 313 w 1088"/>
                <a:gd name="T81" fmla="*/ 308 h 1820"/>
                <a:gd name="T82" fmla="*/ 227 w 1088"/>
                <a:gd name="T83" fmla="*/ 237 h 1820"/>
                <a:gd name="T84" fmla="*/ 217 w 1088"/>
                <a:gd name="T85" fmla="*/ 463 h 1820"/>
                <a:gd name="T86" fmla="*/ 255 w 1088"/>
                <a:gd name="T87" fmla="*/ 444 h 1820"/>
                <a:gd name="T88" fmla="*/ 275 w 1088"/>
                <a:gd name="T89" fmla="*/ 409 h 1820"/>
                <a:gd name="T90" fmla="*/ 303 w 1088"/>
                <a:gd name="T91" fmla="*/ 421 h 1820"/>
                <a:gd name="T92" fmla="*/ 332 w 1088"/>
                <a:gd name="T93" fmla="*/ 457 h 1820"/>
                <a:gd name="T94" fmla="*/ 371 w 1088"/>
                <a:gd name="T95" fmla="*/ 475 h 1820"/>
                <a:gd name="T96" fmla="*/ 361 w 1088"/>
                <a:gd name="T97" fmla="*/ 670 h 1820"/>
                <a:gd name="T98" fmla="*/ 323 w 1088"/>
                <a:gd name="T99" fmla="*/ 741 h 1820"/>
                <a:gd name="T100" fmla="*/ 371 w 1088"/>
                <a:gd name="T101" fmla="*/ 747 h 1820"/>
                <a:gd name="T102" fmla="*/ 535 w 1088"/>
                <a:gd name="T103" fmla="*/ 706 h 1820"/>
                <a:gd name="T104" fmla="*/ 564 w 1088"/>
                <a:gd name="T105" fmla="*/ 712 h 1820"/>
                <a:gd name="T106" fmla="*/ 651 w 1088"/>
                <a:gd name="T107" fmla="*/ 617 h 1820"/>
                <a:gd name="T108" fmla="*/ 689 w 1088"/>
                <a:gd name="T109" fmla="*/ 581 h 1820"/>
                <a:gd name="T110" fmla="*/ 699 w 1088"/>
                <a:gd name="T111" fmla="*/ 563 h 1820"/>
                <a:gd name="T112" fmla="*/ 727 w 1088"/>
                <a:gd name="T113" fmla="*/ 533 h 1820"/>
                <a:gd name="T114" fmla="*/ 709 w 1088"/>
                <a:gd name="T115" fmla="*/ 510 h 182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88"/>
                <a:gd name="T175" fmla="*/ 0 h 1820"/>
                <a:gd name="T176" fmla="*/ 1088 w 1088"/>
                <a:gd name="T177" fmla="*/ 1820 h 182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88" h="1820">
                  <a:moveTo>
                    <a:pt x="251" y="1743"/>
                  </a:moveTo>
                  <a:cubicBezTo>
                    <a:pt x="199" y="1613"/>
                    <a:pt x="141" y="1485"/>
                    <a:pt x="64" y="1368"/>
                  </a:cubicBezTo>
                  <a:cubicBezTo>
                    <a:pt x="38" y="1288"/>
                    <a:pt x="34" y="1204"/>
                    <a:pt x="6" y="1124"/>
                  </a:cubicBezTo>
                  <a:cubicBezTo>
                    <a:pt x="11" y="1047"/>
                    <a:pt x="0" y="967"/>
                    <a:pt x="21" y="893"/>
                  </a:cubicBezTo>
                  <a:cubicBezTo>
                    <a:pt x="28" y="868"/>
                    <a:pt x="46" y="939"/>
                    <a:pt x="50" y="965"/>
                  </a:cubicBezTo>
                  <a:cubicBezTo>
                    <a:pt x="68" y="1094"/>
                    <a:pt x="67" y="1225"/>
                    <a:pt x="78" y="1354"/>
                  </a:cubicBezTo>
                  <a:cubicBezTo>
                    <a:pt x="158" y="1194"/>
                    <a:pt x="281" y="1070"/>
                    <a:pt x="395" y="936"/>
                  </a:cubicBezTo>
                  <a:cubicBezTo>
                    <a:pt x="453" y="867"/>
                    <a:pt x="510" y="763"/>
                    <a:pt x="597" y="735"/>
                  </a:cubicBezTo>
                  <a:cubicBezTo>
                    <a:pt x="658" y="921"/>
                    <a:pt x="553" y="978"/>
                    <a:pt x="438" y="1080"/>
                  </a:cubicBezTo>
                  <a:cubicBezTo>
                    <a:pt x="374" y="1137"/>
                    <a:pt x="345" y="1198"/>
                    <a:pt x="266" y="1224"/>
                  </a:cubicBezTo>
                  <a:cubicBezTo>
                    <a:pt x="250" y="1344"/>
                    <a:pt x="219" y="1469"/>
                    <a:pt x="179" y="1584"/>
                  </a:cubicBezTo>
                  <a:cubicBezTo>
                    <a:pt x="184" y="1603"/>
                    <a:pt x="175" y="1635"/>
                    <a:pt x="194" y="1642"/>
                  </a:cubicBezTo>
                  <a:cubicBezTo>
                    <a:pt x="210" y="1648"/>
                    <a:pt x="205" y="1599"/>
                    <a:pt x="222" y="1599"/>
                  </a:cubicBezTo>
                  <a:cubicBezTo>
                    <a:pt x="239" y="1599"/>
                    <a:pt x="241" y="1628"/>
                    <a:pt x="251" y="1642"/>
                  </a:cubicBezTo>
                  <a:cubicBezTo>
                    <a:pt x="294" y="1520"/>
                    <a:pt x="241" y="1682"/>
                    <a:pt x="280" y="1397"/>
                  </a:cubicBezTo>
                  <a:cubicBezTo>
                    <a:pt x="285" y="1358"/>
                    <a:pt x="309" y="1282"/>
                    <a:pt x="309" y="1282"/>
                  </a:cubicBezTo>
                  <a:cubicBezTo>
                    <a:pt x="386" y="1385"/>
                    <a:pt x="439" y="1457"/>
                    <a:pt x="496" y="1570"/>
                  </a:cubicBezTo>
                  <a:cubicBezTo>
                    <a:pt x="532" y="1640"/>
                    <a:pt x="571" y="1682"/>
                    <a:pt x="597" y="1757"/>
                  </a:cubicBezTo>
                  <a:cubicBezTo>
                    <a:pt x="602" y="1656"/>
                    <a:pt x="603" y="1555"/>
                    <a:pt x="611" y="1455"/>
                  </a:cubicBezTo>
                  <a:cubicBezTo>
                    <a:pt x="612" y="1440"/>
                    <a:pt x="611" y="1416"/>
                    <a:pt x="626" y="1412"/>
                  </a:cubicBezTo>
                  <a:cubicBezTo>
                    <a:pt x="643" y="1408"/>
                    <a:pt x="655" y="1431"/>
                    <a:pt x="669" y="1440"/>
                  </a:cubicBezTo>
                  <a:cubicBezTo>
                    <a:pt x="712" y="1527"/>
                    <a:pt x="739" y="1610"/>
                    <a:pt x="770" y="1700"/>
                  </a:cubicBezTo>
                  <a:cubicBezTo>
                    <a:pt x="775" y="1359"/>
                    <a:pt x="778" y="1018"/>
                    <a:pt x="784" y="677"/>
                  </a:cubicBezTo>
                  <a:cubicBezTo>
                    <a:pt x="789" y="428"/>
                    <a:pt x="783" y="229"/>
                    <a:pt x="842" y="0"/>
                  </a:cubicBezTo>
                  <a:cubicBezTo>
                    <a:pt x="882" y="126"/>
                    <a:pt x="855" y="262"/>
                    <a:pt x="827" y="389"/>
                  </a:cubicBezTo>
                  <a:cubicBezTo>
                    <a:pt x="802" y="503"/>
                    <a:pt x="758" y="619"/>
                    <a:pt x="741" y="735"/>
                  </a:cubicBezTo>
                  <a:cubicBezTo>
                    <a:pt x="717" y="898"/>
                    <a:pt x="729" y="802"/>
                    <a:pt x="712" y="1023"/>
                  </a:cubicBezTo>
                  <a:cubicBezTo>
                    <a:pt x="717" y="1105"/>
                    <a:pt x="695" y="1192"/>
                    <a:pt x="726" y="1268"/>
                  </a:cubicBezTo>
                  <a:cubicBezTo>
                    <a:pt x="738" y="1296"/>
                    <a:pt x="766" y="1221"/>
                    <a:pt x="784" y="1196"/>
                  </a:cubicBezTo>
                  <a:cubicBezTo>
                    <a:pt x="839" y="1118"/>
                    <a:pt x="870" y="1027"/>
                    <a:pt x="899" y="936"/>
                  </a:cubicBezTo>
                  <a:cubicBezTo>
                    <a:pt x="904" y="903"/>
                    <a:pt x="908" y="869"/>
                    <a:pt x="914" y="836"/>
                  </a:cubicBezTo>
                  <a:cubicBezTo>
                    <a:pt x="918" y="816"/>
                    <a:pt x="919" y="760"/>
                    <a:pt x="928" y="778"/>
                  </a:cubicBezTo>
                  <a:cubicBezTo>
                    <a:pt x="945" y="813"/>
                    <a:pt x="937" y="855"/>
                    <a:pt x="942" y="893"/>
                  </a:cubicBezTo>
                  <a:cubicBezTo>
                    <a:pt x="931" y="1072"/>
                    <a:pt x="914" y="1193"/>
                    <a:pt x="928" y="1368"/>
                  </a:cubicBezTo>
                  <a:cubicBezTo>
                    <a:pt x="918" y="1426"/>
                    <a:pt x="957" y="1541"/>
                    <a:pt x="899" y="1541"/>
                  </a:cubicBezTo>
                  <a:cubicBezTo>
                    <a:pt x="835" y="1541"/>
                    <a:pt x="842" y="1426"/>
                    <a:pt x="813" y="1368"/>
                  </a:cubicBezTo>
                  <a:cubicBezTo>
                    <a:pt x="801" y="1343"/>
                    <a:pt x="784" y="1320"/>
                    <a:pt x="770" y="1296"/>
                  </a:cubicBezTo>
                  <a:cubicBezTo>
                    <a:pt x="760" y="1277"/>
                    <a:pt x="753" y="1256"/>
                    <a:pt x="741" y="1239"/>
                  </a:cubicBezTo>
                  <a:cubicBezTo>
                    <a:pt x="704" y="1188"/>
                    <a:pt x="647" y="1147"/>
                    <a:pt x="611" y="1095"/>
                  </a:cubicBezTo>
                  <a:cubicBezTo>
                    <a:pt x="579" y="1049"/>
                    <a:pt x="525" y="951"/>
                    <a:pt x="525" y="951"/>
                  </a:cubicBezTo>
                  <a:cubicBezTo>
                    <a:pt x="506" y="884"/>
                    <a:pt x="497" y="812"/>
                    <a:pt x="467" y="749"/>
                  </a:cubicBezTo>
                  <a:cubicBezTo>
                    <a:pt x="436" y="684"/>
                    <a:pt x="377" y="637"/>
                    <a:pt x="338" y="576"/>
                  </a:cubicBezTo>
                  <a:cubicBezTo>
                    <a:pt x="286" y="776"/>
                    <a:pt x="314" y="862"/>
                    <a:pt x="323" y="1124"/>
                  </a:cubicBezTo>
                  <a:cubicBezTo>
                    <a:pt x="342" y="1109"/>
                    <a:pt x="368" y="1100"/>
                    <a:pt x="381" y="1080"/>
                  </a:cubicBezTo>
                  <a:cubicBezTo>
                    <a:pt x="398" y="1055"/>
                    <a:pt x="410" y="994"/>
                    <a:pt x="410" y="994"/>
                  </a:cubicBezTo>
                  <a:cubicBezTo>
                    <a:pt x="424" y="1004"/>
                    <a:pt x="442" y="1009"/>
                    <a:pt x="453" y="1023"/>
                  </a:cubicBezTo>
                  <a:cubicBezTo>
                    <a:pt x="541" y="1134"/>
                    <a:pt x="380" y="994"/>
                    <a:pt x="496" y="1109"/>
                  </a:cubicBezTo>
                  <a:cubicBezTo>
                    <a:pt x="513" y="1126"/>
                    <a:pt x="535" y="1138"/>
                    <a:pt x="554" y="1152"/>
                  </a:cubicBezTo>
                  <a:cubicBezTo>
                    <a:pt x="549" y="1311"/>
                    <a:pt x="552" y="1470"/>
                    <a:pt x="539" y="1628"/>
                  </a:cubicBezTo>
                  <a:cubicBezTo>
                    <a:pt x="535" y="1673"/>
                    <a:pt x="494" y="1753"/>
                    <a:pt x="482" y="1800"/>
                  </a:cubicBezTo>
                  <a:cubicBezTo>
                    <a:pt x="506" y="1805"/>
                    <a:pt x="530" y="1820"/>
                    <a:pt x="554" y="1815"/>
                  </a:cubicBezTo>
                  <a:cubicBezTo>
                    <a:pt x="640" y="1798"/>
                    <a:pt x="715" y="1741"/>
                    <a:pt x="798" y="1714"/>
                  </a:cubicBezTo>
                  <a:cubicBezTo>
                    <a:pt x="813" y="1719"/>
                    <a:pt x="827" y="1728"/>
                    <a:pt x="842" y="1728"/>
                  </a:cubicBezTo>
                  <a:cubicBezTo>
                    <a:pt x="954" y="1728"/>
                    <a:pt x="928" y="1562"/>
                    <a:pt x="971" y="1498"/>
                  </a:cubicBezTo>
                  <a:cubicBezTo>
                    <a:pt x="990" y="1469"/>
                    <a:pt x="1029" y="1412"/>
                    <a:pt x="1029" y="1412"/>
                  </a:cubicBezTo>
                  <a:cubicBezTo>
                    <a:pt x="1034" y="1397"/>
                    <a:pt x="1036" y="1382"/>
                    <a:pt x="1043" y="1368"/>
                  </a:cubicBezTo>
                  <a:cubicBezTo>
                    <a:pt x="1055" y="1343"/>
                    <a:pt x="1083" y="1324"/>
                    <a:pt x="1086" y="1296"/>
                  </a:cubicBezTo>
                  <a:cubicBezTo>
                    <a:pt x="1088" y="1275"/>
                    <a:pt x="1058" y="1239"/>
                    <a:pt x="1058" y="1239"/>
                  </a:cubicBezTo>
                </a:path>
              </a:pathLst>
            </a:cu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Rectangle 28"/>
            <p:cNvSpPr>
              <a:spLocks noChangeArrowheads="1"/>
            </p:cNvSpPr>
            <p:nvPr/>
          </p:nvSpPr>
          <p:spPr bwMode="auto">
            <a:xfrm>
              <a:off x="2208" y="240"/>
              <a:ext cx="264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193" name="Rectangle 29"/>
            <p:cNvSpPr>
              <a:spLocks noChangeArrowheads="1"/>
            </p:cNvSpPr>
            <p:nvPr/>
          </p:nvSpPr>
          <p:spPr bwMode="auto">
            <a:xfrm>
              <a:off x="2612" y="37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7174" name="Rectangle 33"/>
          <p:cNvSpPr>
            <a:spLocks noChangeArrowheads="1"/>
          </p:cNvSpPr>
          <p:nvPr/>
        </p:nvSpPr>
        <p:spPr bwMode="auto">
          <a:xfrm>
            <a:off x="4832350" y="5562600"/>
            <a:ext cx="3505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228600" y="1295400"/>
            <a:ext cx="6661150" cy="3276600"/>
            <a:chOff x="144" y="816"/>
            <a:chExt cx="4196" cy="2064"/>
          </a:xfrm>
        </p:grpSpPr>
        <p:sp>
          <p:nvSpPr>
            <p:cNvPr id="7181" name="Line 34"/>
            <p:cNvSpPr>
              <a:spLocks noChangeShapeType="1"/>
            </p:cNvSpPr>
            <p:nvPr/>
          </p:nvSpPr>
          <p:spPr bwMode="auto">
            <a:xfrm flipH="1">
              <a:off x="192" y="1906"/>
              <a:ext cx="4128" cy="30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35"/>
            <p:cNvSpPr>
              <a:spLocks noChangeShapeType="1"/>
            </p:cNvSpPr>
            <p:nvPr/>
          </p:nvSpPr>
          <p:spPr bwMode="auto">
            <a:xfrm flipH="1" flipV="1">
              <a:off x="260" y="816"/>
              <a:ext cx="4080" cy="105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AutoShape 37"/>
            <p:cNvSpPr>
              <a:spLocks noChangeArrowheads="1"/>
            </p:cNvSpPr>
            <p:nvPr/>
          </p:nvSpPr>
          <p:spPr bwMode="auto">
            <a:xfrm>
              <a:off x="144" y="2268"/>
              <a:ext cx="2448" cy="612"/>
            </a:xfrm>
            <a:prstGeom prst="wedgeRoundRectCallout">
              <a:avLst>
                <a:gd name="adj1" fmla="val 1185"/>
                <a:gd name="adj2" fmla="val 145259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b="1">
                  <a:latin typeface="Arial" charset="0"/>
                </a:rPr>
                <a:t>OUTSIDE GREENEARY CANNOT BE SEEN FROM INSIDE, HENCE NO PROSPECT</a:t>
              </a:r>
            </a:p>
          </p:txBody>
        </p:sp>
      </p:grpSp>
      <p:sp>
        <p:nvSpPr>
          <p:cNvPr id="7176" name="Text Box 38"/>
          <p:cNvSpPr txBox="1">
            <a:spLocks noChangeArrowheads="1"/>
          </p:cNvSpPr>
          <p:nvPr/>
        </p:nvSpPr>
        <p:spPr bwMode="auto">
          <a:xfrm>
            <a:off x="0" y="48768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FLOWER BED</a:t>
            </a:r>
          </a:p>
        </p:txBody>
      </p:sp>
      <p:sp>
        <p:nvSpPr>
          <p:cNvPr id="7177" name="AutoShape 40"/>
          <p:cNvSpPr>
            <a:spLocks noChangeArrowheads="1"/>
          </p:cNvSpPr>
          <p:nvPr/>
        </p:nvSpPr>
        <p:spPr bwMode="auto">
          <a:xfrm>
            <a:off x="1524000" y="685800"/>
            <a:ext cx="2057400" cy="685800"/>
          </a:xfrm>
          <a:prstGeom prst="wedgeRoundRectCallout">
            <a:avLst>
              <a:gd name="adj1" fmla="val 81171"/>
              <a:gd name="adj2" fmla="val 16226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WINDOW AT HIGHER LEVEL</a:t>
            </a:r>
          </a:p>
          <a:p>
            <a:pPr algn="ctr" eaLnBrk="0" hangingPunct="0"/>
            <a:endParaRPr lang="en-US" b="1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7178" name="Text Box 41"/>
          <p:cNvSpPr txBox="1">
            <a:spLocks noChangeArrowheads="1"/>
          </p:cNvSpPr>
          <p:nvPr/>
        </p:nvSpPr>
        <p:spPr bwMode="auto">
          <a:xfrm>
            <a:off x="4800600" y="1371600"/>
            <a:ext cx="3962400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Arial" charset="0"/>
              </a:rPr>
              <a:t>OUTSIDE VIEW SEEN FROM INSIDE OF THE ROOM</a:t>
            </a:r>
          </a:p>
        </p:txBody>
      </p:sp>
      <p:sp>
        <p:nvSpPr>
          <p:cNvPr id="7179" name="Rectangle 36"/>
          <p:cNvSpPr>
            <a:spLocks noChangeArrowheads="1"/>
          </p:cNvSpPr>
          <p:nvPr/>
        </p:nvSpPr>
        <p:spPr bwMode="auto">
          <a:xfrm flipV="1">
            <a:off x="3505200" y="1447800"/>
            <a:ext cx="609600" cy="76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180" name="Rectangle 37"/>
          <p:cNvSpPr>
            <a:spLocks noChangeArrowheads="1"/>
          </p:cNvSpPr>
          <p:nvPr/>
        </p:nvSpPr>
        <p:spPr bwMode="auto">
          <a:xfrm>
            <a:off x="1447800" y="1447800"/>
            <a:ext cx="13716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6013" y="558800"/>
            <a:ext cx="5619750" cy="687388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PROSPECT CONTD…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3649663" y="2162175"/>
            <a:ext cx="465137" cy="3552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6" name="Line 6"/>
          <p:cNvSpPr>
            <a:spLocks noChangeShapeType="1"/>
          </p:cNvSpPr>
          <p:nvPr/>
        </p:nvSpPr>
        <p:spPr bwMode="auto">
          <a:xfrm>
            <a:off x="3886200" y="2286000"/>
            <a:ext cx="0" cy="34290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3621088" y="5732463"/>
            <a:ext cx="3465512" cy="60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3586163" y="5807075"/>
            <a:ext cx="577850" cy="1050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762000" y="6548438"/>
            <a:ext cx="2887663" cy="309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00" name="Freeform 11"/>
          <p:cNvSpPr>
            <a:spLocks/>
          </p:cNvSpPr>
          <p:nvPr/>
        </p:nvSpPr>
        <p:spPr bwMode="auto">
          <a:xfrm>
            <a:off x="2046288" y="5621338"/>
            <a:ext cx="1539875" cy="1112837"/>
          </a:xfrm>
          <a:custGeom>
            <a:avLst/>
            <a:gdLst>
              <a:gd name="T0" fmla="*/ 2147483647 w 2165"/>
              <a:gd name="T1" fmla="*/ 2147483647 h 946"/>
              <a:gd name="T2" fmla="*/ 2147483647 w 2165"/>
              <a:gd name="T3" fmla="*/ 2147483647 h 946"/>
              <a:gd name="T4" fmla="*/ 2147483647 w 2165"/>
              <a:gd name="T5" fmla="*/ 2147483647 h 946"/>
              <a:gd name="T6" fmla="*/ 2147483647 w 2165"/>
              <a:gd name="T7" fmla="*/ 2147483647 h 946"/>
              <a:gd name="T8" fmla="*/ 2147483647 w 2165"/>
              <a:gd name="T9" fmla="*/ 2147483647 h 946"/>
              <a:gd name="T10" fmla="*/ 2147483647 w 2165"/>
              <a:gd name="T11" fmla="*/ 2147483647 h 946"/>
              <a:gd name="T12" fmla="*/ 2147483647 w 2165"/>
              <a:gd name="T13" fmla="*/ 2147483647 h 946"/>
              <a:gd name="T14" fmla="*/ 2147483647 w 2165"/>
              <a:gd name="T15" fmla="*/ 2147483647 h 946"/>
              <a:gd name="T16" fmla="*/ 2147483647 w 2165"/>
              <a:gd name="T17" fmla="*/ 2147483647 h 946"/>
              <a:gd name="T18" fmla="*/ 2147483647 w 2165"/>
              <a:gd name="T19" fmla="*/ 2147483647 h 946"/>
              <a:gd name="T20" fmla="*/ 2147483647 w 2165"/>
              <a:gd name="T21" fmla="*/ 2147483647 h 946"/>
              <a:gd name="T22" fmla="*/ 2147483647 w 2165"/>
              <a:gd name="T23" fmla="*/ 2147483647 h 946"/>
              <a:gd name="T24" fmla="*/ 2147483647 w 2165"/>
              <a:gd name="T25" fmla="*/ 2147483647 h 946"/>
              <a:gd name="T26" fmla="*/ 2147483647 w 2165"/>
              <a:gd name="T27" fmla="*/ 2147483647 h 946"/>
              <a:gd name="T28" fmla="*/ 2147483647 w 2165"/>
              <a:gd name="T29" fmla="*/ 2147483647 h 946"/>
              <a:gd name="T30" fmla="*/ 2147483647 w 2165"/>
              <a:gd name="T31" fmla="*/ 2147483647 h 946"/>
              <a:gd name="T32" fmla="*/ 2147483647 w 2165"/>
              <a:gd name="T33" fmla="*/ 2147483647 h 946"/>
              <a:gd name="T34" fmla="*/ 2147483647 w 2165"/>
              <a:gd name="T35" fmla="*/ 2147483647 h 946"/>
              <a:gd name="T36" fmla="*/ 2147483647 w 2165"/>
              <a:gd name="T37" fmla="*/ 2147483647 h 946"/>
              <a:gd name="T38" fmla="*/ 2147483647 w 2165"/>
              <a:gd name="T39" fmla="*/ 2147483647 h 946"/>
              <a:gd name="T40" fmla="*/ 2147483647 w 2165"/>
              <a:gd name="T41" fmla="*/ 2147483647 h 946"/>
              <a:gd name="T42" fmla="*/ 2147483647 w 2165"/>
              <a:gd name="T43" fmla="*/ 2147483647 h 946"/>
              <a:gd name="T44" fmla="*/ 2147483647 w 2165"/>
              <a:gd name="T45" fmla="*/ 2147483647 h 946"/>
              <a:gd name="T46" fmla="*/ 2147483647 w 2165"/>
              <a:gd name="T47" fmla="*/ 2147483647 h 946"/>
              <a:gd name="T48" fmla="*/ 2147483647 w 2165"/>
              <a:gd name="T49" fmla="*/ 2147483647 h 946"/>
              <a:gd name="T50" fmla="*/ 2147483647 w 2165"/>
              <a:gd name="T51" fmla="*/ 2147483647 h 946"/>
              <a:gd name="T52" fmla="*/ 2147483647 w 2165"/>
              <a:gd name="T53" fmla="*/ 2147483647 h 946"/>
              <a:gd name="T54" fmla="*/ 2147483647 w 2165"/>
              <a:gd name="T55" fmla="*/ 2147483647 h 946"/>
              <a:gd name="T56" fmla="*/ 2147483647 w 2165"/>
              <a:gd name="T57" fmla="*/ 2147483647 h 946"/>
              <a:gd name="T58" fmla="*/ 2147483647 w 2165"/>
              <a:gd name="T59" fmla="*/ 2147483647 h 946"/>
              <a:gd name="T60" fmla="*/ 2147483647 w 2165"/>
              <a:gd name="T61" fmla="*/ 2147483647 h 946"/>
              <a:gd name="T62" fmla="*/ 2147483647 w 2165"/>
              <a:gd name="T63" fmla="*/ 2147483647 h 946"/>
              <a:gd name="T64" fmla="*/ 2147483647 w 2165"/>
              <a:gd name="T65" fmla="*/ 2147483647 h 946"/>
              <a:gd name="T66" fmla="*/ 2147483647 w 2165"/>
              <a:gd name="T67" fmla="*/ 2147483647 h 946"/>
              <a:gd name="T68" fmla="*/ 2147483647 w 2165"/>
              <a:gd name="T69" fmla="*/ 2147483647 h 946"/>
              <a:gd name="T70" fmla="*/ 2147483647 w 2165"/>
              <a:gd name="T71" fmla="*/ 2147483647 h 946"/>
              <a:gd name="T72" fmla="*/ 2147483647 w 2165"/>
              <a:gd name="T73" fmla="*/ 2147483647 h 946"/>
              <a:gd name="T74" fmla="*/ 2147483647 w 2165"/>
              <a:gd name="T75" fmla="*/ 2147483647 h 946"/>
              <a:gd name="T76" fmla="*/ 2147483647 w 2165"/>
              <a:gd name="T77" fmla="*/ 2147483647 h 946"/>
              <a:gd name="T78" fmla="*/ 2147483647 w 2165"/>
              <a:gd name="T79" fmla="*/ 2147483647 h 946"/>
              <a:gd name="T80" fmla="*/ 2147483647 w 2165"/>
              <a:gd name="T81" fmla="*/ 2147483647 h 946"/>
              <a:gd name="T82" fmla="*/ 2147483647 w 2165"/>
              <a:gd name="T83" fmla="*/ 2147483647 h 946"/>
              <a:gd name="T84" fmla="*/ 2147483647 w 2165"/>
              <a:gd name="T85" fmla="*/ 2147483647 h 946"/>
              <a:gd name="T86" fmla="*/ 2147483647 w 2165"/>
              <a:gd name="T87" fmla="*/ 2147483647 h 946"/>
              <a:gd name="T88" fmla="*/ 2147483647 w 2165"/>
              <a:gd name="T89" fmla="*/ 2147483647 h 946"/>
              <a:gd name="T90" fmla="*/ 2147483647 w 2165"/>
              <a:gd name="T91" fmla="*/ 0 h 946"/>
              <a:gd name="T92" fmla="*/ 2147483647 w 2165"/>
              <a:gd name="T93" fmla="*/ 2147483647 h 946"/>
              <a:gd name="T94" fmla="*/ 2147483647 w 2165"/>
              <a:gd name="T95" fmla="*/ 2147483647 h 946"/>
              <a:gd name="T96" fmla="*/ 2147483647 w 2165"/>
              <a:gd name="T97" fmla="*/ 2147483647 h 946"/>
              <a:gd name="T98" fmla="*/ 2147483647 w 2165"/>
              <a:gd name="T99" fmla="*/ 2147483647 h 946"/>
              <a:gd name="T100" fmla="*/ 2147483647 w 2165"/>
              <a:gd name="T101" fmla="*/ 2147483647 h 946"/>
              <a:gd name="T102" fmla="*/ 2147483647 w 2165"/>
              <a:gd name="T103" fmla="*/ 2147483647 h 946"/>
              <a:gd name="T104" fmla="*/ 2147483647 w 2165"/>
              <a:gd name="T105" fmla="*/ 2147483647 h 94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165"/>
              <a:gd name="T160" fmla="*/ 0 h 946"/>
              <a:gd name="T161" fmla="*/ 2165 w 2165"/>
              <a:gd name="T162" fmla="*/ 946 h 94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165" h="946">
                <a:moveTo>
                  <a:pt x="92" y="849"/>
                </a:moveTo>
                <a:cubicBezTo>
                  <a:pt x="86" y="819"/>
                  <a:pt x="77" y="765"/>
                  <a:pt x="63" y="734"/>
                </a:cubicBezTo>
                <a:cubicBezTo>
                  <a:pt x="45" y="695"/>
                  <a:pt x="5" y="619"/>
                  <a:pt x="5" y="619"/>
                </a:cubicBezTo>
                <a:cubicBezTo>
                  <a:pt x="10" y="557"/>
                  <a:pt x="0" y="491"/>
                  <a:pt x="20" y="432"/>
                </a:cubicBezTo>
                <a:cubicBezTo>
                  <a:pt x="25" y="418"/>
                  <a:pt x="52" y="435"/>
                  <a:pt x="63" y="446"/>
                </a:cubicBezTo>
                <a:cubicBezTo>
                  <a:pt x="78" y="461"/>
                  <a:pt x="82" y="485"/>
                  <a:pt x="92" y="504"/>
                </a:cubicBezTo>
                <a:cubicBezTo>
                  <a:pt x="119" y="614"/>
                  <a:pt x="100" y="724"/>
                  <a:pt x="164" y="821"/>
                </a:cubicBezTo>
                <a:cubicBezTo>
                  <a:pt x="178" y="806"/>
                  <a:pt x="196" y="794"/>
                  <a:pt x="207" y="777"/>
                </a:cubicBezTo>
                <a:cubicBezTo>
                  <a:pt x="239" y="728"/>
                  <a:pt x="210" y="657"/>
                  <a:pt x="236" y="605"/>
                </a:cubicBezTo>
                <a:cubicBezTo>
                  <a:pt x="245" y="587"/>
                  <a:pt x="274" y="595"/>
                  <a:pt x="293" y="590"/>
                </a:cubicBezTo>
                <a:cubicBezTo>
                  <a:pt x="333" y="475"/>
                  <a:pt x="275" y="651"/>
                  <a:pt x="322" y="417"/>
                </a:cubicBezTo>
                <a:cubicBezTo>
                  <a:pt x="328" y="387"/>
                  <a:pt x="351" y="331"/>
                  <a:pt x="351" y="331"/>
                </a:cubicBezTo>
                <a:cubicBezTo>
                  <a:pt x="365" y="336"/>
                  <a:pt x="390" y="331"/>
                  <a:pt x="394" y="345"/>
                </a:cubicBezTo>
                <a:cubicBezTo>
                  <a:pt x="432" y="470"/>
                  <a:pt x="410" y="640"/>
                  <a:pt x="380" y="763"/>
                </a:cubicBezTo>
                <a:cubicBezTo>
                  <a:pt x="394" y="768"/>
                  <a:pt x="408" y="777"/>
                  <a:pt x="423" y="777"/>
                </a:cubicBezTo>
                <a:cubicBezTo>
                  <a:pt x="503" y="777"/>
                  <a:pt x="585" y="679"/>
                  <a:pt x="624" y="619"/>
                </a:cubicBezTo>
                <a:cubicBezTo>
                  <a:pt x="624" y="619"/>
                  <a:pt x="670" y="718"/>
                  <a:pt x="682" y="720"/>
                </a:cubicBezTo>
                <a:cubicBezTo>
                  <a:pt x="699" y="723"/>
                  <a:pt x="711" y="701"/>
                  <a:pt x="725" y="691"/>
                </a:cubicBezTo>
                <a:cubicBezTo>
                  <a:pt x="730" y="677"/>
                  <a:pt x="736" y="663"/>
                  <a:pt x="740" y="648"/>
                </a:cubicBezTo>
                <a:cubicBezTo>
                  <a:pt x="745" y="629"/>
                  <a:pt x="736" y="599"/>
                  <a:pt x="754" y="590"/>
                </a:cubicBezTo>
                <a:cubicBezTo>
                  <a:pt x="769" y="582"/>
                  <a:pt x="784" y="608"/>
                  <a:pt x="797" y="619"/>
                </a:cubicBezTo>
                <a:cubicBezTo>
                  <a:pt x="863" y="676"/>
                  <a:pt x="936" y="732"/>
                  <a:pt x="984" y="806"/>
                </a:cubicBezTo>
                <a:cubicBezTo>
                  <a:pt x="972" y="686"/>
                  <a:pt x="953" y="569"/>
                  <a:pt x="898" y="461"/>
                </a:cubicBezTo>
                <a:cubicBezTo>
                  <a:pt x="903" y="403"/>
                  <a:pt x="901" y="345"/>
                  <a:pt x="912" y="288"/>
                </a:cubicBezTo>
                <a:cubicBezTo>
                  <a:pt x="916" y="267"/>
                  <a:pt x="921" y="222"/>
                  <a:pt x="941" y="230"/>
                </a:cubicBezTo>
                <a:cubicBezTo>
                  <a:pt x="971" y="242"/>
                  <a:pt x="970" y="288"/>
                  <a:pt x="984" y="317"/>
                </a:cubicBezTo>
                <a:cubicBezTo>
                  <a:pt x="989" y="389"/>
                  <a:pt x="989" y="462"/>
                  <a:pt x="999" y="533"/>
                </a:cubicBezTo>
                <a:cubicBezTo>
                  <a:pt x="1003" y="563"/>
                  <a:pt x="999" y="629"/>
                  <a:pt x="1028" y="619"/>
                </a:cubicBezTo>
                <a:cubicBezTo>
                  <a:pt x="1069" y="605"/>
                  <a:pt x="1066" y="542"/>
                  <a:pt x="1085" y="504"/>
                </a:cubicBezTo>
                <a:cubicBezTo>
                  <a:pt x="1095" y="485"/>
                  <a:pt x="1114" y="446"/>
                  <a:pt x="1114" y="446"/>
                </a:cubicBezTo>
                <a:cubicBezTo>
                  <a:pt x="1130" y="365"/>
                  <a:pt x="1119" y="347"/>
                  <a:pt x="1186" y="302"/>
                </a:cubicBezTo>
                <a:cubicBezTo>
                  <a:pt x="1210" y="424"/>
                  <a:pt x="1182" y="530"/>
                  <a:pt x="1157" y="648"/>
                </a:cubicBezTo>
                <a:cubicBezTo>
                  <a:pt x="1167" y="682"/>
                  <a:pt x="1160" y="726"/>
                  <a:pt x="1186" y="749"/>
                </a:cubicBezTo>
                <a:cubicBezTo>
                  <a:pt x="1211" y="772"/>
                  <a:pt x="1256" y="749"/>
                  <a:pt x="1287" y="763"/>
                </a:cubicBezTo>
                <a:cubicBezTo>
                  <a:pt x="1303" y="770"/>
                  <a:pt x="1306" y="792"/>
                  <a:pt x="1316" y="806"/>
                </a:cubicBezTo>
                <a:cubicBezTo>
                  <a:pt x="1394" y="686"/>
                  <a:pt x="1364" y="626"/>
                  <a:pt x="1373" y="446"/>
                </a:cubicBezTo>
                <a:cubicBezTo>
                  <a:pt x="1378" y="494"/>
                  <a:pt x="1373" y="544"/>
                  <a:pt x="1388" y="590"/>
                </a:cubicBezTo>
                <a:cubicBezTo>
                  <a:pt x="1393" y="606"/>
                  <a:pt x="1428" y="636"/>
                  <a:pt x="1431" y="619"/>
                </a:cubicBezTo>
                <a:cubicBezTo>
                  <a:pt x="1499" y="241"/>
                  <a:pt x="1328" y="311"/>
                  <a:pt x="1488" y="259"/>
                </a:cubicBezTo>
                <a:cubicBezTo>
                  <a:pt x="1509" y="341"/>
                  <a:pt x="1504" y="424"/>
                  <a:pt x="1532" y="504"/>
                </a:cubicBezTo>
                <a:cubicBezTo>
                  <a:pt x="1504" y="573"/>
                  <a:pt x="1472" y="644"/>
                  <a:pt x="1431" y="705"/>
                </a:cubicBezTo>
                <a:cubicBezTo>
                  <a:pt x="1421" y="744"/>
                  <a:pt x="1412" y="782"/>
                  <a:pt x="1402" y="821"/>
                </a:cubicBezTo>
                <a:cubicBezTo>
                  <a:pt x="1392" y="862"/>
                  <a:pt x="1530" y="721"/>
                  <a:pt x="1532" y="720"/>
                </a:cubicBezTo>
                <a:cubicBezTo>
                  <a:pt x="1562" y="657"/>
                  <a:pt x="1572" y="595"/>
                  <a:pt x="1604" y="533"/>
                </a:cubicBezTo>
                <a:cubicBezTo>
                  <a:pt x="1620" y="450"/>
                  <a:pt x="1636" y="372"/>
                  <a:pt x="1647" y="288"/>
                </a:cubicBezTo>
                <a:cubicBezTo>
                  <a:pt x="1661" y="302"/>
                  <a:pt x="1682" y="313"/>
                  <a:pt x="1690" y="331"/>
                </a:cubicBezTo>
                <a:cubicBezTo>
                  <a:pt x="1706" y="367"/>
                  <a:pt x="1719" y="446"/>
                  <a:pt x="1719" y="446"/>
                </a:cubicBezTo>
                <a:cubicBezTo>
                  <a:pt x="1729" y="558"/>
                  <a:pt x="1747" y="641"/>
                  <a:pt x="1762" y="749"/>
                </a:cubicBezTo>
                <a:cubicBezTo>
                  <a:pt x="1786" y="648"/>
                  <a:pt x="1797" y="615"/>
                  <a:pt x="1892" y="590"/>
                </a:cubicBezTo>
                <a:cubicBezTo>
                  <a:pt x="1958" y="540"/>
                  <a:pt x="1976" y="499"/>
                  <a:pt x="2021" y="432"/>
                </a:cubicBezTo>
                <a:cubicBezTo>
                  <a:pt x="2016" y="370"/>
                  <a:pt x="2039" y="299"/>
                  <a:pt x="2007" y="245"/>
                </a:cubicBezTo>
                <a:cubicBezTo>
                  <a:pt x="1992" y="220"/>
                  <a:pt x="1927" y="231"/>
                  <a:pt x="1920" y="259"/>
                </a:cubicBezTo>
                <a:cubicBezTo>
                  <a:pt x="1902" y="330"/>
                  <a:pt x="1954" y="492"/>
                  <a:pt x="1978" y="576"/>
                </a:cubicBezTo>
                <a:cubicBezTo>
                  <a:pt x="1983" y="648"/>
                  <a:pt x="1960" y="727"/>
                  <a:pt x="1992" y="792"/>
                </a:cubicBezTo>
                <a:cubicBezTo>
                  <a:pt x="2016" y="841"/>
                  <a:pt x="2062" y="685"/>
                  <a:pt x="2064" y="677"/>
                </a:cubicBezTo>
                <a:cubicBezTo>
                  <a:pt x="2068" y="689"/>
                  <a:pt x="2103" y="834"/>
                  <a:pt x="2151" y="677"/>
                </a:cubicBezTo>
                <a:cubicBezTo>
                  <a:pt x="2165" y="631"/>
                  <a:pt x="2141" y="581"/>
                  <a:pt x="2136" y="533"/>
                </a:cubicBezTo>
                <a:cubicBezTo>
                  <a:pt x="2131" y="427"/>
                  <a:pt x="2133" y="321"/>
                  <a:pt x="2122" y="216"/>
                </a:cubicBezTo>
                <a:cubicBezTo>
                  <a:pt x="2120" y="201"/>
                  <a:pt x="2123" y="259"/>
                  <a:pt x="2108" y="259"/>
                </a:cubicBezTo>
                <a:cubicBezTo>
                  <a:pt x="2091" y="259"/>
                  <a:pt x="2089" y="230"/>
                  <a:pt x="2079" y="216"/>
                </a:cubicBezTo>
                <a:cubicBezTo>
                  <a:pt x="2026" y="226"/>
                  <a:pt x="1970" y="224"/>
                  <a:pt x="1920" y="245"/>
                </a:cubicBezTo>
                <a:cubicBezTo>
                  <a:pt x="1856" y="272"/>
                  <a:pt x="1862" y="391"/>
                  <a:pt x="1848" y="446"/>
                </a:cubicBezTo>
                <a:cubicBezTo>
                  <a:pt x="1788" y="406"/>
                  <a:pt x="1795" y="382"/>
                  <a:pt x="1762" y="317"/>
                </a:cubicBezTo>
                <a:cubicBezTo>
                  <a:pt x="1734" y="202"/>
                  <a:pt x="1772" y="287"/>
                  <a:pt x="1690" y="317"/>
                </a:cubicBezTo>
                <a:cubicBezTo>
                  <a:pt x="1671" y="324"/>
                  <a:pt x="1651" y="307"/>
                  <a:pt x="1632" y="302"/>
                </a:cubicBezTo>
                <a:cubicBezTo>
                  <a:pt x="1551" y="180"/>
                  <a:pt x="1572" y="197"/>
                  <a:pt x="1416" y="158"/>
                </a:cubicBezTo>
                <a:cubicBezTo>
                  <a:pt x="1402" y="144"/>
                  <a:pt x="1392" y="121"/>
                  <a:pt x="1373" y="115"/>
                </a:cubicBezTo>
                <a:cubicBezTo>
                  <a:pt x="1311" y="97"/>
                  <a:pt x="1297" y="147"/>
                  <a:pt x="1330" y="187"/>
                </a:cubicBezTo>
                <a:cubicBezTo>
                  <a:pt x="1344" y="204"/>
                  <a:pt x="1369" y="206"/>
                  <a:pt x="1388" y="216"/>
                </a:cubicBezTo>
                <a:cubicBezTo>
                  <a:pt x="1354" y="266"/>
                  <a:pt x="1330" y="284"/>
                  <a:pt x="1272" y="302"/>
                </a:cubicBezTo>
                <a:cubicBezTo>
                  <a:pt x="1250" y="210"/>
                  <a:pt x="1223" y="140"/>
                  <a:pt x="1143" y="86"/>
                </a:cubicBezTo>
                <a:cubicBezTo>
                  <a:pt x="1129" y="110"/>
                  <a:pt x="1113" y="133"/>
                  <a:pt x="1100" y="158"/>
                </a:cubicBezTo>
                <a:cubicBezTo>
                  <a:pt x="1093" y="172"/>
                  <a:pt x="1100" y="197"/>
                  <a:pt x="1085" y="201"/>
                </a:cubicBezTo>
                <a:cubicBezTo>
                  <a:pt x="1068" y="205"/>
                  <a:pt x="1056" y="182"/>
                  <a:pt x="1042" y="173"/>
                </a:cubicBezTo>
                <a:cubicBezTo>
                  <a:pt x="1032" y="187"/>
                  <a:pt x="1030" y="220"/>
                  <a:pt x="1013" y="216"/>
                </a:cubicBezTo>
                <a:cubicBezTo>
                  <a:pt x="960" y="202"/>
                  <a:pt x="1003" y="80"/>
                  <a:pt x="970" y="216"/>
                </a:cubicBezTo>
                <a:cubicBezTo>
                  <a:pt x="989" y="273"/>
                  <a:pt x="1026" y="321"/>
                  <a:pt x="1056" y="374"/>
                </a:cubicBezTo>
                <a:cubicBezTo>
                  <a:pt x="1065" y="389"/>
                  <a:pt x="1102" y="414"/>
                  <a:pt x="1085" y="417"/>
                </a:cubicBezTo>
                <a:cubicBezTo>
                  <a:pt x="1046" y="424"/>
                  <a:pt x="1008" y="398"/>
                  <a:pt x="970" y="389"/>
                </a:cubicBezTo>
                <a:cubicBezTo>
                  <a:pt x="808" y="280"/>
                  <a:pt x="936" y="387"/>
                  <a:pt x="855" y="273"/>
                </a:cubicBezTo>
                <a:cubicBezTo>
                  <a:pt x="769" y="153"/>
                  <a:pt x="835" y="350"/>
                  <a:pt x="711" y="101"/>
                </a:cubicBezTo>
                <a:cubicBezTo>
                  <a:pt x="674" y="28"/>
                  <a:pt x="700" y="55"/>
                  <a:pt x="639" y="14"/>
                </a:cubicBezTo>
                <a:cubicBezTo>
                  <a:pt x="625" y="24"/>
                  <a:pt x="597" y="26"/>
                  <a:pt x="596" y="43"/>
                </a:cubicBezTo>
                <a:cubicBezTo>
                  <a:pt x="586" y="166"/>
                  <a:pt x="633" y="218"/>
                  <a:pt x="696" y="302"/>
                </a:cubicBezTo>
                <a:cubicBezTo>
                  <a:pt x="724" y="382"/>
                  <a:pt x="668" y="378"/>
                  <a:pt x="725" y="446"/>
                </a:cubicBezTo>
                <a:cubicBezTo>
                  <a:pt x="738" y="462"/>
                  <a:pt x="755" y="473"/>
                  <a:pt x="768" y="489"/>
                </a:cubicBezTo>
                <a:cubicBezTo>
                  <a:pt x="779" y="503"/>
                  <a:pt x="813" y="525"/>
                  <a:pt x="797" y="533"/>
                </a:cubicBezTo>
                <a:cubicBezTo>
                  <a:pt x="775" y="544"/>
                  <a:pt x="640" y="494"/>
                  <a:pt x="624" y="489"/>
                </a:cubicBezTo>
                <a:cubicBezTo>
                  <a:pt x="568" y="447"/>
                  <a:pt x="532" y="439"/>
                  <a:pt x="509" y="374"/>
                </a:cubicBezTo>
                <a:cubicBezTo>
                  <a:pt x="514" y="336"/>
                  <a:pt x="517" y="297"/>
                  <a:pt x="524" y="259"/>
                </a:cubicBezTo>
                <a:cubicBezTo>
                  <a:pt x="531" y="220"/>
                  <a:pt x="552" y="144"/>
                  <a:pt x="552" y="144"/>
                </a:cubicBezTo>
                <a:cubicBezTo>
                  <a:pt x="538" y="60"/>
                  <a:pt x="558" y="25"/>
                  <a:pt x="480" y="0"/>
                </a:cubicBezTo>
                <a:cubicBezTo>
                  <a:pt x="456" y="5"/>
                  <a:pt x="430" y="3"/>
                  <a:pt x="408" y="14"/>
                </a:cubicBezTo>
                <a:cubicBezTo>
                  <a:pt x="342" y="47"/>
                  <a:pt x="391" y="65"/>
                  <a:pt x="322" y="86"/>
                </a:cubicBezTo>
                <a:cubicBezTo>
                  <a:pt x="289" y="96"/>
                  <a:pt x="255" y="96"/>
                  <a:pt x="221" y="101"/>
                </a:cubicBezTo>
                <a:cubicBezTo>
                  <a:pt x="202" y="110"/>
                  <a:pt x="183" y="121"/>
                  <a:pt x="164" y="129"/>
                </a:cubicBezTo>
                <a:cubicBezTo>
                  <a:pt x="150" y="135"/>
                  <a:pt x="131" y="133"/>
                  <a:pt x="120" y="144"/>
                </a:cubicBezTo>
                <a:cubicBezTo>
                  <a:pt x="109" y="155"/>
                  <a:pt x="111" y="173"/>
                  <a:pt x="106" y="187"/>
                </a:cubicBezTo>
                <a:cubicBezTo>
                  <a:pt x="111" y="211"/>
                  <a:pt x="106" y="239"/>
                  <a:pt x="120" y="259"/>
                </a:cubicBezTo>
                <a:cubicBezTo>
                  <a:pt x="133" y="277"/>
                  <a:pt x="160" y="275"/>
                  <a:pt x="178" y="288"/>
                </a:cubicBezTo>
                <a:cubicBezTo>
                  <a:pt x="223" y="320"/>
                  <a:pt x="226" y="341"/>
                  <a:pt x="250" y="389"/>
                </a:cubicBezTo>
                <a:cubicBezTo>
                  <a:pt x="240" y="427"/>
                  <a:pt x="241" y="470"/>
                  <a:pt x="221" y="504"/>
                </a:cubicBezTo>
                <a:cubicBezTo>
                  <a:pt x="210" y="522"/>
                  <a:pt x="182" y="522"/>
                  <a:pt x="164" y="533"/>
                </a:cubicBezTo>
                <a:cubicBezTo>
                  <a:pt x="109" y="568"/>
                  <a:pt x="70" y="609"/>
                  <a:pt x="34" y="662"/>
                </a:cubicBezTo>
                <a:cubicBezTo>
                  <a:pt x="29" y="724"/>
                  <a:pt x="6" y="788"/>
                  <a:pt x="20" y="849"/>
                </a:cubicBezTo>
                <a:cubicBezTo>
                  <a:pt x="35" y="914"/>
                  <a:pt x="232" y="946"/>
                  <a:pt x="279" y="921"/>
                </a:cubicBezTo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2"/>
          <p:cNvSpPr>
            <a:spLocks/>
          </p:cNvSpPr>
          <p:nvPr/>
        </p:nvSpPr>
        <p:spPr bwMode="auto">
          <a:xfrm>
            <a:off x="836613" y="4878388"/>
            <a:ext cx="1273175" cy="1744662"/>
          </a:xfrm>
          <a:custGeom>
            <a:avLst/>
            <a:gdLst>
              <a:gd name="T0" fmla="*/ 2147483647 w 1088"/>
              <a:gd name="T1" fmla="*/ 2147483647 h 1820"/>
              <a:gd name="T2" fmla="*/ 2147483647 w 1088"/>
              <a:gd name="T3" fmla="*/ 2147483647 h 1820"/>
              <a:gd name="T4" fmla="*/ 2147483647 w 1088"/>
              <a:gd name="T5" fmla="*/ 2147483647 h 1820"/>
              <a:gd name="T6" fmla="*/ 2147483647 w 1088"/>
              <a:gd name="T7" fmla="*/ 2147483647 h 1820"/>
              <a:gd name="T8" fmla="*/ 2147483647 w 1088"/>
              <a:gd name="T9" fmla="*/ 2147483647 h 1820"/>
              <a:gd name="T10" fmla="*/ 2147483647 w 1088"/>
              <a:gd name="T11" fmla="*/ 2147483647 h 1820"/>
              <a:gd name="T12" fmla="*/ 2147483647 w 1088"/>
              <a:gd name="T13" fmla="*/ 2147483647 h 1820"/>
              <a:gd name="T14" fmla="*/ 2147483647 w 1088"/>
              <a:gd name="T15" fmla="*/ 2147483647 h 1820"/>
              <a:gd name="T16" fmla="*/ 2147483647 w 1088"/>
              <a:gd name="T17" fmla="*/ 2147483647 h 1820"/>
              <a:gd name="T18" fmla="*/ 2147483647 w 1088"/>
              <a:gd name="T19" fmla="*/ 2147483647 h 1820"/>
              <a:gd name="T20" fmla="*/ 2147483647 w 1088"/>
              <a:gd name="T21" fmla="*/ 2147483647 h 1820"/>
              <a:gd name="T22" fmla="*/ 2147483647 w 1088"/>
              <a:gd name="T23" fmla="*/ 2147483647 h 1820"/>
              <a:gd name="T24" fmla="*/ 2147483647 w 1088"/>
              <a:gd name="T25" fmla="*/ 2147483647 h 1820"/>
              <a:gd name="T26" fmla="*/ 2147483647 w 1088"/>
              <a:gd name="T27" fmla="*/ 2147483647 h 1820"/>
              <a:gd name="T28" fmla="*/ 2147483647 w 1088"/>
              <a:gd name="T29" fmla="*/ 2147483647 h 1820"/>
              <a:gd name="T30" fmla="*/ 2147483647 w 1088"/>
              <a:gd name="T31" fmla="*/ 2147483647 h 1820"/>
              <a:gd name="T32" fmla="*/ 2147483647 w 1088"/>
              <a:gd name="T33" fmla="*/ 2147483647 h 1820"/>
              <a:gd name="T34" fmla="*/ 2147483647 w 1088"/>
              <a:gd name="T35" fmla="*/ 2147483647 h 1820"/>
              <a:gd name="T36" fmla="*/ 2147483647 w 1088"/>
              <a:gd name="T37" fmla="*/ 2147483647 h 1820"/>
              <a:gd name="T38" fmla="*/ 2147483647 w 1088"/>
              <a:gd name="T39" fmla="*/ 2147483647 h 1820"/>
              <a:gd name="T40" fmla="*/ 2147483647 w 1088"/>
              <a:gd name="T41" fmla="*/ 2147483647 h 1820"/>
              <a:gd name="T42" fmla="*/ 2147483647 w 1088"/>
              <a:gd name="T43" fmla="*/ 2147483647 h 1820"/>
              <a:gd name="T44" fmla="*/ 2147483647 w 1088"/>
              <a:gd name="T45" fmla="*/ 2147483647 h 1820"/>
              <a:gd name="T46" fmla="*/ 2147483647 w 1088"/>
              <a:gd name="T47" fmla="*/ 0 h 1820"/>
              <a:gd name="T48" fmla="*/ 2147483647 w 1088"/>
              <a:gd name="T49" fmla="*/ 2147483647 h 1820"/>
              <a:gd name="T50" fmla="*/ 2147483647 w 1088"/>
              <a:gd name="T51" fmla="*/ 2147483647 h 1820"/>
              <a:gd name="T52" fmla="*/ 2147483647 w 1088"/>
              <a:gd name="T53" fmla="*/ 2147483647 h 1820"/>
              <a:gd name="T54" fmla="*/ 2147483647 w 1088"/>
              <a:gd name="T55" fmla="*/ 2147483647 h 1820"/>
              <a:gd name="T56" fmla="*/ 2147483647 w 1088"/>
              <a:gd name="T57" fmla="*/ 2147483647 h 1820"/>
              <a:gd name="T58" fmla="*/ 2147483647 w 1088"/>
              <a:gd name="T59" fmla="*/ 2147483647 h 1820"/>
              <a:gd name="T60" fmla="*/ 2147483647 w 1088"/>
              <a:gd name="T61" fmla="*/ 2147483647 h 1820"/>
              <a:gd name="T62" fmla="*/ 2147483647 w 1088"/>
              <a:gd name="T63" fmla="*/ 2147483647 h 1820"/>
              <a:gd name="T64" fmla="*/ 2147483647 w 1088"/>
              <a:gd name="T65" fmla="*/ 2147483647 h 1820"/>
              <a:gd name="T66" fmla="*/ 2147483647 w 1088"/>
              <a:gd name="T67" fmla="*/ 2147483647 h 1820"/>
              <a:gd name="T68" fmla="*/ 2147483647 w 1088"/>
              <a:gd name="T69" fmla="*/ 2147483647 h 1820"/>
              <a:gd name="T70" fmla="*/ 2147483647 w 1088"/>
              <a:gd name="T71" fmla="*/ 2147483647 h 1820"/>
              <a:gd name="T72" fmla="*/ 2147483647 w 1088"/>
              <a:gd name="T73" fmla="*/ 2147483647 h 1820"/>
              <a:gd name="T74" fmla="*/ 2147483647 w 1088"/>
              <a:gd name="T75" fmla="*/ 2147483647 h 1820"/>
              <a:gd name="T76" fmla="*/ 2147483647 w 1088"/>
              <a:gd name="T77" fmla="*/ 2147483647 h 1820"/>
              <a:gd name="T78" fmla="*/ 2147483647 w 1088"/>
              <a:gd name="T79" fmla="*/ 2147483647 h 1820"/>
              <a:gd name="T80" fmla="*/ 2147483647 w 1088"/>
              <a:gd name="T81" fmla="*/ 2147483647 h 1820"/>
              <a:gd name="T82" fmla="*/ 2147483647 w 1088"/>
              <a:gd name="T83" fmla="*/ 2147483647 h 1820"/>
              <a:gd name="T84" fmla="*/ 2147483647 w 1088"/>
              <a:gd name="T85" fmla="*/ 2147483647 h 1820"/>
              <a:gd name="T86" fmla="*/ 2147483647 w 1088"/>
              <a:gd name="T87" fmla="*/ 2147483647 h 1820"/>
              <a:gd name="T88" fmla="*/ 2147483647 w 1088"/>
              <a:gd name="T89" fmla="*/ 2147483647 h 1820"/>
              <a:gd name="T90" fmla="*/ 2147483647 w 1088"/>
              <a:gd name="T91" fmla="*/ 2147483647 h 1820"/>
              <a:gd name="T92" fmla="*/ 2147483647 w 1088"/>
              <a:gd name="T93" fmla="*/ 2147483647 h 1820"/>
              <a:gd name="T94" fmla="*/ 2147483647 w 1088"/>
              <a:gd name="T95" fmla="*/ 2147483647 h 1820"/>
              <a:gd name="T96" fmla="*/ 2147483647 w 1088"/>
              <a:gd name="T97" fmla="*/ 2147483647 h 1820"/>
              <a:gd name="T98" fmla="*/ 2147483647 w 1088"/>
              <a:gd name="T99" fmla="*/ 2147483647 h 1820"/>
              <a:gd name="T100" fmla="*/ 2147483647 w 1088"/>
              <a:gd name="T101" fmla="*/ 2147483647 h 1820"/>
              <a:gd name="T102" fmla="*/ 2147483647 w 1088"/>
              <a:gd name="T103" fmla="*/ 2147483647 h 1820"/>
              <a:gd name="T104" fmla="*/ 2147483647 w 1088"/>
              <a:gd name="T105" fmla="*/ 2147483647 h 1820"/>
              <a:gd name="T106" fmla="*/ 2147483647 w 1088"/>
              <a:gd name="T107" fmla="*/ 2147483647 h 1820"/>
              <a:gd name="T108" fmla="*/ 2147483647 w 1088"/>
              <a:gd name="T109" fmla="*/ 2147483647 h 1820"/>
              <a:gd name="T110" fmla="*/ 2147483647 w 1088"/>
              <a:gd name="T111" fmla="*/ 2147483647 h 1820"/>
              <a:gd name="T112" fmla="*/ 2147483647 w 1088"/>
              <a:gd name="T113" fmla="*/ 2147483647 h 1820"/>
              <a:gd name="T114" fmla="*/ 2147483647 w 1088"/>
              <a:gd name="T115" fmla="*/ 2147483647 h 182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088"/>
              <a:gd name="T175" fmla="*/ 0 h 1820"/>
              <a:gd name="T176" fmla="*/ 1088 w 1088"/>
              <a:gd name="T177" fmla="*/ 1820 h 182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088" h="1820">
                <a:moveTo>
                  <a:pt x="251" y="1743"/>
                </a:moveTo>
                <a:cubicBezTo>
                  <a:pt x="199" y="1613"/>
                  <a:pt x="141" y="1485"/>
                  <a:pt x="64" y="1368"/>
                </a:cubicBezTo>
                <a:cubicBezTo>
                  <a:pt x="38" y="1288"/>
                  <a:pt x="34" y="1204"/>
                  <a:pt x="6" y="1124"/>
                </a:cubicBezTo>
                <a:cubicBezTo>
                  <a:pt x="11" y="1047"/>
                  <a:pt x="0" y="967"/>
                  <a:pt x="21" y="893"/>
                </a:cubicBezTo>
                <a:cubicBezTo>
                  <a:pt x="28" y="868"/>
                  <a:pt x="46" y="939"/>
                  <a:pt x="50" y="965"/>
                </a:cubicBezTo>
                <a:cubicBezTo>
                  <a:pt x="68" y="1094"/>
                  <a:pt x="67" y="1225"/>
                  <a:pt x="78" y="1354"/>
                </a:cubicBezTo>
                <a:cubicBezTo>
                  <a:pt x="158" y="1194"/>
                  <a:pt x="281" y="1070"/>
                  <a:pt x="395" y="936"/>
                </a:cubicBezTo>
                <a:cubicBezTo>
                  <a:pt x="453" y="867"/>
                  <a:pt x="510" y="763"/>
                  <a:pt x="597" y="735"/>
                </a:cubicBezTo>
                <a:cubicBezTo>
                  <a:pt x="658" y="921"/>
                  <a:pt x="553" y="978"/>
                  <a:pt x="438" y="1080"/>
                </a:cubicBezTo>
                <a:cubicBezTo>
                  <a:pt x="374" y="1137"/>
                  <a:pt x="345" y="1198"/>
                  <a:pt x="266" y="1224"/>
                </a:cubicBezTo>
                <a:cubicBezTo>
                  <a:pt x="250" y="1344"/>
                  <a:pt x="219" y="1469"/>
                  <a:pt x="179" y="1584"/>
                </a:cubicBezTo>
                <a:cubicBezTo>
                  <a:pt x="184" y="1603"/>
                  <a:pt x="175" y="1635"/>
                  <a:pt x="194" y="1642"/>
                </a:cubicBezTo>
                <a:cubicBezTo>
                  <a:pt x="210" y="1648"/>
                  <a:pt x="205" y="1599"/>
                  <a:pt x="222" y="1599"/>
                </a:cubicBezTo>
                <a:cubicBezTo>
                  <a:pt x="239" y="1599"/>
                  <a:pt x="241" y="1628"/>
                  <a:pt x="251" y="1642"/>
                </a:cubicBezTo>
                <a:cubicBezTo>
                  <a:pt x="294" y="1520"/>
                  <a:pt x="241" y="1682"/>
                  <a:pt x="280" y="1397"/>
                </a:cubicBezTo>
                <a:cubicBezTo>
                  <a:pt x="285" y="1358"/>
                  <a:pt x="309" y="1282"/>
                  <a:pt x="309" y="1282"/>
                </a:cubicBezTo>
                <a:cubicBezTo>
                  <a:pt x="386" y="1385"/>
                  <a:pt x="439" y="1457"/>
                  <a:pt x="496" y="1570"/>
                </a:cubicBezTo>
                <a:cubicBezTo>
                  <a:pt x="532" y="1640"/>
                  <a:pt x="571" y="1682"/>
                  <a:pt x="597" y="1757"/>
                </a:cubicBezTo>
                <a:cubicBezTo>
                  <a:pt x="602" y="1656"/>
                  <a:pt x="603" y="1555"/>
                  <a:pt x="611" y="1455"/>
                </a:cubicBezTo>
                <a:cubicBezTo>
                  <a:pt x="612" y="1440"/>
                  <a:pt x="611" y="1416"/>
                  <a:pt x="626" y="1412"/>
                </a:cubicBezTo>
                <a:cubicBezTo>
                  <a:pt x="643" y="1408"/>
                  <a:pt x="655" y="1431"/>
                  <a:pt x="669" y="1440"/>
                </a:cubicBezTo>
                <a:cubicBezTo>
                  <a:pt x="712" y="1527"/>
                  <a:pt x="739" y="1610"/>
                  <a:pt x="770" y="1700"/>
                </a:cubicBezTo>
                <a:cubicBezTo>
                  <a:pt x="775" y="1359"/>
                  <a:pt x="778" y="1018"/>
                  <a:pt x="784" y="677"/>
                </a:cubicBezTo>
                <a:cubicBezTo>
                  <a:pt x="789" y="428"/>
                  <a:pt x="783" y="229"/>
                  <a:pt x="842" y="0"/>
                </a:cubicBezTo>
                <a:cubicBezTo>
                  <a:pt x="882" y="126"/>
                  <a:pt x="855" y="262"/>
                  <a:pt x="827" y="389"/>
                </a:cubicBezTo>
                <a:cubicBezTo>
                  <a:pt x="802" y="503"/>
                  <a:pt x="758" y="619"/>
                  <a:pt x="741" y="735"/>
                </a:cubicBezTo>
                <a:cubicBezTo>
                  <a:pt x="717" y="898"/>
                  <a:pt x="729" y="802"/>
                  <a:pt x="712" y="1023"/>
                </a:cubicBezTo>
                <a:cubicBezTo>
                  <a:pt x="717" y="1105"/>
                  <a:pt x="695" y="1192"/>
                  <a:pt x="726" y="1268"/>
                </a:cubicBezTo>
                <a:cubicBezTo>
                  <a:pt x="738" y="1296"/>
                  <a:pt x="766" y="1221"/>
                  <a:pt x="784" y="1196"/>
                </a:cubicBezTo>
                <a:cubicBezTo>
                  <a:pt x="839" y="1118"/>
                  <a:pt x="870" y="1027"/>
                  <a:pt x="899" y="936"/>
                </a:cubicBezTo>
                <a:cubicBezTo>
                  <a:pt x="904" y="903"/>
                  <a:pt x="908" y="869"/>
                  <a:pt x="914" y="836"/>
                </a:cubicBezTo>
                <a:cubicBezTo>
                  <a:pt x="918" y="816"/>
                  <a:pt x="919" y="760"/>
                  <a:pt x="928" y="778"/>
                </a:cubicBezTo>
                <a:cubicBezTo>
                  <a:pt x="945" y="813"/>
                  <a:pt x="937" y="855"/>
                  <a:pt x="942" y="893"/>
                </a:cubicBezTo>
                <a:cubicBezTo>
                  <a:pt x="931" y="1072"/>
                  <a:pt x="914" y="1193"/>
                  <a:pt x="928" y="1368"/>
                </a:cubicBezTo>
                <a:cubicBezTo>
                  <a:pt x="918" y="1426"/>
                  <a:pt x="957" y="1541"/>
                  <a:pt x="899" y="1541"/>
                </a:cubicBezTo>
                <a:cubicBezTo>
                  <a:pt x="835" y="1541"/>
                  <a:pt x="842" y="1426"/>
                  <a:pt x="813" y="1368"/>
                </a:cubicBezTo>
                <a:cubicBezTo>
                  <a:pt x="801" y="1343"/>
                  <a:pt x="784" y="1320"/>
                  <a:pt x="770" y="1296"/>
                </a:cubicBezTo>
                <a:cubicBezTo>
                  <a:pt x="760" y="1277"/>
                  <a:pt x="753" y="1256"/>
                  <a:pt x="741" y="1239"/>
                </a:cubicBezTo>
                <a:cubicBezTo>
                  <a:pt x="704" y="1188"/>
                  <a:pt x="647" y="1147"/>
                  <a:pt x="611" y="1095"/>
                </a:cubicBezTo>
                <a:cubicBezTo>
                  <a:pt x="579" y="1049"/>
                  <a:pt x="525" y="951"/>
                  <a:pt x="525" y="951"/>
                </a:cubicBezTo>
                <a:cubicBezTo>
                  <a:pt x="506" y="884"/>
                  <a:pt x="497" y="812"/>
                  <a:pt x="467" y="749"/>
                </a:cubicBezTo>
                <a:cubicBezTo>
                  <a:pt x="436" y="684"/>
                  <a:pt x="377" y="637"/>
                  <a:pt x="338" y="576"/>
                </a:cubicBezTo>
                <a:cubicBezTo>
                  <a:pt x="286" y="776"/>
                  <a:pt x="314" y="862"/>
                  <a:pt x="323" y="1124"/>
                </a:cubicBezTo>
                <a:cubicBezTo>
                  <a:pt x="342" y="1109"/>
                  <a:pt x="368" y="1100"/>
                  <a:pt x="381" y="1080"/>
                </a:cubicBezTo>
                <a:cubicBezTo>
                  <a:pt x="398" y="1055"/>
                  <a:pt x="410" y="994"/>
                  <a:pt x="410" y="994"/>
                </a:cubicBezTo>
                <a:cubicBezTo>
                  <a:pt x="424" y="1004"/>
                  <a:pt x="442" y="1009"/>
                  <a:pt x="453" y="1023"/>
                </a:cubicBezTo>
                <a:cubicBezTo>
                  <a:pt x="541" y="1134"/>
                  <a:pt x="380" y="994"/>
                  <a:pt x="496" y="1109"/>
                </a:cubicBezTo>
                <a:cubicBezTo>
                  <a:pt x="513" y="1126"/>
                  <a:pt x="535" y="1138"/>
                  <a:pt x="554" y="1152"/>
                </a:cubicBezTo>
                <a:cubicBezTo>
                  <a:pt x="549" y="1311"/>
                  <a:pt x="552" y="1470"/>
                  <a:pt x="539" y="1628"/>
                </a:cubicBezTo>
                <a:cubicBezTo>
                  <a:pt x="535" y="1673"/>
                  <a:pt x="494" y="1753"/>
                  <a:pt x="482" y="1800"/>
                </a:cubicBezTo>
                <a:cubicBezTo>
                  <a:pt x="506" y="1805"/>
                  <a:pt x="530" y="1820"/>
                  <a:pt x="554" y="1815"/>
                </a:cubicBezTo>
                <a:cubicBezTo>
                  <a:pt x="640" y="1798"/>
                  <a:pt x="715" y="1741"/>
                  <a:pt x="798" y="1714"/>
                </a:cubicBezTo>
                <a:cubicBezTo>
                  <a:pt x="813" y="1719"/>
                  <a:pt x="827" y="1728"/>
                  <a:pt x="842" y="1728"/>
                </a:cubicBezTo>
                <a:cubicBezTo>
                  <a:pt x="954" y="1728"/>
                  <a:pt x="928" y="1562"/>
                  <a:pt x="971" y="1498"/>
                </a:cubicBezTo>
                <a:cubicBezTo>
                  <a:pt x="990" y="1469"/>
                  <a:pt x="1029" y="1412"/>
                  <a:pt x="1029" y="1412"/>
                </a:cubicBezTo>
                <a:cubicBezTo>
                  <a:pt x="1034" y="1397"/>
                  <a:pt x="1036" y="1382"/>
                  <a:pt x="1043" y="1368"/>
                </a:cubicBezTo>
                <a:cubicBezTo>
                  <a:pt x="1055" y="1343"/>
                  <a:pt x="1083" y="1324"/>
                  <a:pt x="1086" y="1296"/>
                </a:cubicBezTo>
                <a:cubicBezTo>
                  <a:pt x="1088" y="1275"/>
                  <a:pt x="1058" y="1239"/>
                  <a:pt x="1058" y="1239"/>
                </a:cubicBezTo>
              </a:path>
            </a:pathLst>
          </a:cu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Rectangle 13"/>
          <p:cNvSpPr>
            <a:spLocks noChangeArrowheads="1"/>
          </p:cNvSpPr>
          <p:nvPr/>
        </p:nvSpPr>
        <p:spPr bwMode="auto">
          <a:xfrm>
            <a:off x="3071813" y="1600200"/>
            <a:ext cx="3530600" cy="1857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03" name="Rectangle 14"/>
          <p:cNvSpPr>
            <a:spLocks noChangeArrowheads="1"/>
          </p:cNvSpPr>
          <p:nvPr/>
        </p:nvSpPr>
        <p:spPr bwMode="auto">
          <a:xfrm>
            <a:off x="3613150" y="1778000"/>
            <a:ext cx="512763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8204" name="Group 16"/>
          <p:cNvGrpSpPr>
            <a:grpSpLocks/>
          </p:cNvGrpSpPr>
          <p:nvPr/>
        </p:nvGrpSpPr>
        <p:grpSpPr bwMode="auto">
          <a:xfrm>
            <a:off x="5778500" y="4229100"/>
            <a:ext cx="911225" cy="1466850"/>
            <a:chOff x="4130" y="2166"/>
            <a:chExt cx="670" cy="1254"/>
          </a:xfrm>
        </p:grpSpPr>
        <p:sp>
          <p:nvSpPr>
            <p:cNvPr id="8220" name="Rectangle 17"/>
            <p:cNvSpPr>
              <a:spLocks noChangeArrowheads="1"/>
            </p:cNvSpPr>
            <p:nvPr/>
          </p:nvSpPr>
          <p:spPr bwMode="auto">
            <a:xfrm rot="-5782706" flipH="1" flipV="1">
              <a:off x="4425" y="3048"/>
              <a:ext cx="625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8221" name="Group 18"/>
            <p:cNvGrpSpPr>
              <a:grpSpLocks/>
            </p:cNvGrpSpPr>
            <p:nvPr/>
          </p:nvGrpSpPr>
          <p:grpSpPr bwMode="auto">
            <a:xfrm>
              <a:off x="4130" y="2166"/>
              <a:ext cx="670" cy="1254"/>
              <a:chOff x="4130" y="2166"/>
              <a:chExt cx="670" cy="1254"/>
            </a:xfrm>
          </p:grpSpPr>
          <p:sp>
            <p:nvSpPr>
              <p:cNvPr id="8222" name="Rectangle 19"/>
              <p:cNvSpPr>
                <a:spLocks noChangeArrowheads="1"/>
              </p:cNvSpPr>
              <p:nvPr/>
            </p:nvSpPr>
            <p:spPr bwMode="auto">
              <a:xfrm rot="-3998013" flipH="1" flipV="1">
                <a:off x="3795" y="3035"/>
                <a:ext cx="720" cy="4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8223" name="Rectangle 20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62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8224" name="Rectangle 21"/>
              <p:cNvSpPr>
                <a:spLocks noChangeArrowheads="1"/>
              </p:cNvSpPr>
              <p:nvPr/>
            </p:nvSpPr>
            <p:spPr bwMode="auto">
              <a:xfrm rot="-3998013" flipH="1" flipV="1">
                <a:off x="4368" y="2501"/>
                <a:ext cx="720" cy="4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</p:grpSp>
      <p:sp>
        <p:nvSpPr>
          <p:cNvPr id="8205" name="Oval 22"/>
          <p:cNvSpPr>
            <a:spLocks noChangeArrowheads="1"/>
          </p:cNvSpPr>
          <p:nvPr/>
        </p:nvSpPr>
        <p:spPr bwMode="auto">
          <a:xfrm>
            <a:off x="6022975" y="3124200"/>
            <a:ext cx="549275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06" name="Oval 23"/>
          <p:cNvSpPr>
            <a:spLocks noChangeArrowheads="1"/>
          </p:cNvSpPr>
          <p:nvPr/>
        </p:nvSpPr>
        <p:spPr bwMode="auto">
          <a:xfrm rot="1888943">
            <a:off x="5789613" y="3684588"/>
            <a:ext cx="838200" cy="1255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07" name="Oval 24"/>
          <p:cNvSpPr>
            <a:spLocks noChangeArrowheads="1"/>
          </p:cNvSpPr>
          <p:nvPr/>
        </p:nvSpPr>
        <p:spPr bwMode="auto">
          <a:xfrm rot="-663087">
            <a:off x="5181600" y="4492625"/>
            <a:ext cx="1009650" cy="412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08" name="Oval 25"/>
          <p:cNvSpPr>
            <a:spLocks noChangeArrowheads="1"/>
          </p:cNvSpPr>
          <p:nvPr/>
        </p:nvSpPr>
        <p:spPr bwMode="auto">
          <a:xfrm rot="-858379">
            <a:off x="5153025" y="4729163"/>
            <a:ext cx="347663" cy="1004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09" name="Oval 26"/>
          <p:cNvSpPr>
            <a:spLocks noChangeArrowheads="1"/>
          </p:cNvSpPr>
          <p:nvPr/>
        </p:nvSpPr>
        <p:spPr bwMode="auto">
          <a:xfrm rot="-1211148">
            <a:off x="5205413" y="3919538"/>
            <a:ext cx="914400" cy="104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10" name="Oval 28"/>
          <p:cNvSpPr>
            <a:spLocks noChangeArrowheads="1"/>
          </p:cNvSpPr>
          <p:nvPr/>
        </p:nvSpPr>
        <p:spPr bwMode="auto">
          <a:xfrm>
            <a:off x="6089650" y="3235325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11" name="Rectangle 29"/>
          <p:cNvSpPr>
            <a:spLocks noChangeArrowheads="1"/>
          </p:cNvSpPr>
          <p:nvPr/>
        </p:nvSpPr>
        <p:spPr bwMode="auto">
          <a:xfrm>
            <a:off x="4191000" y="5791200"/>
            <a:ext cx="2895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 flipH="1">
            <a:off x="2971800" y="3352800"/>
            <a:ext cx="3124200" cy="281940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 flipH="1">
            <a:off x="762000" y="3276600"/>
            <a:ext cx="5334000" cy="198120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8" name="AutoShape 32"/>
          <p:cNvSpPr>
            <a:spLocks noChangeArrowheads="1"/>
          </p:cNvSpPr>
          <p:nvPr/>
        </p:nvSpPr>
        <p:spPr bwMode="auto">
          <a:xfrm>
            <a:off x="381000" y="2209800"/>
            <a:ext cx="2895600" cy="1905000"/>
          </a:xfrm>
          <a:prstGeom prst="wedgeRoundRectCallout">
            <a:avLst>
              <a:gd name="adj1" fmla="val 16778"/>
              <a:gd name="adj2" fmla="val 10958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>
                <a:solidFill>
                  <a:srgbClr val="FFFF00"/>
                </a:solidFill>
                <a:latin typeface="Arial" charset="0"/>
              </a:rPr>
              <a:t>OUTSIDE GOOD SCENES, GREENARY CAN BE SEEN BY SITTING INSIDE THE ROOM, HENCE </a:t>
            </a:r>
            <a:r>
              <a:rPr lang="en-US" b="1">
                <a:latin typeface="Arial" charset="0"/>
              </a:rPr>
              <a:t>GOOD PROSPECT</a:t>
            </a:r>
          </a:p>
        </p:txBody>
      </p:sp>
      <p:sp>
        <p:nvSpPr>
          <p:cNvPr id="24609" name="AutoShape 33"/>
          <p:cNvSpPr>
            <a:spLocks noChangeArrowheads="1"/>
          </p:cNvSpPr>
          <p:nvPr/>
        </p:nvSpPr>
        <p:spPr bwMode="auto">
          <a:xfrm>
            <a:off x="4495800" y="2057400"/>
            <a:ext cx="2743200" cy="762000"/>
          </a:xfrm>
          <a:prstGeom prst="wedgeRoundRectCallout">
            <a:avLst>
              <a:gd name="adj1" fmla="val -72454"/>
              <a:gd name="adj2" fmla="val 17708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>
                <a:solidFill>
                  <a:srgbClr val="FFFF00"/>
                </a:solidFill>
                <a:latin typeface="Arial" charset="0"/>
              </a:rPr>
              <a:t>WINDOW TAKEN TO LOWER LEVEL</a:t>
            </a:r>
          </a:p>
        </p:txBody>
      </p:sp>
      <p:sp>
        <p:nvSpPr>
          <p:cNvPr id="8216" name="Text Box 34"/>
          <p:cNvSpPr txBox="1">
            <a:spLocks noChangeArrowheads="1"/>
          </p:cNvSpPr>
          <p:nvPr/>
        </p:nvSpPr>
        <p:spPr bwMode="auto">
          <a:xfrm>
            <a:off x="0" y="51054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Arial" charset="0"/>
              </a:rPr>
              <a:t>FLOWER BED</a:t>
            </a:r>
          </a:p>
        </p:txBody>
      </p:sp>
      <p:sp>
        <p:nvSpPr>
          <p:cNvPr id="8217" name="Arc 36"/>
          <p:cNvSpPr>
            <a:spLocks/>
          </p:cNvSpPr>
          <p:nvPr/>
        </p:nvSpPr>
        <p:spPr bwMode="auto">
          <a:xfrm rot="-1150740">
            <a:off x="6029325" y="3457575"/>
            <a:ext cx="247650" cy="76200"/>
          </a:xfrm>
          <a:custGeom>
            <a:avLst/>
            <a:gdLst>
              <a:gd name="T0" fmla="*/ 85694318 w 35275"/>
              <a:gd name="T1" fmla="*/ 1874801 h 24314"/>
              <a:gd name="T2" fmla="*/ 415596 w 35275"/>
              <a:gd name="T3" fmla="*/ 0 h 24314"/>
              <a:gd name="T4" fmla="*/ 52473400 w 35275"/>
              <a:gd name="T5" fmla="*/ 261833 h 24314"/>
              <a:gd name="T6" fmla="*/ 0 60000 65536"/>
              <a:gd name="T7" fmla="*/ 0 60000 65536"/>
              <a:gd name="T8" fmla="*/ 0 60000 65536"/>
              <a:gd name="T9" fmla="*/ 0 w 35275"/>
              <a:gd name="T10" fmla="*/ 0 h 24314"/>
              <a:gd name="T11" fmla="*/ 35275 w 35275"/>
              <a:gd name="T12" fmla="*/ 24314 h 24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275" h="24314" fill="none" extrusionOk="0">
                <a:moveTo>
                  <a:pt x="35274" y="19433"/>
                </a:moveTo>
                <a:cubicBezTo>
                  <a:pt x="31416" y="22589"/>
                  <a:pt x="26584" y="24313"/>
                  <a:pt x="21600" y="24314"/>
                </a:cubicBezTo>
                <a:cubicBezTo>
                  <a:pt x="9670" y="24314"/>
                  <a:pt x="0" y="14643"/>
                  <a:pt x="0" y="2714"/>
                </a:cubicBezTo>
                <a:cubicBezTo>
                  <a:pt x="-1" y="1806"/>
                  <a:pt x="57" y="900"/>
                  <a:pt x="171" y="0"/>
                </a:cubicBezTo>
              </a:path>
              <a:path w="35275" h="24314" stroke="0" extrusionOk="0">
                <a:moveTo>
                  <a:pt x="35274" y="19433"/>
                </a:moveTo>
                <a:cubicBezTo>
                  <a:pt x="31416" y="22589"/>
                  <a:pt x="26584" y="24313"/>
                  <a:pt x="21600" y="24314"/>
                </a:cubicBezTo>
                <a:cubicBezTo>
                  <a:pt x="9670" y="24314"/>
                  <a:pt x="0" y="14643"/>
                  <a:pt x="0" y="2714"/>
                </a:cubicBezTo>
                <a:cubicBezTo>
                  <a:pt x="-1" y="1806"/>
                  <a:pt x="57" y="900"/>
                  <a:pt x="171" y="0"/>
                </a:cubicBezTo>
                <a:lnTo>
                  <a:pt x="21600" y="271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Oval 37"/>
          <p:cNvSpPr>
            <a:spLocks noChangeArrowheads="1"/>
          </p:cNvSpPr>
          <p:nvPr/>
        </p:nvSpPr>
        <p:spPr bwMode="auto">
          <a:xfrm>
            <a:off x="6096000" y="329565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19" name="Rectangle 31"/>
          <p:cNvSpPr>
            <a:spLocks noChangeArrowheads="1"/>
          </p:cNvSpPr>
          <p:nvPr/>
        </p:nvSpPr>
        <p:spPr bwMode="auto">
          <a:xfrm>
            <a:off x="1219200" y="1371600"/>
            <a:ext cx="76200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6" grpId="0" animBg="1"/>
      <p:bldP spid="24607" grpId="0" animBg="1"/>
      <p:bldP spid="24608" grpId="0" animBg="1"/>
      <p:bldP spid="246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6938" y="330200"/>
            <a:ext cx="5402262" cy="398463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en-US" sz="3000" b="1" smtClean="0">
                <a:solidFill>
                  <a:srgbClr val="FFFF00"/>
                </a:solidFill>
              </a:rPr>
              <a:t>PROSPECT CONTD…</a:t>
            </a: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152400" y="914400"/>
            <a:ext cx="9144000" cy="4724400"/>
            <a:chOff x="96" y="576"/>
            <a:chExt cx="5760" cy="2976"/>
          </a:xfrm>
        </p:grpSpPr>
        <p:grpSp>
          <p:nvGrpSpPr>
            <p:cNvPr id="9224" name="Group 95"/>
            <p:cNvGrpSpPr>
              <a:grpSpLocks/>
            </p:cNvGrpSpPr>
            <p:nvPr/>
          </p:nvGrpSpPr>
          <p:grpSpPr bwMode="auto">
            <a:xfrm>
              <a:off x="432" y="672"/>
              <a:ext cx="1536" cy="1632"/>
              <a:chOff x="240" y="960"/>
              <a:chExt cx="1536" cy="1632"/>
            </a:xfrm>
          </p:grpSpPr>
          <p:grpSp>
            <p:nvGrpSpPr>
              <p:cNvPr id="9284" name="Group 16"/>
              <p:cNvGrpSpPr>
                <a:grpSpLocks/>
              </p:cNvGrpSpPr>
              <p:nvPr/>
            </p:nvGrpSpPr>
            <p:grpSpPr bwMode="auto">
              <a:xfrm>
                <a:off x="240" y="1488"/>
                <a:ext cx="1440" cy="1104"/>
                <a:chOff x="1008" y="1296"/>
                <a:chExt cx="2448" cy="2208"/>
              </a:xfrm>
            </p:grpSpPr>
            <p:sp>
              <p:nvSpPr>
                <p:cNvPr id="9286" name="Rectangle 5"/>
                <p:cNvSpPr>
                  <a:spLocks noChangeArrowheads="1"/>
                </p:cNvSpPr>
                <p:nvPr/>
              </p:nvSpPr>
              <p:spPr bwMode="auto">
                <a:xfrm>
                  <a:off x="1008" y="2592"/>
                  <a:ext cx="235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9287" name="Rectangle 6"/>
                <p:cNvSpPr>
                  <a:spLocks noChangeArrowheads="1"/>
                </p:cNvSpPr>
                <p:nvPr/>
              </p:nvSpPr>
              <p:spPr bwMode="auto">
                <a:xfrm>
                  <a:off x="3168" y="1824"/>
                  <a:ext cx="288" cy="100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9288" name="Rectangle 7"/>
                <p:cNvSpPr>
                  <a:spLocks noChangeArrowheads="1"/>
                </p:cNvSpPr>
                <p:nvPr/>
              </p:nvSpPr>
              <p:spPr bwMode="auto">
                <a:xfrm>
                  <a:off x="1008" y="1872"/>
                  <a:ext cx="288" cy="96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9289" name="Rectangle 8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1488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9290" name="Rectangle 9"/>
                <p:cNvSpPr>
                  <a:spLocks noChangeArrowheads="1"/>
                </p:cNvSpPr>
                <p:nvPr/>
              </p:nvSpPr>
              <p:spPr bwMode="auto">
                <a:xfrm>
                  <a:off x="1296" y="2592"/>
                  <a:ext cx="28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9291" name="Rectangle 10"/>
                <p:cNvSpPr>
                  <a:spLocks noChangeArrowheads="1"/>
                </p:cNvSpPr>
                <p:nvPr/>
              </p:nvSpPr>
              <p:spPr bwMode="auto">
                <a:xfrm>
                  <a:off x="2880" y="2592"/>
                  <a:ext cx="28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9292" name="Oval 11"/>
                <p:cNvSpPr>
                  <a:spLocks noChangeArrowheads="1"/>
                </p:cNvSpPr>
                <p:nvPr/>
              </p:nvSpPr>
              <p:spPr bwMode="auto">
                <a:xfrm>
                  <a:off x="2112" y="12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9293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344" y="1440"/>
                  <a:ext cx="816" cy="2064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4" name="Line 15"/>
                <p:cNvSpPr>
                  <a:spLocks noChangeShapeType="1"/>
                </p:cNvSpPr>
                <p:nvPr/>
              </p:nvSpPr>
              <p:spPr bwMode="auto">
                <a:xfrm>
                  <a:off x="2256" y="1440"/>
                  <a:ext cx="864" cy="192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85" name="AutoShape 67"/>
              <p:cNvSpPr>
                <a:spLocks noChangeArrowheads="1"/>
              </p:cNvSpPr>
              <p:nvPr/>
            </p:nvSpPr>
            <p:spPr bwMode="auto">
              <a:xfrm>
                <a:off x="480" y="960"/>
                <a:ext cx="1296" cy="432"/>
              </a:xfrm>
              <a:prstGeom prst="wedgeRectCallout">
                <a:avLst>
                  <a:gd name="adj1" fmla="val 3472"/>
                  <a:gd name="adj2" fmla="val 15324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b="1">
                    <a:solidFill>
                      <a:srgbClr val="FFFF00"/>
                    </a:solidFill>
                    <a:latin typeface="Arial" charset="0"/>
                  </a:rPr>
                  <a:t>INSIDE OBSERVER</a:t>
                </a:r>
              </a:p>
            </p:txBody>
          </p:sp>
        </p:grpSp>
        <p:grpSp>
          <p:nvGrpSpPr>
            <p:cNvPr id="9225" name="Group 76"/>
            <p:cNvGrpSpPr>
              <a:grpSpLocks/>
            </p:cNvGrpSpPr>
            <p:nvPr/>
          </p:nvGrpSpPr>
          <p:grpSpPr bwMode="auto">
            <a:xfrm>
              <a:off x="2880" y="576"/>
              <a:ext cx="2976" cy="2160"/>
              <a:chOff x="2052" y="1056"/>
              <a:chExt cx="3420" cy="2688"/>
            </a:xfrm>
          </p:grpSpPr>
          <p:sp>
            <p:nvSpPr>
              <p:cNvPr id="9248" name="Line 63"/>
              <p:cNvSpPr>
                <a:spLocks noChangeShapeType="1"/>
              </p:cNvSpPr>
              <p:nvPr/>
            </p:nvSpPr>
            <p:spPr bwMode="auto">
              <a:xfrm>
                <a:off x="3636" y="1920"/>
                <a:ext cx="528" cy="1824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249" name="Group 75"/>
              <p:cNvGrpSpPr>
                <a:grpSpLocks/>
              </p:cNvGrpSpPr>
              <p:nvPr/>
            </p:nvGrpSpPr>
            <p:grpSpPr bwMode="auto">
              <a:xfrm>
                <a:off x="2052" y="1056"/>
                <a:ext cx="3420" cy="2640"/>
                <a:chOff x="2052" y="1104"/>
                <a:chExt cx="3420" cy="2640"/>
              </a:xfrm>
            </p:grpSpPr>
            <p:sp>
              <p:nvSpPr>
                <p:cNvPr id="9250" name="Line 64"/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1392" cy="1008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51" name="Line 65"/>
                <p:cNvSpPr>
                  <a:spLocks noChangeShapeType="1"/>
                </p:cNvSpPr>
                <p:nvPr/>
              </p:nvSpPr>
              <p:spPr bwMode="auto">
                <a:xfrm>
                  <a:off x="3648" y="1920"/>
                  <a:ext cx="1200" cy="1488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252" name="Group 74"/>
                <p:cNvGrpSpPr>
                  <a:grpSpLocks/>
                </p:cNvGrpSpPr>
                <p:nvPr/>
              </p:nvGrpSpPr>
              <p:grpSpPr bwMode="auto">
                <a:xfrm>
                  <a:off x="2052" y="1104"/>
                  <a:ext cx="3420" cy="2640"/>
                  <a:chOff x="2052" y="1104"/>
                  <a:chExt cx="3420" cy="2640"/>
                </a:xfrm>
              </p:grpSpPr>
              <p:sp>
                <p:nvSpPr>
                  <p:cNvPr id="9253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32" y="2460"/>
                    <a:ext cx="384" cy="672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254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052" y="1104"/>
                    <a:ext cx="3420" cy="2640"/>
                    <a:chOff x="2052" y="1104"/>
                    <a:chExt cx="3420" cy="2640"/>
                  </a:xfrm>
                </p:grpSpPr>
                <p:sp>
                  <p:nvSpPr>
                    <p:cNvPr id="9255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4" y="1788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/>
                    </a:p>
                  </p:txBody>
                </p:sp>
                <p:grpSp>
                  <p:nvGrpSpPr>
                    <p:cNvPr id="9256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52" y="1908"/>
                      <a:ext cx="3420" cy="1836"/>
                      <a:chOff x="2052" y="1908"/>
                      <a:chExt cx="3420" cy="1836"/>
                    </a:xfrm>
                  </p:grpSpPr>
                  <p:grpSp>
                    <p:nvGrpSpPr>
                      <p:cNvPr id="9258" name="Group 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64" y="2256"/>
                        <a:ext cx="3408" cy="624"/>
                        <a:chOff x="1584" y="2160"/>
                        <a:chExt cx="4032" cy="624"/>
                      </a:xfrm>
                    </p:grpSpPr>
                    <p:grpSp>
                      <p:nvGrpSpPr>
                        <p:cNvPr id="9278" name="Group 2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84" y="2160"/>
                          <a:ext cx="2880" cy="624"/>
                          <a:chOff x="2160" y="2160"/>
                          <a:chExt cx="2880" cy="624"/>
                        </a:xfrm>
                      </p:grpSpPr>
                      <p:sp>
                        <p:nvSpPr>
                          <p:cNvPr id="9280" name="Line 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160" y="2160"/>
                            <a:ext cx="912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281" name="Line 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072" y="2160"/>
                            <a:ext cx="384" cy="62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282" name="Line 2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456" y="2784"/>
                            <a:ext cx="120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283" name="Line 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56" y="2160"/>
                            <a:ext cx="384" cy="62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FFFF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9279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64" y="2160"/>
                          <a:ext cx="1152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9259" name="Group 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52" y="2472"/>
                        <a:ext cx="3324" cy="660"/>
                        <a:chOff x="2052" y="2472"/>
                        <a:chExt cx="3324" cy="660"/>
                      </a:xfrm>
                    </p:grpSpPr>
                    <p:sp>
                      <p:nvSpPr>
                        <p:cNvPr id="9274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052" y="2496"/>
                          <a:ext cx="624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275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664" y="2508"/>
                          <a:ext cx="336" cy="6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276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976" y="3120"/>
                          <a:ext cx="136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277" name="Line 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04" y="2472"/>
                          <a:ext cx="672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9260" name="Line 4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64" y="2112"/>
                        <a:ext cx="0" cy="52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61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76" y="1920"/>
                        <a:ext cx="0" cy="91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62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676" y="2400"/>
                        <a:ext cx="240" cy="19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63" name="Line 5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28" y="28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64" name="Line 5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08" y="2484"/>
                        <a:ext cx="240" cy="432"/>
                      </a:xfrm>
                      <a:prstGeom prst="line">
                        <a:avLst/>
                      </a:prstGeom>
                      <a:noFill/>
                      <a:ln w="76200" cmpd="tri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65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16" y="2400"/>
                        <a:ext cx="24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66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24" y="278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67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308" y="2460"/>
                        <a:ext cx="240" cy="384"/>
                      </a:xfrm>
                      <a:prstGeom prst="line">
                        <a:avLst/>
                      </a:prstGeom>
                      <a:noFill/>
                      <a:ln w="76200" cmpd="tri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68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48" y="2880"/>
                        <a:ext cx="0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69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20" y="2880"/>
                        <a:ext cx="0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70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48" y="3000"/>
                        <a:ext cx="672" cy="0"/>
                      </a:xfrm>
                      <a:prstGeom prst="line">
                        <a:avLst/>
                      </a:prstGeom>
                      <a:noFill/>
                      <a:ln w="76200" cmpd="tri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71" name="Line 6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208" y="1908"/>
                        <a:ext cx="1296" cy="120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FFFF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72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556" y="1944"/>
                        <a:ext cx="1008" cy="144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FFFF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73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264" y="1920"/>
                        <a:ext cx="336" cy="182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FFFF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9257" name="AutoShap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1104"/>
                      <a:ext cx="1104" cy="432"/>
                    </a:xfrm>
                    <a:prstGeom prst="wedgeRectCallout">
                      <a:avLst>
                        <a:gd name="adj1" fmla="val 4347"/>
                        <a:gd name="adj2" fmla="val 106019"/>
                      </a:avLst>
                    </a:prstGeom>
                    <a:noFill/>
                    <a:ln w="9525">
                      <a:solidFill>
                        <a:srgbClr val="FFFF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en-US" b="1">
                          <a:solidFill>
                            <a:srgbClr val="FFFF00"/>
                          </a:solidFill>
                          <a:latin typeface="Arial" charset="0"/>
                        </a:rPr>
                        <a:t>INSIDER OBSERVER</a:t>
                      </a:r>
                    </a:p>
                  </p:txBody>
                </p:sp>
              </p:grpSp>
            </p:grpSp>
          </p:grpSp>
        </p:grpSp>
        <p:grpSp>
          <p:nvGrpSpPr>
            <p:cNvPr id="9226" name="Group 97"/>
            <p:cNvGrpSpPr>
              <a:grpSpLocks/>
            </p:cNvGrpSpPr>
            <p:nvPr/>
          </p:nvGrpSpPr>
          <p:grpSpPr bwMode="auto">
            <a:xfrm>
              <a:off x="96" y="2208"/>
              <a:ext cx="5184" cy="1220"/>
              <a:chOff x="96" y="2208"/>
              <a:chExt cx="5184" cy="1220"/>
            </a:xfrm>
          </p:grpSpPr>
          <p:sp>
            <p:nvSpPr>
              <p:cNvPr id="9245" name="Text Box 69"/>
              <p:cNvSpPr txBox="1">
                <a:spLocks noChangeArrowheads="1"/>
              </p:cNvSpPr>
              <p:nvPr/>
            </p:nvSpPr>
            <p:spPr bwMode="auto">
              <a:xfrm>
                <a:off x="3504" y="2448"/>
                <a:ext cx="17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b="1">
                    <a:solidFill>
                      <a:srgbClr val="FFFF00"/>
                    </a:solidFill>
                    <a:latin typeface="Arial" charset="0"/>
                  </a:rPr>
                  <a:t>LARGE VIEW DESIRED</a:t>
                </a:r>
              </a:p>
            </p:txBody>
          </p:sp>
          <p:sp>
            <p:nvSpPr>
              <p:cNvPr id="9246" name="Text Box 70"/>
              <p:cNvSpPr txBox="1">
                <a:spLocks noChangeArrowheads="1"/>
              </p:cNvSpPr>
              <p:nvPr/>
            </p:nvSpPr>
            <p:spPr bwMode="auto">
              <a:xfrm>
                <a:off x="384" y="2208"/>
                <a:ext cx="16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b="1">
                    <a:solidFill>
                      <a:srgbClr val="FFFF00"/>
                    </a:solidFill>
                    <a:latin typeface="Arial" charset="0"/>
                  </a:rPr>
                  <a:t>LESS VIEW DESIRED</a:t>
                </a:r>
              </a:p>
            </p:txBody>
          </p:sp>
          <p:sp>
            <p:nvSpPr>
              <p:cNvPr id="9247" name="Text Box 93"/>
              <p:cNvSpPr txBox="1">
                <a:spLocks noChangeArrowheads="1"/>
              </p:cNvSpPr>
              <p:nvPr/>
            </p:nvSpPr>
            <p:spPr bwMode="auto">
              <a:xfrm>
                <a:off x="96" y="3024"/>
                <a:ext cx="177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b="1">
                    <a:solidFill>
                      <a:srgbClr val="FFFF00"/>
                    </a:solidFill>
                    <a:latin typeface="Arial" charset="0"/>
                  </a:rPr>
                  <a:t>CONCEALING UNDESIRABLE VIEW </a:t>
                </a:r>
              </a:p>
            </p:txBody>
          </p:sp>
        </p:grpSp>
        <p:grpSp>
          <p:nvGrpSpPr>
            <p:cNvPr id="9227" name="Group 96"/>
            <p:cNvGrpSpPr>
              <a:grpSpLocks/>
            </p:cNvGrpSpPr>
            <p:nvPr/>
          </p:nvGrpSpPr>
          <p:grpSpPr bwMode="auto">
            <a:xfrm>
              <a:off x="1008" y="2064"/>
              <a:ext cx="3072" cy="1488"/>
              <a:chOff x="1008" y="2064"/>
              <a:chExt cx="3072" cy="1488"/>
            </a:xfrm>
          </p:grpSpPr>
          <p:grpSp>
            <p:nvGrpSpPr>
              <p:cNvPr id="9228" name="Group 92"/>
              <p:cNvGrpSpPr>
                <a:grpSpLocks/>
              </p:cNvGrpSpPr>
              <p:nvPr/>
            </p:nvGrpSpPr>
            <p:grpSpPr bwMode="auto">
              <a:xfrm>
                <a:off x="1008" y="2640"/>
                <a:ext cx="3072" cy="912"/>
                <a:chOff x="912" y="3168"/>
                <a:chExt cx="3264" cy="960"/>
              </a:xfrm>
            </p:grpSpPr>
            <p:grpSp>
              <p:nvGrpSpPr>
                <p:cNvPr id="9230" name="Group 85"/>
                <p:cNvGrpSpPr>
                  <a:grpSpLocks/>
                </p:cNvGrpSpPr>
                <p:nvPr/>
              </p:nvGrpSpPr>
              <p:grpSpPr bwMode="auto">
                <a:xfrm>
                  <a:off x="1920" y="3408"/>
                  <a:ext cx="1440" cy="576"/>
                  <a:chOff x="1716" y="3120"/>
                  <a:chExt cx="1788" cy="1008"/>
                </a:xfrm>
              </p:grpSpPr>
              <p:sp>
                <p:nvSpPr>
                  <p:cNvPr id="9237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264"/>
                    <a:ext cx="192" cy="86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grpSp>
                <p:nvGrpSpPr>
                  <p:cNvPr id="9238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1716" y="3120"/>
                    <a:ext cx="1788" cy="1008"/>
                    <a:chOff x="1716" y="3120"/>
                    <a:chExt cx="1788" cy="1008"/>
                  </a:xfrm>
                </p:grpSpPr>
                <p:sp>
                  <p:nvSpPr>
                    <p:cNvPr id="9239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8" y="3408"/>
                      <a:ext cx="192" cy="6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/>
                    </a:p>
                  </p:txBody>
                </p:sp>
                <p:sp>
                  <p:nvSpPr>
                    <p:cNvPr id="9240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8" y="3936"/>
                      <a:ext cx="1776" cy="19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/>
                    </a:p>
                  </p:txBody>
                </p:sp>
                <p:sp>
                  <p:nvSpPr>
                    <p:cNvPr id="9241" name="Rectangl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00" y="3396"/>
                      <a:ext cx="48" cy="52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/>
                    </a:p>
                  </p:txBody>
                </p:sp>
                <p:sp>
                  <p:nvSpPr>
                    <p:cNvPr id="9242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6" y="3120"/>
                      <a:ext cx="216" cy="28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/>
                    </a:p>
                  </p:txBody>
                </p:sp>
                <p:sp>
                  <p:nvSpPr>
                    <p:cNvPr id="9243" name="Rectangle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2" y="3360"/>
                      <a:ext cx="48" cy="57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/>
                    </a:p>
                  </p:txBody>
                </p:sp>
                <p:sp>
                  <p:nvSpPr>
                    <p:cNvPr id="9244" name="Rectangle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120"/>
                      <a:ext cx="192" cy="28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/>
                    </a:p>
                  </p:txBody>
                </p:sp>
              </p:grpSp>
            </p:grpSp>
            <p:grpSp>
              <p:nvGrpSpPr>
                <p:cNvPr id="9231" name="Group 91"/>
                <p:cNvGrpSpPr>
                  <a:grpSpLocks/>
                </p:cNvGrpSpPr>
                <p:nvPr/>
              </p:nvGrpSpPr>
              <p:grpSpPr bwMode="auto">
                <a:xfrm>
                  <a:off x="912" y="3168"/>
                  <a:ext cx="3264" cy="960"/>
                  <a:chOff x="912" y="3168"/>
                  <a:chExt cx="3264" cy="960"/>
                </a:xfrm>
              </p:grpSpPr>
              <p:sp>
                <p:nvSpPr>
                  <p:cNvPr id="9232" name="Line 8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3264"/>
                    <a:ext cx="1776" cy="8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33" name="Line 8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88" y="3312"/>
                    <a:ext cx="1152" cy="81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34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3312"/>
                    <a:ext cx="1488" cy="72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35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3312"/>
                    <a:ext cx="1056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36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168"/>
                    <a:ext cx="288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</p:grpSp>
          </p:grpSp>
          <p:sp>
            <p:nvSpPr>
              <p:cNvPr id="9229" name="AutoShape 94"/>
              <p:cNvSpPr>
                <a:spLocks noChangeArrowheads="1"/>
              </p:cNvSpPr>
              <p:nvPr/>
            </p:nvSpPr>
            <p:spPr bwMode="auto">
              <a:xfrm>
                <a:off x="2016" y="2064"/>
                <a:ext cx="1008" cy="432"/>
              </a:xfrm>
              <a:prstGeom prst="wedgeRoundRectCallout">
                <a:avLst>
                  <a:gd name="adj1" fmla="val 12204"/>
                  <a:gd name="adj2" fmla="val 91204"/>
                  <a:gd name="adj3" fmla="val 1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b="1">
                    <a:solidFill>
                      <a:srgbClr val="FFFF00"/>
                    </a:solidFill>
                    <a:latin typeface="Arial" charset="0"/>
                  </a:rPr>
                  <a:t>INSIDE OBSERVER</a:t>
                </a:r>
              </a:p>
            </p:txBody>
          </p:sp>
        </p:grpSp>
      </p:grpSp>
      <p:sp>
        <p:nvSpPr>
          <p:cNvPr id="9220" name="Rectangle 74"/>
          <p:cNvSpPr>
            <a:spLocks noChangeArrowheads="1"/>
          </p:cNvSpPr>
          <p:nvPr/>
        </p:nvSpPr>
        <p:spPr bwMode="auto">
          <a:xfrm>
            <a:off x="3124200" y="1371600"/>
            <a:ext cx="27432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7162800" y="1524000"/>
            <a:ext cx="16002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 </a:t>
            </a:r>
          </a:p>
        </p:txBody>
      </p:sp>
      <p:sp>
        <p:nvSpPr>
          <p:cNvPr id="9222" name="Rectangle 76"/>
          <p:cNvSpPr>
            <a:spLocks noChangeArrowheads="1"/>
          </p:cNvSpPr>
          <p:nvPr/>
        </p:nvSpPr>
        <p:spPr bwMode="auto">
          <a:xfrm>
            <a:off x="5105400" y="1524000"/>
            <a:ext cx="16002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 </a:t>
            </a:r>
          </a:p>
        </p:txBody>
      </p:sp>
      <p:sp>
        <p:nvSpPr>
          <p:cNvPr id="9223" name="Rectangle 77"/>
          <p:cNvSpPr>
            <a:spLocks noChangeArrowheads="1"/>
          </p:cNvSpPr>
          <p:nvPr/>
        </p:nvSpPr>
        <p:spPr bwMode="auto">
          <a:xfrm>
            <a:off x="1295400" y="14478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72400" cy="609600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en-US" sz="3000" b="1" smtClean="0">
                <a:solidFill>
                  <a:srgbClr val="FFFF00"/>
                </a:solidFill>
              </a:rPr>
              <a:t>3. PRIVACY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76250" y="2247900"/>
            <a:ext cx="8458200" cy="4248150"/>
          </a:xfrm>
          <a:solidFill>
            <a:schemeClr val="bg1"/>
          </a:solidFill>
          <a:ln>
            <a:solidFill>
              <a:srgbClr val="FFFF00"/>
            </a:solidFill>
          </a:ln>
        </p:spPr>
        <p:txBody>
          <a:bodyPr/>
          <a:lstStyle/>
          <a:p>
            <a:pPr marL="457200" indent="-457200" algn="just">
              <a:lnSpc>
                <a:spcPct val="105000"/>
              </a:lnSpc>
              <a:tabLst>
                <a:tab pos="914400" algn="l"/>
                <a:tab pos="1085850" algn="l"/>
                <a:tab pos="1143000" algn="l"/>
              </a:tabLst>
            </a:pPr>
            <a:r>
              <a:rPr lang="en-US" sz="1900" b="1" smtClean="0"/>
              <a:t>Types of privacy: </a:t>
            </a:r>
          </a:p>
          <a:p>
            <a:pPr marL="457200" indent="-457200" algn="just">
              <a:lnSpc>
                <a:spcPct val="105000"/>
              </a:lnSpc>
              <a:tabLst>
                <a:tab pos="914400" algn="l"/>
                <a:tab pos="1085850" algn="l"/>
                <a:tab pos="1143000" algn="l"/>
              </a:tabLst>
            </a:pPr>
            <a:endParaRPr lang="en-US" sz="900" b="1" smtClean="0"/>
          </a:p>
          <a:p>
            <a:pPr marL="457200" indent="-457200" algn="just">
              <a:lnSpc>
                <a:spcPct val="105000"/>
              </a:lnSpc>
              <a:tabLst>
                <a:tab pos="914400" algn="l"/>
                <a:tab pos="1085850" algn="l"/>
                <a:tab pos="1143000" algn="l"/>
              </a:tabLst>
            </a:pPr>
            <a:r>
              <a:rPr lang="en-US" sz="1900" b="1" smtClean="0">
                <a:solidFill>
                  <a:srgbClr val="FFFF00"/>
                </a:solidFill>
              </a:rPr>
              <a:t>(1) Privacy of all parts of building with reference to surrounding buildings, roads etc.</a:t>
            </a:r>
          </a:p>
          <a:p>
            <a:pPr marL="1143000" lvl="1" indent="-400050" algn="just">
              <a:lnSpc>
                <a:spcPct val="105000"/>
              </a:lnSpc>
              <a:buFont typeface="Wingdings" pitchFamily="2" charset="2"/>
              <a:buNone/>
              <a:tabLst>
                <a:tab pos="914400" algn="l"/>
                <a:tab pos="1085850" algn="l"/>
                <a:tab pos="1143000" algn="l"/>
              </a:tabLst>
            </a:pPr>
            <a:r>
              <a:rPr lang="en-US" sz="1900" b="1" smtClean="0"/>
              <a:t>This type of privacy can be achieved by--</a:t>
            </a:r>
          </a:p>
          <a:p>
            <a:pPr marL="1143000" lvl="1" indent="-400050" algn="just">
              <a:lnSpc>
                <a:spcPct val="105000"/>
              </a:lnSpc>
              <a:tabLst>
                <a:tab pos="914400" algn="l"/>
                <a:tab pos="1085850" algn="l"/>
                <a:tab pos="1143000" algn="l"/>
              </a:tabLst>
            </a:pPr>
            <a:r>
              <a:rPr lang="en-US" sz="1900" b="1" smtClean="0"/>
              <a:t>Growing plants, trees etc</a:t>
            </a:r>
          </a:p>
          <a:p>
            <a:pPr marL="1143000" lvl="1" indent="-400050" algn="just">
              <a:lnSpc>
                <a:spcPct val="105000"/>
              </a:lnSpc>
              <a:tabLst>
                <a:tab pos="914400" algn="l"/>
                <a:tab pos="1085850" algn="l"/>
                <a:tab pos="1143000" algn="l"/>
              </a:tabLst>
            </a:pPr>
            <a:r>
              <a:rPr lang="en-US" sz="1900" b="1" smtClean="0"/>
              <a:t>Providing high windows with respect to     roads, grounds etc.</a:t>
            </a:r>
          </a:p>
          <a:p>
            <a:pPr marL="457200" indent="-457200" algn="just">
              <a:lnSpc>
                <a:spcPct val="105000"/>
              </a:lnSpc>
              <a:buFont typeface="Wingdings" pitchFamily="2" charset="2"/>
              <a:buAutoNum type="arabicParenBoth"/>
              <a:tabLst>
                <a:tab pos="914400" algn="l"/>
                <a:tab pos="1085850" algn="l"/>
                <a:tab pos="1143000" algn="l"/>
              </a:tabLst>
            </a:pPr>
            <a:endParaRPr lang="en-US" sz="900" b="1" smtClean="0"/>
          </a:p>
          <a:p>
            <a:pPr marL="457200" indent="-457200" algn="just">
              <a:lnSpc>
                <a:spcPct val="105000"/>
              </a:lnSpc>
              <a:tabLst>
                <a:tab pos="914400" algn="l"/>
                <a:tab pos="1085850" algn="l"/>
                <a:tab pos="1143000" algn="l"/>
              </a:tabLst>
            </a:pPr>
            <a:r>
              <a:rPr lang="en-US" sz="1900" b="1" smtClean="0">
                <a:solidFill>
                  <a:srgbClr val="FFFF00"/>
                </a:solidFill>
              </a:rPr>
              <a:t>(2) privacy of one room from another room:</a:t>
            </a:r>
          </a:p>
          <a:p>
            <a:pPr marL="457200" indent="-457200" algn="just">
              <a:lnSpc>
                <a:spcPct val="105000"/>
              </a:lnSpc>
              <a:tabLst>
                <a:tab pos="914400" algn="l"/>
                <a:tab pos="1085850" algn="l"/>
                <a:tab pos="1143000" algn="l"/>
              </a:tabLst>
            </a:pPr>
            <a:r>
              <a:rPr lang="en-US" sz="1900" b="1" smtClean="0"/>
              <a:t>	This type of privacy can be achieved by—</a:t>
            </a:r>
          </a:p>
          <a:p>
            <a:pPr marL="1143000" lvl="1" indent="-400050" algn="just">
              <a:lnSpc>
                <a:spcPct val="105000"/>
              </a:lnSpc>
              <a:tabLst>
                <a:tab pos="914400" algn="l"/>
                <a:tab pos="1085850" algn="l"/>
                <a:tab pos="1143000" algn="l"/>
              </a:tabLst>
            </a:pPr>
            <a:r>
              <a:rPr lang="en-US" sz="1900" b="1" smtClean="0"/>
              <a:t>Carefully positioning of doors &amp; windows  </a:t>
            </a:r>
          </a:p>
          <a:p>
            <a:pPr marL="457200" indent="-457200" algn="just">
              <a:lnSpc>
                <a:spcPct val="105000"/>
              </a:lnSpc>
              <a:tabLst>
                <a:tab pos="914400" algn="l"/>
                <a:tab pos="1085850" algn="l"/>
                <a:tab pos="1143000" algn="l"/>
              </a:tabLst>
            </a:pPr>
            <a:endParaRPr lang="en-US" sz="1900" b="1" smtClean="0"/>
          </a:p>
          <a:p>
            <a:pPr marL="457200" indent="-457200" algn="just">
              <a:lnSpc>
                <a:spcPct val="105000"/>
              </a:lnSpc>
              <a:tabLst>
                <a:tab pos="914400" algn="l"/>
                <a:tab pos="1085850" algn="l"/>
                <a:tab pos="1143000" algn="l"/>
              </a:tabLst>
            </a:pPr>
            <a:endParaRPr lang="en-US" sz="1900" b="1" smtClean="0"/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838200" y="1333500"/>
            <a:ext cx="7924800" cy="393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 b="1">
                <a:latin typeface="Arial" charset="0"/>
              </a:rPr>
              <a:t>Exposure of the  interior space / room to the visitors 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481013"/>
            <a:ext cx="7313612" cy="841375"/>
          </a:xfrm>
          <a:ln>
            <a:solidFill>
              <a:schemeClr val="hlink"/>
            </a:solidFill>
          </a:ln>
        </p:spPr>
        <p:txBody>
          <a:bodyPr/>
          <a:lstStyle/>
          <a:p>
            <a:r>
              <a:rPr lang="en-US" sz="2300" b="1" smtClean="0">
                <a:solidFill>
                  <a:srgbClr val="FFFF00"/>
                </a:solidFill>
              </a:rPr>
              <a:t>Privacy depends on placement of doors /window openings</a:t>
            </a:r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381000" y="1752600"/>
            <a:ext cx="1981200" cy="4430713"/>
            <a:chOff x="480" y="1044"/>
            <a:chExt cx="1356" cy="2996"/>
          </a:xfrm>
        </p:grpSpPr>
        <p:sp>
          <p:nvSpPr>
            <p:cNvPr id="11324" name="Text Box 25"/>
            <p:cNvSpPr txBox="1">
              <a:spLocks noChangeArrowheads="1"/>
            </p:cNvSpPr>
            <p:nvPr/>
          </p:nvSpPr>
          <p:spPr bwMode="auto">
            <a:xfrm>
              <a:off x="732" y="1044"/>
              <a:ext cx="110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OBSERVER</a:t>
              </a:r>
            </a:p>
          </p:txBody>
        </p:sp>
        <p:grpSp>
          <p:nvGrpSpPr>
            <p:cNvPr id="11325" name="Group 156"/>
            <p:cNvGrpSpPr>
              <a:grpSpLocks/>
            </p:cNvGrpSpPr>
            <p:nvPr/>
          </p:nvGrpSpPr>
          <p:grpSpPr bwMode="auto">
            <a:xfrm>
              <a:off x="480" y="1392"/>
              <a:ext cx="1296" cy="2648"/>
              <a:chOff x="480" y="1392"/>
              <a:chExt cx="1296" cy="2648"/>
            </a:xfrm>
          </p:grpSpPr>
          <p:sp>
            <p:nvSpPr>
              <p:cNvPr id="11326" name="Line 56"/>
              <p:cNvSpPr>
                <a:spLocks noChangeShapeType="1"/>
              </p:cNvSpPr>
              <p:nvPr/>
            </p:nvSpPr>
            <p:spPr bwMode="auto">
              <a:xfrm>
                <a:off x="972" y="17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7" name="Line 57"/>
              <p:cNvSpPr>
                <a:spLocks noChangeShapeType="1"/>
              </p:cNvSpPr>
              <p:nvPr/>
            </p:nvSpPr>
            <p:spPr bwMode="auto">
              <a:xfrm flipH="1">
                <a:off x="1284" y="17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328" name="Group 155"/>
              <p:cNvGrpSpPr>
                <a:grpSpLocks/>
              </p:cNvGrpSpPr>
              <p:nvPr/>
            </p:nvGrpSpPr>
            <p:grpSpPr bwMode="auto">
              <a:xfrm>
                <a:off x="480" y="1392"/>
                <a:ext cx="1296" cy="2648"/>
                <a:chOff x="480" y="1392"/>
                <a:chExt cx="1296" cy="2648"/>
              </a:xfrm>
            </p:grpSpPr>
            <p:sp>
              <p:nvSpPr>
                <p:cNvPr id="1132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76" y="3792"/>
                  <a:ext cx="1200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b="1">
                      <a:latin typeface="Arial" charset="0"/>
                    </a:rPr>
                    <a:t>NO PRIVACY</a:t>
                  </a:r>
                </a:p>
              </p:txBody>
            </p:sp>
            <p:grpSp>
              <p:nvGrpSpPr>
                <p:cNvPr id="11330" name="Group 103"/>
                <p:cNvGrpSpPr>
                  <a:grpSpLocks/>
                </p:cNvGrpSpPr>
                <p:nvPr/>
              </p:nvGrpSpPr>
              <p:grpSpPr bwMode="auto">
                <a:xfrm>
                  <a:off x="480" y="1392"/>
                  <a:ext cx="1296" cy="2160"/>
                  <a:chOff x="672" y="1320"/>
                  <a:chExt cx="1488" cy="2328"/>
                </a:xfrm>
              </p:grpSpPr>
              <p:grpSp>
                <p:nvGrpSpPr>
                  <p:cNvPr id="11331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756" y="1320"/>
                    <a:ext cx="1308" cy="2232"/>
                    <a:chOff x="756" y="1320"/>
                    <a:chExt cx="1308" cy="2232"/>
                  </a:xfrm>
                </p:grpSpPr>
                <p:grpSp>
                  <p:nvGrpSpPr>
                    <p:cNvPr id="11346" name="Group 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56" y="1728"/>
                      <a:ext cx="1308" cy="1824"/>
                      <a:chOff x="756" y="1728"/>
                      <a:chExt cx="1308" cy="1824"/>
                    </a:xfrm>
                  </p:grpSpPr>
                  <p:sp>
                    <p:nvSpPr>
                      <p:cNvPr id="11348" name="AutoShape 66" descr="20%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6" y="1728"/>
                        <a:ext cx="1308" cy="1152"/>
                      </a:xfrm>
                      <a:prstGeom prst="triangle">
                        <a:avLst>
                          <a:gd name="adj" fmla="val 50000"/>
                        </a:avLst>
                      </a:prstGeom>
                      <a:pattFill prst="pct20">
                        <a:fgClr>
                          <a:schemeClr val="accent2"/>
                        </a:fgClr>
                        <a:bgClr>
                          <a:schemeClr val="tx1"/>
                        </a:bgClr>
                      </a:patt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  <p:sp>
                    <p:nvSpPr>
                      <p:cNvPr id="11349" name="Rectangle 67" descr="20%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6" y="2880"/>
                        <a:ext cx="1296" cy="672"/>
                      </a:xfrm>
                      <a:prstGeom prst="rect">
                        <a:avLst/>
                      </a:prstGeom>
                      <a:pattFill prst="pct20">
                        <a:fgClr>
                          <a:schemeClr val="accent2"/>
                        </a:fgClr>
                        <a:bgClr>
                          <a:schemeClr val="tx1"/>
                        </a:bgClr>
                      </a:patt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</p:grpSp>
                <p:sp>
                  <p:nvSpPr>
                    <p:cNvPr id="11347" name="AutoShap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0" y="1320"/>
                      <a:ext cx="324" cy="336"/>
                    </a:xfrm>
                    <a:prstGeom prst="smileyFace">
                      <a:avLst>
                        <a:gd name="adj" fmla="val 4653"/>
                      </a:avLst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/>
                    </a:p>
                  </p:txBody>
                </p:sp>
              </p:grpSp>
              <p:grpSp>
                <p:nvGrpSpPr>
                  <p:cNvPr id="11332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1488" cy="1920"/>
                    <a:chOff x="672" y="1728"/>
                    <a:chExt cx="1488" cy="1920"/>
                  </a:xfrm>
                </p:grpSpPr>
                <p:grpSp>
                  <p:nvGrpSpPr>
                    <p:cNvPr id="11333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728"/>
                      <a:ext cx="1488" cy="1920"/>
                      <a:chOff x="672" y="1728"/>
                      <a:chExt cx="1632" cy="1920"/>
                    </a:xfrm>
                  </p:grpSpPr>
                  <p:sp>
                    <p:nvSpPr>
                      <p:cNvPr id="11340" name="Rectangle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2" y="1824"/>
                        <a:ext cx="96" cy="172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  <p:sp>
                    <p:nvSpPr>
                      <p:cNvPr id="11341" name="Rectangle 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2" y="1728"/>
                        <a:ext cx="576" cy="9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  <p:sp>
                    <p:nvSpPr>
                      <p:cNvPr id="11342" name="Rectangle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2" y="3552"/>
                        <a:ext cx="1536" cy="9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  <p:sp>
                    <p:nvSpPr>
                      <p:cNvPr id="11343" name="Rectangle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08" y="1824"/>
                        <a:ext cx="96" cy="182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  <p:sp>
                    <p:nvSpPr>
                      <p:cNvPr id="11344" name="Rectangle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28" y="1728"/>
                        <a:ext cx="576" cy="9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  <p:sp>
                    <p:nvSpPr>
                      <p:cNvPr id="11345" name="Line 5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00" y="1728"/>
                        <a:ext cx="528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1334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2448"/>
                      <a:ext cx="84" cy="480"/>
                      <a:chOff x="672" y="2448"/>
                      <a:chExt cx="84" cy="480"/>
                    </a:xfrm>
                  </p:grpSpPr>
                  <p:sp>
                    <p:nvSpPr>
                      <p:cNvPr id="11338" name="Rectangle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2" y="2448"/>
                        <a:ext cx="84" cy="48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  <p:sp>
                    <p:nvSpPr>
                      <p:cNvPr id="11339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0" y="2448"/>
                        <a:ext cx="0" cy="4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1335" name="Group 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4" y="2424"/>
                      <a:ext cx="96" cy="480"/>
                      <a:chOff x="672" y="2448"/>
                      <a:chExt cx="84" cy="480"/>
                    </a:xfrm>
                  </p:grpSpPr>
                  <p:sp>
                    <p:nvSpPr>
                      <p:cNvPr id="11336" name="Rectangle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2" y="2448"/>
                        <a:ext cx="84" cy="48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  <p:sp>
                    <p:nvSpPr>
                      <p:cNvPr id="11337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0" y="2448"/>
                        <a:ext cx="0" cy="4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2838450" y="2857500"/>
            <a:ext cx="3276600" cy="3471863"/>
            <a:chOff x="1788" y="1800"/>
            <a:chExt cx="2064" cy="2187"/>
          </a:xfrm>
        </p:grpSpPr>
        <p:grpSp>
          <p:nvGrpSpPr>
            <p:cNvPr id="11302" name="Group 154"/>
            <p:cNvGrpSpPr>
              <a:grpSpLocks/>
            </p:cNvGrpSpPr>
            <p:nvPr/>
          </p:nvGrpSpPr>
          <p:grpSpPr bwMode="auto">
            <a:xfrm>
              <a:off x="1788" y="1800"/>
              <a:ext cx="1572" cy="2187"/>
              <a:chOff x="2268" y="1776"/>
              <a:chExt cx="1680" cy="2333"/>
            </a:xfrm>
          </p:grpSpPr>
          <p:sp>
            <p:nvSpPr>
              <p:cNvPr id="11304" name="Text Box 37"/>
              <p:cNvSpPr txBox="1">
                <a:spLocks noChangeArrowheads="1"/>
              </p:cNvSpPr>
              <p:nvPr/>
            </p:nvSpPr>
            <p:spPr bwMode="auto">
              <a:xfrm>
                <a:off x="2364" y="3696"/>
                <a:ext cx="1056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b="1">
                    <a:latin typeface="Arial" charset="0"/>
                  </a:rPr>
                  <a:t>MODERATE</a:t>
                </a:r>
              </a:p>
              <a:p>
                <a:pPr eaLnBrk="0" hangingPunct="0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b="1">
                    <a:latin typeface="Arial" charset="0"/>
                  </a:rPr>
                  <a:t>PRIVACY</a:t>
                </a:r>
              </a:p>
            </p:txBody>
          </p:sp>
          <p:grpSp>
            <p:nvGrpSpPr>
              <p:cNvPr id="11305" name="Group 102"/>
              <p:cNvGrpSpPr>
                <a:grpSpLocks/>
              </p:cNvGrpSpPr>
              <p:nvPr/>
            </p:nvGrpSpPr>
            <p:grpSpPr bwMode="auto">
              <a:xfrm>
                <a:off x="2268" y="1776"/>
                <a:ext cx="1680" cy="1728"/>
                <a:chOff x="2736" y="1668"/>
                <a:chExt cx="2064" cy="1932"/>
              </a:xfrm>
            </p:grpSpPr>
            <p:sp>
              <p:nvSpPr>
                <p:cNvPr id="1130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3960" y="241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7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3960" y="278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308" name="Group 101"/>
                <p:cNvGrpSpPr>
                  <a:grpSpLocks/>
                </p:cNvGrpSpPr>
                <p:nvPr/>
              </p:nvGrpSpPr>
              <p:grpSpPr bwMode="auto">
                <a:xfrm>
                  <a:off x="2736" y="1668"/>
                  <a:ext cx="2064" cy="1932"/>
                  <a:chOff x="2736" y="1668"/>
                  <a:chExt cx="2064" cy="1932"/>
                </a:xfrm>
              </p:grpSpPr>
              <p:sp>
                <p:nvSpPr>
                  <p:cNvPr id="11309" name="AutoShape 8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416" y="2400"/>
                    <a:ext cx="384" cy="384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11310" name="AutoShape 86" descr="Zig zag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000" y="1800"/>
                    <a:ext cx="1248" cy="1584"/>
                  </a:xfrm>
                  <a:prstGeom prst="triangle">
                    <a:avLst>
                      <a:gd name="adj" fmla="val 50000"/>
                    </a:avLst>
                  </a:prstGeom>
                  <a:pattFill prst="zigZag">
                    <a:fgClr>
                      <a:schemeClr val="tx2"/>
                    </a:fgClr>
                    <a:bgClr>
                      <a:schemeClr val="bg1"/>
                    </a:bgClr>
                  </a:patt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grpSp>
                <p:nvGrpSpPr>
                  <p:cNvPr id="11311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2736" y="1668"/>
                    <a:ext cx="1536" cy="1932"/>
                    <a:chOff x="2736" y="1668"/>
                    <a:chExt cx="1536" cy="1932"/>
                  </a:xfrm>
                </p:grpSpPr>
                <p:grpSp>
                  <p:nvGrpSpPr>
                    <p:cNvPr id="11312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668"/>
                      <a:ext cx="1536" cy="1932"/>
                      <a:chOff x="2736" y="1668"/>
                      <a:chExt cx="1632" cy="2028"/>
                    </a:xfrm>
                  </p:grpSpPr>
                  <p:sp>
                    <p:nvSpPr>
                      <p:cNvPr id="11319" name="Rectangle 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6" y="1728"/>
                        <a:ext cx="96" cy="187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  <p:sp>
                    <p:nvSpPr>
                      <p:cNvPr id="11320" name="Rectangle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6" y="1668"/>
                        <a:ext cx="1536" cy="9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  <p:sp>
                    <p:nvSpPr>
                      <p:cNvPr id="11321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6" y="3600"/>
                        <a:ext cx="1536" cy="9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  <p:sp>
                    <p:nvSpPr>
                      <p:cNvPr id="11322" name="Rectangle 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72" y="1668"/>
                        <a:ext cx="96" cy="74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  <p:sp>
                    <p:nvSpPr>
                      <p:cNvPr id="11323" name="Rectangle 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72" y="2880"/>
                        <a:ext cx="96" cy="81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</p:grpSp>
                <p:grpSp>
                  <p:nvGrpSpPr>
                    <p:cNvPr id="11313" name="Group 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04" y="1668"/>
                      <a:ext cx="540" cy="96"/>
                      <a:chOff x="3204" y="1668"/>
                      <a:chExt cx="540" cy="96"/>
                    </a:xfrm>
                  </p:grpSpPr>
                  <p:sp>
                    <p:nvSpPr>
                      <p:cNvPr id="11317" name="Rectangle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16" y="1668"/>
                        <a:ext cx="528" cy="9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  <p:sp>
                    <p:nvSpPr>
                      <p:cNvPr id="11318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204" y="1716"/>
                        <a:ext cx="528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1314" name="Group 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80" y="3504"/>
                      <a:ext cx="624" cy="96"/>
                      <a:chOff x="3180" y="3504"/>
                      <a:chExt cx="624" cy="96"/>
                    </a:xfrm>
                  </p:grpSpPr>
                  <p:sp>
                    <p:nvSpPr>
                      <p:cNvPr id="11315" name="Rectangle 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80" y="3504"/>
                        <a:ext cx="624" cy="9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  <p:sp>
                    <p:nvSpPr>
                      <p:cNvPr id="11316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80" y="3552"/>
                        <a:ext cx="62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</p:grpSp>
        <p:sp>
          <p:nvSpPr>
            <p:cNvPr id="11303" name="Text Box 158"/>
            <p:cNvSpPr txBox="1">
              <a:spLocks noChangeArrowheads="1"/>
            </p:cNvSpPr>
            <p:nvPr/>
          </p:nvSpPr>
          <p:spPr bwMode="auto">
            <a:xfrm>
              <a:off x="2988" y="2121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OBSERVER</a:t>
              </a:r>
            </a:p>
          </p:txBody>
        </p:sp>
      </p:grpSp>
      <p:grpSp>
        <p:nvGrpSpPr>
          <p:cNvPr id="20" name="Group 160"/>
          <p:cNvGrpSpPr>
            <a:grpSpLocks/>
          </p:cNvGrpSpPr>
          <p:nvPr/>
        </p:nvGrpSpPr>
        <p:grpSpPr bwMode="auto">
          <a:xfrm>
            <a:off x="6096000" y="2209800"/>
            <a:ext cx="2667000" cy="3822700"/>
            <a:chOff x="3840" y="1392"/>
            <a:chExt cx="1680" cy="2408"/>
          </a:xfrm>
        </p:grpSpPr>
        <p:grpSp>
          <p:nvGrpSpPr>
            <p:cNvPr id="11271" name="Group 153"/>
            <p:cNvGrpSpPr>
              <a:grpSpLocks/>
            </p:cNvGrpSpPr>
            <p:nvPr/>
          </p:nvGrpSpPr>
          <p:grpSpPr bwMode="auto">
            <a:xfrm>
              <a:off x="3840" y="1728"/>
              <a:ext cx="1536" cy="2072"/>
              <a:chOff x="4020" y="1764"/>
              <a:chExt cx="1548" cy="2120"/>
            </a:xfrm>
          </p:grpSpPr>
          <p:grpSp>
            <p:nvGrpSpPr>
              <p:cNvPr id="11273" name="Group 152"/>
              <p:cNvGrpSpPr>
                <a:grpSpLocks/>
              </p:cNvGrpSpPr>
              <p:nvPr/>
            </p:nvGrpSpPr>
            <p:grpSpPr bwMode="auto">
              <a:xfrm>
                <a:off x="4080" y="1764"/>
                <a:ext cx="1488" cy="1680"/>
                <a:chOff x="3792" y="1680"/>
                <a:chExt cx="1632" cy="1680"/>
              </a:xfrm>
            </p:grpSpPr>
            <p:grpSp>
              <p:nvGrpSpPr>
                <p:cNvPr id="11275" name="Group 128"/>
                <p:cNvGrpSpPr>
                  <a:grpSpLocks/>
                </p:cNvGrpSpPr>
                <p:nvPr/>
              </p:nvGrpSpPr>
              <p:grpSpPr bwMode="auto">
                <a:xfrm>
                  <a:off x="3792" y="1680"/>
                  <a:ext cx="1632" cy="1680"/>
                  <a:chOff x="3792" y="1680"/>
                  <a:chExt cx="1632" cy="1680"/>
                </a:xfrm>
              </p:grpSpPr>
              <p:sp>
                <p:nvSpPr>
                  <p:cNvPr id="11288" name="Line 10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76" y="1800"/>
                    <a:ext cx="2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9" name="Line 10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76" y="2124"/>
                    <a:ext cx="2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1290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3792" y="1680"/>
                    <a:ext cx="1632" cy="1680"/>
                    <a:chOff x="3792" y="1680"/>
                    <a:chExt cx="1632" cy="1680"/>
                  </a:xfrm>
                </p:grpSpPr>
                <p:sp>
                  <p:nvSpPr>
                    <p:cNvPr id="11291" name="AutoShape 108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5154" y="1829"/>
                      <a:ext cx="275" cy="265"/>
                    </a:xfrm>
                    <a:prstGeom prst="smileyFace">
                      <a:avLst>
                        <a:gd name="adj" fmla="val 4653"/>
                      </a:avLst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/>
                    </a:p>
                  </p:txBody>
                </p:sp>
                <p:sp>
                  <p:nvSpPr>
                    <p:cNvPr id="11292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92" y="1730"/>
                      <a:ext cx="74" cy="155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/>
                    </a:p>
                  </p:txBody>
                </p:sp>
                <p:sp>
                  <p:nvSpPr>
                    <p:cNvPr id="11293" name="Rectangl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92" y="1680"/>
                      <a:ext cx="1248" cy="8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/>
                    </a:p>
                  </p:txBody>
                </p:sp>
                <p:sp>
                  <p:nvSpPr>
                    <p:cNvPr id="11294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92" y="3280"/>
                      <a:ext cx="1176" cy="8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/>
                    </a:p>
                  </p:txBody>
                </p:sp>
                <p:sp>
                  <p:nvSpPr>
                    <p:cNvPr id="11295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8" y="2160"/>
                      <a:ext cx="72" cy="1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en-US"/>
                    </a:p>
                  </p:txBody>
                </p:sp>
                <p:grpSp>
                  <p:nvGrpSpPr>
                    <p:cNvPr id="11296" name="Group 1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73" y="1680"/>
                      <a:ext cx="439" cy="83"/>
                      <a:chOff x="3204" y="1668"/>
                      <a:chExt cx="540" cy="96"/>
                    </a:xfrm>
                  </p:grpSpPr>
                  <p:sp>
                    <p:nvSpPr>
                      <p:cNvPr id="11300" name="Rectangle 1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16" y="1668"/>
                        <a:ext cx="528" cy="9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  <p:sp>
                    <p:nvSpPr>
                      <p:cNvPr id="11301" name="Line 11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204" y="1716"/>
                        <a:ext cx="528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1297" name="Group 1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53" y="3277"/>
                      <a:ext cx="508" cy="83"/>
                      <a:chOff x="3180" y="3504"/>
                      <a:chExt cx="624" cy="96"/>
                    </a:xfrm>
                  </p:grpSpPr>
                  <p:sp>
                    <p:nvSpPr>
                      <p:cNvPr id="11298" name="Rectangle 1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80" y="3504"/>
                        <a:ext cx="624" cy="9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en-US"/>
                      </a:p>
                    </p:txBody>
                  </p:sp>
                  <p:sp>
                    <p:nvSpPr>
                      <p:cNvPr id="11299" name="Line 1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80" y="3552"/>
                        <a:ext cx="62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1276" name="Group 150"/>
                <p:cNvGrpSpPr>
                  <a:grpSpLocks/>
                </p:cNvGrpSpPr>
                <p:nvPr/>
              </p:nvGrpSpPr>
              <p:grpSpPr bwMode="auto">
                <a:xfrm>
                  <a:off x="3852" y="1764"/>
                  <a:ext cx="1308" cy="720"/>
                  <a:chOff x="3852" y="1764"/>
                  <a:chExt cx="1308" cy="720"/>
                </a:xfrm>
              </p:grpSpPr>
              <p:sp>
                <p:nvSpPr>
                  <p:cNvPr id="11277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3852" y="2112"/>
                    <a:ext cx="10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1278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3852" y="1764"/>
                    <a:ext cx="1308" cy="720"/>
                    <a:chOff x="3852" y="1764"/>
                    <a:chExt cx="1308" cy="720"/>
                  </a:xfrm>
                </p:grpSpPr>
                <p:sp>
                  <p:nvSpPr>
                    <p:cNvPr id="11279" name="Line 1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64" y="1956"/>
                      <a:ext cx="1296" cy="5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80" name="Line 14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464" y="1788"/>
                      <a:ext cx="336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81" name="Line 1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140" y="1776"/>
                      <a:ext cx="432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82" name="Line 14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76" y="1764"/>
                      <a:ext cx="480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83" name="Line 14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52" y="1764"/>
                      <a:ext cx="288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84" name="Line 14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52" y="1776"/>
                      <a:ext cx="240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85" name="Line 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76" y="1872"/>
                      <a:ext cx="10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86" name="Line 1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76" y="1992"/>
                      <a:ext cx="9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87" name="Line 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2" y="2232"/>
                      <a:ext cx="6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11274" name="Text Box 151"/>
              <p:cNvSpPr txBox="1">
                <a:spLocks noChangeArrowheads="1"/>
              </p:cNvSpPr>
              <p:nvPr/>
            </p:nvSpPr>
            <p:spPr bwMode="auto">
              <a:xfrm>
                <a:off x="4020" y="3648"/>
                <a:ext cx="1344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b="1">
                    <a:latin typeface="Arial" charset="0"/>
                  </a:rPr>
                  <a:t>MAX PRIVACY</a:t>
                </a:r>
              </a:p>
            </p:txBody>
          </p:sp>
        </p:grpSp>
        <p:sp>
          <p:nvSpPr>
            <p:cNvPr id="11272" name="Text Box 159"/>
            <p:cNvSpPr txBox="1">
              <a:spLocks noChangeArrowheads="1"/>
            </p:cNvSpPr>
            <p:nvPr/>
          </p:nvSpPr>
          <p:spPr bwMode="auto">
            <a:xfrm>
              <a:off x="4656" y="1392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OBSERVER</a:t>
              </a:r>
            </a:p>
          </p:txBody>
        </p:sp>
      </p:grpSp>
      <p:sp>
        <p:nvSpPr>
          <p:cNvPr id="11270" name="Rectangle 84"/>
          <p:cNvSpPr>
            <a:spLocks noChangeArrowheads="1"/>
          </p:cNvSpPr>
          <p:nvPr/>
        </p:nvSpPr>
        <p:spPr bwMode="auto">
          <a:xfrm>
            <a:off x="1143000" y="1447800"/>
            <a:ext cx="77724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inciple of planning">
  <a:themeElements>
    <a:clrScheme name="Eclipse 7">
      <a:dk1>
        <a:srgbClr val="434343"/>
      </a:dk1>
      <a:lt1>
        <a:srgbClr val="FFFFFF"/>
      </a:lt1>
      <a:dk2>
        <a:srgbClr val="000000"/>
      </a:dk2>
      <a:lt2>
        <a:srgbClr val="8285FE"/>
      </a:lt2>
      <a:accent1>
        <a:srgbClr val="669900"/>
      </a:accent1>
      <a:accent2>
        <a:srgbClr val="9900FF"/>
      </a:accent2>
      <a:accent3>
        <a:srgbClr val="AAAAAA"/>
      </a:accent3>
      <a:accent4>
        <a:srgbClr val="DADADA"/>
      </a:accent4>
      <a:accent5>
        <a:srgbClr val="B8CAAA"/>
      </a:accent5>
      <a:accent6>
        <a:srgbClr val="8A00E7"/>
      </a:accent6>
      <a:hlink>
        <a:srgbClr val="6600CC"/>
      </a:hlink>
      <a:folHlink>
        <a:srgbClr val="808080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1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00E7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12">
        <a:dk1>
          <a:srgbClr val="000066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CC00FF"/>
        </a:accent2>
        <a:accent3>
          <a:srgbClr val="FFFFFF"/>
        </a:accent3>
        <a:accent4>
          <a:srgbClr val="000056"/>
        </a:accent4>
        <a:accent5>
          <a:srgbClr val="CAE2AA"/>
        </a:accent5>
        <a:accent6>
          <a:srgbClr val="B900E7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13">
        <a:dk1>
          <a:srgbClr val="000066"/>
        </a:dk1>
        <a:lt1>
          <a:srgbClr val="FFFFFF"/>
        </a:lt1>
        <a:dk2>
          <a:srgbClr val="0000CC"/>
        </a:dk2>
        <a:lt2>
          <a:srgbClr val="434343"/>
        </a:lt2>
        <a:accent1>
          <a:srgbClr val="006666"/>
        </a:accent1>
        <a:accent2>
          <a:srgbClr val="CC00FF"/>
        </a:accent2>
        <a:accent3>
          <a:srgbClr val="FFFFFF"/>
        </a:accent3>
        <a:accent4>
          <a:srgbClr val="000056"/>
        </a:accent4>
        <a:accent5>
          <a:srgbClr val="AAB8B8"/>
        </a:accent5>
        <a:accent6>
          <a:srgbClr val="B900E7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7D0CE86632334D98591EFBE910B921" ma:contentTypeVersion="1" ma:contentTypeDescription="Create a new document." ma:contentTypeScope="" ma:versionID="3c142bd872b77e4b34cbbc87cd6bfa4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9340d214eadb8e2fe0745d893763ee53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9D04536-5D35-4F4D-820E-EF85A910A9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6837E0-3834-4349-BFCC-60C94BB43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9829E9-65FE-4FC2-9C0B-41302A0F77CF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principle of planning</Template>
  <TotalTime>6</TotalTime>
  <Words>608</Words>
  <Application>Microsoft Office PowerPoint</Application>
  <PresentationFormat>On-screen Show (4:3)</PresentationFormat>
  <Paragraphs>164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principle of planning</vt:lpstr>
      <vt:lpstr>PowerPoint Presentation</vt:lpstr>
      <vt:lpstr>PRINCIPLES OF BUILDING PLANNING</vt:lpstr>
      <vt:lpstr>1.  ASPECT</vt:lpstr>
      <vt:lpstr>ASPECTS FOR DIFFERENT ROOMS</vt:lpstr>
      <vt:lpstr>2. PROSPECT</vt:lpstr>
      <vt:lpstr>PROSPECT CONTD…</vt:lpstr>
      <vt:lpstr>PROSPECT CONTD…</vt:lpstr>
      <vt:lpstr>3. PRIVACY</vt:lpstr>
      <vt:lpstr>Privacy depends on placement of doors /window openings</vt:lpstr>
      <vt:lpstr>PRIVACY CONTD…</vt:lpstr>
      <vt:lpstr>4. ROOMINESS</vt:lpstr>
      <vt:lpstr>5. GROUPING</vt:lpstr>
      <vt:lpstr>6. CIRCULATION</vt:lpstr>
      <vt:lpstr>6. CIRCULATION CONTD…</vt:lpstr>
      <vt:lpstr>7. FURNITURE REQUIREMENT </vt:lpstr>
      <vt:lpstr>8. FLEXIBILITY</vt:lpstr>
      <vt:lpstr>9. SANITATION</vt:lpstr>
      <vt:lpstr>10. ELEGENCE</vt:lpstr>
      <vt:lpstr>ELEGENCE : CLASSROOM BUILDING</vt:lpstr>
      <vt:lpstr>11. ECONOMY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COLLEGE OF ENGINEERING AND RESEARCH, PUNE  </dc:title>
  <dc:creator>Acer</dc:creator>
  <cp:lastModifiedBy>midaslab17</cp:lastModifiedBy>
  <cp:revision>4</cp:revision>
  <dcterms:created xsi:type="dcterms:W3CDTF">2012-10-26T18:32:19Z</dcterms:created>
  <dcterms:modified xsi:type="dcterms:W3CDTF">2014-02-11T05:15:52Z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0x010100D37D0CE86632334D98591EFBE910B921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</Properties>
</file>