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6"/>
  </p:notesMasterIdLst>
  <p:sldIdLst>
    <p:sldId id="256" r:id="rId3"/>
    <p:sldId id="324" r:id="rId4"/>
    <p:sldId id="325" r:id="rId5"/>
    <p:sldId id="328" r:id="rId6"/>
    <p:sldId id="329" r:id="rId7"/>
    <p:sldId id="330" r:id="rId8"/>
    <p:sldId id="327" r:id="rId9"/>
    <p:sldId id="302" r:id="rId10"/>
    <p:sldId id="333" r:id="rId11"/>
    <p:sldId id="303" r:id="rId12"/>
    <p:sldId id="304" r:id="rId13"/>
    <p:sldId id="318" r:id="rId14"/>
    <p:sldId id="319" r:id="rId15"/>
    <p:sldId id="320" r:id="rId16"/>
    <p:sldId id="322" r:id="rId17"/>
    <p:sldId id="323" r:id="rId18"/>
    <p:sldId id="321" r:id="rId19"/>
    <p:sldId id="335" r:id="rId20"/>
    <p:sldId id="336" r:id="rId21"/>
    <p:sldId id="334" r:id="rId22"/>
    <p:sldId id="326" r:id="rId23"/>
    <p:sldId id="332" r:id="rId24"/>
    <p:sldId id="33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4D9CD7"/>
    <a:srgbClr val="235888"/>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82743" autoAdjust="0"/>
  </p:normalViewPr>
  <p:slideViewPr>
    <p:cSldViewPr snapToGrid="0">
      <p:cViewPr varScale="1">
        <p:scale>
          <a:sx n="95" d="100"/>
          <a:sy n="95" d="100"/>
        </p:scale>
        <p:origin x="1018" y="77"/>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stantinos Ziazios" userId="419aaa10b98f4109" providerId="LiveId" clId="{4F997BD0-DC35-44CD-B49D-B51315DA8C29}"/>
    <pc:docChg chg="modSld">
      <pc:chgData name="Konstantinos Ziazios" userId="419aaa10b98f4109" providerId="LiveId" clId="{4F997BD0-DC35-44CD-B49D-B51315DA8C29}" dt="2018-03-27T09:10:11.631" v="3" actId="20577"/>
      <pc:docMkLst>
        <pc:docMk/>
      </pc:docMkLst>
      <pc:sldChg chg="modSp">
        <pc:chgData name="Konstantinos Ziazios" userId="419aaa10b98f4109" providerId="LiveId" clId="{4F997BD0-DC35-44CD-B49D-B51315DA8C29}" dt="2018-03-27T09:09:28.528" v="1" actId="20577"/>
        <pc:sldMkLst>
          <pc:docMk/>
          <pc:sldMk cId="2448505274" sldId="256"/>
        </pc:sldMkLst>
        <pc:spChg chg="mod">
          <ac:chgData name="Konstantinos Ziazios" userId="419aaa10b98f4109" providerId="LiveId" clId="{4F997BD0-DC35-44CD-B49D-B51315DA8C29}" dt="2018-03-27T09:09:28.528" v="1" actId="20577"/>
          <ac:spMkLst>
            <pc:docMk/>
            <pc:sldMk cId="2448505274" sldId="256"/>
            <ac:spMk id="3" creationId="{00000000-0000-0000-0000-000000000000}"/>
          </ac:spMkLst>
        </pc:spChg>
      </pc:sldChg>
      <pc:sldChg chg="modSp">
        <pc:chgData name="Konstantinos Ziazios" userId="419aaa10b98f4109" providerId="LiveId" clId="{4F997BD0-DC35-44CD-B49D-B51315DA8C29}" dt="2018-03-27T09:10:11.631" v="3" actId="20577"/>
        <pc:sldMkLst>
          <pc:docMk/>
          <pc:sldMk cId="638636645" sldId="334"/>
        </pc:sldMkLst>
        <pc:spChg chg="mod">
          <ac:chgData name="Konstantinos Ziazios" userId="419aaa10b98f4109" providerId="LiveId" clId="{4F997BD0-DC35-44CD-B49D-B51315DA8C29}" dt="2018-03-27T09:10:11.631" v="3" actId="20577"/>
          <ac:spMkLst>
            <pc:docMk/>
            <pc:sldMk cId="638636645" sldId="33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azure-functions/functions-create-first-azure-func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azure.microsoft.com/en-us/overview/serverless-comput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azure-functions/functions-create-first-azure-func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azure.microsoft.com/en-us/overview/serverless-comput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a:t>
            </a:r>
            <a:r>
              <a:rPr lang="en-US" sz="1200" kern="1200" baseline="0" dirty="0" err="1">
                <a:solidFill>
                  <a:schemeClr val="tx1"/>
                </a:solidFill>
                <a:effectLst/>
                <a:latin typeface="+mn-lt"/>
                <a:ea typeface="+mn-ea"/>
                <a:cs typeface="+mn-cs"/>
              </a:rPr>
              <a:t>dunction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a:t>
            </a:r>
            <a:r>
              <a:rPr lang="en-US" sz="1200" kern="1200" baseline="0" dirty="0" err="1">
                <a:solidFill>
                  <a:schemeClr val="tx1"/>
                </a:solidFill>
                <a:effectLst/>
                <a:latin typeface="+mn-lt"/>
                <a:ea typeface="+mn-ea"/>
                <a:cs typeface="+mn-cs"/>
              </a:rPr>
              <a:t>dunction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78700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dirty="0"/>
          </a:p>
        </p:txBody>
      </p:sp>
    </p:spTree>
    <p:extLst>
      <p:ext uri="{BB962C8B-B14F-4D97-AF65-F5344CB8AC3E}">
        <p14:creationId xmlns:p14="http://schemas.microsoft.com/office/powerpoint/2010/main" val="1418191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dirty="0"/>
          </a:p>
        </p:txBody>
      </p:sp>
    </p:spTree>
    <p:extLst>
      <p:ext uri="{BB962C8B-B14F-4D97-AF65-F5344CB8AC3E}">
        <p14:creationId xmlns:p14="http://schemas.microsoft.com/office/powerpoint/2010/main" val="3448125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4051316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dirty="0"/>
          </a:p>
        </p:txBody>
      </p:sp>
    </p:spTree>
    <p:extLst>
      <p:ext uri="{BB962C8B-B14F-4D97-AF65-F5344CB8AC3E}">
        <p14:creationId xmlns:p14="http://schemas.microsoft.com/office/powerpoint/2010/main" val="36558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Manage your apps instead of infrastructure</a:t>
            </a:r>
          </a:p>
          <a:p>
            <a:r>
              <a:rPr lang="en-US" dirty="0"/>
              <a:t>Focus on building great apps. Don’t worry about provisioning and maintaining servers, especially when your workload grows. Azure Functions provides a fully managed compute platform with high reliability and security. With scale on demand, you get the resources you need—when you need them</a:t>
            </a:r>
          </a:p>
          <a:p>
            <a:r>
              <a:rPr lang="en-US" b="1" dirty="0"/>
              <a:t>Develop your way</a:t>
            </a:r>
          </a:p>
          <a:p>
            <a:r>
              <a:rPr lang="en-US" dirty="0">
                <a:hlinkClick r:id="rId3"/>
              </a:rPr>
              <a:t>Create Functions</a:t>
            </a:r>
            <a:r>
              <a:rPr lang="en-US" dirty="0"/>
              <a:t> in the language you choose, such as JavaScript, C#, and Java, and scripting options such as Python, PHP, Bash, Batch, and PowerShell. Write code in an easy-to-use web-based interface, or upload precompiled code built with your favorite development tool. Take advantage of continuous deployment to integrate with your DevOps pipeline and use monitoring tools to troubleshoot.</a:t>
            </a:r>
          </a:p>
          <a:p>
            <a:r>
              <a:rPr lang="en-US" b="1" dirty="0"/>
              <a:t>Bind into services</a:t>
            </a:r>
          </a:p>
          <a:p>
            <a:r>
              <a:rPr lang="en-US" dirty="0"/>
              <a:t>Build rich, </a:t>
            </a:r>
            <a:r>
              <a:rPr lang="en-US" dirty="0">
                <a:hlinkClick r:id="rId4"/>
              </a:rPr>
              <a:t>serverless</a:t>
            </a:r>
            <a:r>
              <a:rPr lang="en-US" dirty="0"/>
              <a:t> scenarios by capitalizing on a range of Azure and external services. Easily interact with Azure Cosmos DB, Storage, and more, and external services including Twilio, SendGrid, and others—by adding input/output bindings to Functions. Save costs with less code to maintain.</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58581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dirty="0"/>
          </a:p>
        </p:txBody>
      </p:sp>
    </p:spTree>
    <p:extLst>
      <p:ext uri="{BB962C8B-B14F-4D97-AF65-F5344CB8AC3E}">
        <p14:creationId xmlns:p14="http://schemas.microsoft.com/office/powerpoint/2010/main" val="2251165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Manage your apps instead of infrastructure</a:t>
            </a:r>
          </a:p>
          <a:p>
            <a:r>
              <a:rPr lang="en-US" dirty="0"/>
              <a:t>Focus on building great apps. Don’t worry about provisioning and maintaining servers, especially when your workload grows. Azure Functions provides a fully managed compute platform with high reliability and security. With scale on demand, you get the resources you need—when you need them</a:t>
            </a:r>
          </a:p>
          <a:p>
            <a:r>
              <a:rPr lang="en-US" b="1" dirty="0"/>
              <a:t>Develop your way</a:t>
            </a:r>
          </a:p>
          <a:p>
            <a:r>
              <a:rPr lang="en-US" dirty="0">
                <a:hlinkClick r:id="rId3"/>
              </a:rPr>
              <a:t>Create Functions</a:t>
            </a:r>
            <a:r>
              <a:rPr lang="en-US" dirty="0"/>
              <a:t> in the language you choose, such as JavaScript, C#, and Java, and scripting options such as Python, PHP, Bash, Batch, and PowerShell. Write code in an easy-to-use web-based interface, or upload precompiled code built with your favorite development tool. Take advantage of continuous deployment to integrate with your DevOps pipeline and use monitoring tools to troubleshoot.</a:t>
            </a:r>
          </a:p>
          <a:p>
            <a:r>
              <a:rPr lang="en-US" b="1" dirty="0"/>
              <a:t>Bind into services</a:t>
            </a:r>
          </a:p>
          <a:p>
            <a:r>
              <a:rPr lang="en-US" dirty="0"/>
              <a:t>Build rich, </a:t>
            </a:r>
            <a:r>
              <a:rPr lang="en-US" dirty="0">
                <a:hlinkClick r:id="rId4"/>
              </a:rPr>
              <a:t>serverless</a:t>
            </a:r>
            <a:r>
              <a:rPr lang="en-US" dirty="0"/>
              <a:t> scenarios by capitalizing on a range of Azure and external services. Easily interact with Azure Cosmos DB, Storage, and more, and external services including Twilio, SendGrid, and others—by adding input/output bindings to Functions. Save costs with less code to maintain.</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73959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here's a lot of confusing terms in the Cloud space. And that's not counting the term "Cloud." ;)</a:t>
            </a:r>
          </a:p>
          <a:p>
            <a:pPr fontAlgn="base"/>
            <a:r>
              <a:rPr lang="en-US" sz="1200" b="0" i="0" kern="1200" dirty="0">
                <a:solidFill>
                  <a:schemeClr val="tx1"/>
                </a:solidFill>
                <a:effectLst/>
                <a:latin typeface="+mn-lt"/>
                <a:ea typeface="+mn-ea"/>
                <a:cs typeface="+mn-cs"/>
              </a:rPr>
              <a:t>IaaS (Infrastructure as a Services) - Virtual Machines and stuff on demand.</a:t>
            </a:r>
          </a:p>
          <a:p>
            <a:pPr fontAlgn="base"/>
            <a:r>
              <a:rPr lang="en-US" sz="1200" b="0" i="0" kern="1200" dirty="0">
                <a:solidFill>
                  <a:schemeClr val="tx1"/>
                </a:solidFill>
                <a:effectLst/>
                <a:latin typeface="+mn-lt"/>
                <a:ea typeface="+mn-ea"/>
                <a:cs typeface="+mn-cs"/>
              </a:rPr>
              <a:t>PaaS (Platform as a Service) - You deploy your apps but try not to think about the Virtual Machines underneath. They exist, but we pretend they don't until forced.</a:t>
            </a:r>
          </a:p>
          <a:p>
            <a:pPr fontAlgn="base"/>
            <a:r>
              <a:rPr lang="en-US" sz="1200" b="0" i="0" kern="1200" dirty="0">
                <a:solidFill>
                  <a:schemeClr val="tx1"/>
                </a:solidFill>
                <a:effectLst/>
                <a:latin typeface="+mn-lt"/>
                <a:ea typeface="+mn-ea"/>
                <a:cs typeface="+mn-cs"/>
              </a:rPr>
              <a:t>SaaS (Software as a Service) - Stuff like Office 365 and Gmail. You pay a subscription and you get email/whatever as a service. It Just Works.</a:t>
            </a:r>
          </a:p>
          <a:p>
            <a:pPr fontAlgn="base"/>
            <a:r>
              <a:rPr lang="en-US" sz="1200" b="0" i="0" kern="1200" dirty="0">
                <a:solidFill>
                  <a:schemeClr val="tx1"/>
                </a:solidFill>
                <a:effectLst/>
                <a:latin typeface="+mn-lt"/>
                <a:ea typeface="+mn-ea"/>
                <a:cs typeface="+mn-cs"/>
              </a:rPr>
              <a:t>"Serverless Computing" doesn't really mean there's no server. Serverless means there's no server you need to worry about. That might sound like PaaS, but it's higher level that than.</a:t>
            </a:r>
          </a:p>
          <a:p>
            <a:pPr fontAlgn="base"/>
            <a:r>
              <a:rPr lang="en-US" sz="1200" b="1" i="0" kern="1200" dirty="0">
                <a:solidFill>
                  <a:schemeClr val="tx1"/>
                </a:solidFill>
                <a:effectLst/>
                <a:latin typeface="+mn-lt"/>
                <a:ea typeface="+mn-ea"/>
                <a:cs typeface="+mn-cs"/>
              </a:rPr>
              <a:t>Serverless Computing is like this - Your code, a slider bar, and your credit card.</a:t>
            </a:r>
            <a:r>
              <a:rPr lang="en-US" sz="1200" b="0" i="0" kern="1200" dirty="0">
                <a:solidFill>
                  <a:schemeClr val="tx1"/>
                </a:solidFill>
                <a:effectLst/>
                <a:latin typeface="+mn-lt"/>
                <a:ea typeface="+mn-ea"/>
                <a:cs typeface="+mn-cs"/>
              </a:rPr>
              <a:t> You just have your function out there and it will scale as long as you can pay for it. It's as close to "cloudy" as The Cloud can get.</a:t>
            </a:r>
          </a:p>
          <a:p>
            <a:pPr fontAlgn="base"/>
            <a:r>
              <a:rPr lang="en-US" sz="1200" b="0" i="0" kern="1200" dirty="0" err="1">
                <a:solidFill>
                  <a:schemeClr val="tx1"/>
                </a:solidFill>
                <a:effectLst/>
                <a:latin typeface="+mn-lt"/>
                <a:ea typeface="+mn-ea"/>
                <a:cs typeface="+mn-cs"/>
              </a:rPr>
              <a:t>Serveless</a:t>
            </a:r>
            <a:r>
              <a:rPr lang="en-US" sz="1200" b="0" i="0" kern="1200" dirty="0">
                <a:solidFill>
                  <a:schemeClr val="tx1"/>
                </a:solidFill>
                <a:effectLst/>
                <a:latin typeface="+mn-lt"/>
                <a:ea typeface="+mn-ea"/>
                <a:cs typeface="+mn-cs"/>
              </a:rPr>
              <a:t> is to servers as wireless is to wired. Wireless still needs wires but we don’t interact with them</a:t>
            </a:r>
          </a:p>
          <a:p>
            <a:r>
              <a:rPr lang="en-US" dirty="0"/>
              <a:t>“Scott </a:t>
            </a:r>
            <a:r>
              <a:rPr lang="en-US" dirty="0" err="1"/>
              <a:t>Hansleman</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603833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here's a lot of confusing terms in the Cloud space. And that's not counting the term "Cloud." ;)</a:t>
            </a:r>
          </a:p>
          <a:p>
            <a:pPr fontAlgn="base"/>
            <a:r>
              <a:rPr lang="en-US" sz="1200" b="0" i="0" kern="1200" dirty="0">
                <a:solidFill>
                  <a:schemeClr val="tx1"/>
                </a:solidFill>
                <a:effectLst/>
                <a:latin typeface="+mn-lt"/>
                <a:ea typeface="+mn-ea"/>
                <a:cs typeface="+mn-cs"/>
              </a:rPr>
              <a:t>IaaS (Infrastructure as a Services) - Virtual Machines and stuff on demand.</a:t>
            </a:r>
          </a:p>
          <a:p>
            <a:pPr fontAlgn="base"/>
            <a:r>
              <a:rPr lang="en-US" sz="1200" b="0" i="0" kern="1200" dirty="0">
                <a:solidFill>
                  <a:schemeClr val="tx1"/>
                </a:solidFill>
                <a:effectLst/>
                <a:latin typeface="+mn-lt"/>
                <a:ea typeface="+mn-ea"/>
                <a:cs typeface="+mn-cs"/>
              </a:rPr>
              <a:t>PaaS (Platform as a Service) - You deploy your apps but try not to think about the Virtual Machines underneath. They exist, but we pretend they don't until forced.</a:t>
            </a:r>
          </a:p>
          <a:p>
            <a:pPr fontAlgn="base"/>
            <a:r>
              <a:rPr lang="en-US" sz="1200" b="0" i="0" kern="1200" dirty="0">
                <a:solidFill>
                  <a:schemeClr val="tx1"/>
                </a:solidFill>
                <a:effectLst/>
                <a:latin typeface="+mn-lt"/>
                <a:ea typeface="+mn-ea"/>
                <a:cs typeface="+mn-cs"/>
              </a:rPr>
              <a:t>SaaS (Software as a Service) - Stuff like Office 365 and Gmail. You pay a subscription and you get email/whatever as a service. It Just Works.</a:t>
            </a:r>
          </a:p>
          <a:p>
            <a:pPr fontAlgn="base"/>
            <a:r>
              <a:rPr lang="en-US" sz="1200" b="0" i="0" kern="1200" dirty="0">
                <a:solidFill>
                  <a:schemeClr val="tx1"/>
                </a:solidFill>
                <a:effectLst/>
                <a:latin typeface="+mn-lt"/>
                <a:ea typeface="+mn-ea"/>
                <a:cs typeface="+mn-cs"/>
              </a:rPr>
              <a:t>"Serverless Computing" doesn't really mean there's no server. Serverless means there's no server you need to worry about. That might sound like PaaS, but it's higher level that than.</a:t>
            </a:r>
          </a:p>
          <a:p>
            <a:pPr fontAlgn="base"/>
            <a:r>
              <a:rPr lang="en-US" sz="1200" b="1" i="0" kern="1200" dirty="0">
                <a:solidFill>
                  <a:schemeClr val="tx1"/>
                </a:solidFill>
                <a:effectLst/>
                <a:latin typeface="+mn-lt"/>
                <a:ea typeface="+mn-ea"/>
                <a:cs typeface="+mn-cs"/>
              </a:rPr>
              <a:t>Serverless Computing is like this - Your code, a slider bar, and your credit card.</a:t>
            </a:r>
            <a:r>
              <a:rPr lang="en-US" sz="1200" b="0" i="0" kern="1200" dirty="0">
                <a:solidFill>
                  <a:schemeClr val="tx1"/>
                </a:solidFill>
                <a:effectLst/>
                <a:latin typeface="+mn-lt"/>
                <a:ea typeface="+mn-ea"/>
                <a:cs typeface="+mn-cs"/>
              </a:rPr>
              <a:t> You just have your function out there and it will scale as long as you can pay for it. It's as close to "cloudy" as The Cloud can get.</a:t>
            </a:r>
          </a:p>
          <a:p>
            <a:pPr fontAlgn="base"/>
            <a:r>
              <a:rPr lang="en-US" sz="1200" b="0" i="0" kern="1200" dirty="0" err="1">
                <a:solidFill>
                  <a:schemeClr val="tx1"/>
                </a:solidFill>
                <a:effectLst/>
                <a:latin typeface="+mn-lt"/>
                <a:ea typeface="+mn-ea"/>
                <a:cs typeface="+mn-cs"/>
              </a:rPr>
              <a:t>Serveless</a:t>
            </a:r>
            <a:r>
              <a:rPr lang="en-US" sz="1200" b="0" i="0" kern="1200" dirty="0">
                <a:solidFill>
                  <a:schemeClr val="tx1"/>
                </a:solidFill>
                <a:effectLst/>
                <a:latin typeface="+mn-lt"/>
                <a:ea typeface="+mn-ea"/>
                <a:cs typeface="+mn-cs"/>
              </a:rPr>
              <a:t> is to servers as wireless is to wired. Wireless still needs wires but we don’t interact with them</a:t>
            </a:r>
          </a:p>
          <a:p>
            <a:r>
              <a:rPr lang="en-US" dirty="0"/>
              <a:t>“Scott </a:t>
            </a:r>
            <a:r>
              <a:rPr lang="en-US" dirty="0" err="1"/>
              <a:t>Hansleman</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03083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22502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4074793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3/27/2018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aka.ms/costafarm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github.com/Missing-Children-Society-Canada" TargetMode="External"/><Relationship Id="rId4" Type="http://schemas.openxmlformats.org/officeDocument/2006/relationships/hyperlink" Target="https://github.com/simpledealersuite/media2azur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Functions</a:t>
            </a:r>
          </a:p>
        </p:txBody>
      </p:sp>
      <p:sp>
        <p:nvSpPr>
          <p:cNvPr id="3" name="Subtitle 2"/>
          <p:cNvSpPr>
            <a:spLocks noGrp="1"/>
          </p:cNvSpPr>
          <p:nvPr>
            <p:ph type="subTitle" idx="1"/>
          </p:nvPr>
        </p:nvSpPr>
        <p:spPr/>
        <p:txBody>
          <a:bodyPr/>
          <a:lstStyle/>
          <a:p>
            <a:r>
              <a:rPr lang="en-US" dirty="0">
                <a:solidFill>
                  <a:srgbClr val="FFFF00"/>
                </a:solidFill>
              </a:rPr>
              <a:t>[ Konstantinos Ziazios ]</a:t>
            </a:r>
          </a:p>
          <a:p>
            <a:r>
              <a:rPr lang="en-US" dirty="0">
                <a:solidFill>
                  <a:srgbClr val="FFFF00"/>
                </a:solidFill>
              </a:rPr>
              <a:t>[ Azure Day 2018]</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838200" y="1825625"/>
            <a:ext cx="5729748" cy="4196402"/>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407520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1"/>
          </p:nvPr>
        </p:nvSpPr>
        <p:spPr>
          <a:xfrm>
            <a:off x="838200" y="1550322"/>
            <a:ext cx="5513440" cy="1635330"/>
          </a:xfrm>
        </p:spPr>
        <p:txBody>
          <a:bodyPr>
            <a:normAutofit/>
          </a:bodyPr>
          <a:lstStyle/>
          <a:p>
            <a:pPr marL="0" indent="0">
              <a:buNone/>
            </a:pPr>
            <a:r>
              <a:rPr lang="en-US" dirty="0"/>
              <a:t>Function App templates are categorized into general areas of Timer, Data Processing, and </a:t>
            </a:r>
            <a:r>
              <a:rPr lang="en-US" dirty="0" err="1"/>
              <a:t>Webhook</a:t>
            </a:r>
            <a:r>
              <a:rPr lang="en-US" dirty="0"/>
              <a:t> &amp; API</a:t>
            </a:r>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52188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87239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1"/>
          </p:nvPr>
        </p:nvSpPr>
        <p:spPr>
          <a:xfrm>
            <a:off x="838199" y="1825624"/>
            <a:ext cx="10394483" cy="4408027"/>
          </a:xfrm>
        </p:spPr>
        <p:txBody>
          <a:bodyPr>
            <a:normAutofit/>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75412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838199"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3744151627"/>
              </p:ext>
            </p:extLst>
          </p:nvPr>
        </p:nvGraphicFramePr>
        <p:xfrm>
          <a:off x="874659" y="2625213"/>
          <a:ext cx="10160001" cy="3804552"/>
        </p:xfrm>
        <a:graphic>
          <a:graphicData uri="http://schemas.openxmlformats.org/drawingml/2006/table">
            <a:tbl>
              <a:tblPr firstRow="1" bandRow="1">
                <a:tableStyleId>{5C22544A-7EE6-4342-B048-85BDC9FD1C3A}</a:tableStyleId>
              </a:tblPr>
              <a:tblGrid>
                <a:gridCol w="3052332">
                  <a:extLst>
                    <a:ext uri="{9D8B030D-6E8A-4147-A177-3AD203B41FA5}">
                      <a16:colId xmlns:a16="http://schemas.microsoft.com/office/drawing/2014/main" val="1381631012"/>
                    </a:ext>
                  </a:extLst>
                </a:gridCol>
                <a:gridCol w="3418879">
                  <a:extLst>
                    <a:ext uri="{9D8B030D-6E8A-4147-A177-3AD203B41FA5}">
                      <a16:colId xmlns:a16="http://schemas.microsoft.com/office/drawing/2014/main" val="268957825"/>
                    </a:ext>
                  </a:extLst>
                </a:gridCol>
                <a:gridCol w="1139627">
                  <a:extLst>
                    <a:ext uri="{9D8B030D-6E8A-4147-A177-3AD203B41FA5}">
                      <a16:colId xmlns:a16="http://schemas.microsoft.com/office/drawing/2014/main" val="3697201972"/>
                    </a:ext>
                  </a:extLst>
                </a:gridCol>
                <a:gridCol w="1349557">
                  <a:extLst>
                    <a:ext uri="{9D8B030D-6E8A-4147-A177-3AD203B41FA5}">
                      <a16:colId xmlns:a16="http://schemas.microsoft.com/office/drawing/2014/main" val="1062125523"/>
                    </a:ext>
                  </a:extLst>
                </a:gridCol>
                <a:gridCol w="1199606">
                  <a:extLst>
                    <a:ext uri="{9D8B030D-6E8A-4147-A177-3AD203B41FA5}">
                      <a16:colId xmlns:a16="http://schemas.microsoft.com/office/drawing/2014/main" val="1149894302"/>
                    </a:ext>
                  </a:extLst>
                </a:gridCol>
              </a:tblGrid>
              <a:tr h="307587">
                <a:tc>
                  <a:txBody>
                    <a:bodyPr/>
                    <a:lstStyle/>
                    <a:p>
                      <a:r>
                        <a:rPr lang="en-US" sz="1600" dirty="0"/>
                        <a:t>Type</a:t>
                      </a:r>
                    </a:p>
                  </a:txBody>
                  <a:tcPr anchor="ctr"/>
                </a:tc>
                <a:tc>
                  <a:txBody>
                    <a:bodyPr/>
                    <a:lstStyle/>
                    <a:p>
                      <a:r>
                        <a:rPr lang="en-US" sz="1600"/>
                        <a:t>Service</a:t>
                      </a:r>
                    </a:p>
                  </a:txBody>
                  <a:tcPr anchor="ctr"/>
                </a:tc>
                <a:tc>
                  <a:txBody>
                    <a:bodyPr/>
                    <a:lstStyle/>
                    <a:p>
                      <a:pPr algn="ctr"/>
                      <a:r>
                        <a:rPr lang="en-US" sz="1600" dirty="0"/>
                        <a:t>Trigger</a:t>
                      </a:r>
                    </a:p>
                  </a:txBody>
                  <a:tcPr anchor="ctr"/>
                </a:tc>
                <a:tc>
                  <a:txBody>
                    <a:bodyPr/>
                    <a:lstStyle/>
                    <a:p>
                      <a:pPr algn="ctr"/>
                      <a:r>
                        <a:rPr lang="en-US" sz="1600"/>
                        <a:t>Input</a:t>
                      </a:r>
                    </a:p>
                  </a:txBody>
                  <a:tcPr anchor="ctr"/>
                </a:tc>
                <a:tc>
                  <a:txBody>
                    <a:bodyPr/>
                    <a:lstStyle/>
                    <a:p>
                      <a:pPr algn="ctr"/>
                      <a:r>
                        <a:rPr lang="en-US" sz="1600"/>
                        <a:t>Output</a:t>
                      </a:r>
                    </a:p>
                  </a:txBody>
                  <a:tcPr anchor="ctr"/>
                </a:tc>
                <a:extLst>
                  <a:ext uri="{0D108BD9-81ED-4DB2-BD59-A6C34878D82A}">
                    <a16:rowId xmlns:a16="http://schemas.microsoft.com/office/drawing/2014/main"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a16="http://schemas.microsoft.com/office/drawing/2014/main"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a16="http://schemas.microsoft.com/office/drawing/2014/main"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2601799188"/>
                  </a:ext>
                </a:extLst>
              </a:tr>
              <a:tr h="448218">
                <a:tc>
                  <a:txBody>
                    <a:bodyPr/>
                    <a:lstStyle/>
                    <a:p>
                      <a:r>
                        <a:rPr lang="en-US" sz="1600"/>
                        <a:t>No-SQL 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542988016"/>
                  </a:ext>
                </a:extLst>
              </a:tr>
            </a:tbl>
          </a:graphicData>
        </a:graphic>
      </p:graphicFrame>
      <p:sp>
        <p:nvSpPr>
          <p:cNvPr id="8" name="Content Placeholder 2"/>
          <p:cNvSpPr>
            <a:spLocks noGrp="1"/>
          </p:cNvSpPr>
          <p:nvPr>
            <p:ph idx="1"/>
          </p:nvPr>
        </p:nvSpPr>
        <p:spPr>
          <a:xfrm>
            <a:off x="838199" y="1825625"/>
            <a:ext cx="10232923" cy="799588"/>
          </a:xfrm>
        </p:spPr>
        <p:txBody>
          <a:bodyPr>
            <a:normAutofit fontScale="92500" lnSpcReduction="10000"/>
          </a:bodyPr>
          <a:lstStyle/>
          <a:p>
            <a:pPr marL="0" indent="0">
              <a:buNone/>
            </a:pPr>
            <a:r>
              <a:rPr lang="en-US" dirty="0"/>
              <a:t>Bindings serve as the basis for all connections to and from a function. Many bindings can be “bi-directional” as well.</a:t>
            </a:r>
          </a:p>
        </p:txBody>
      </p:sp>
    </p:spTree>
    <p:extLst>
      <p:ext uri="{BB962C8B-B14F-4D97-AF65-F5344CB8AC3E}">
        <p14:creationId xmlns:p14="http://schemas.microsoft.com/office/powerpoint/2010/main" val="848951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a:xfrm>
            <a:off x="838200" y="1825625"/>
            <a:ext cx="4677697" cy="4476852"/>
          </a:xfrm>
        </p:spPr>
        <p:txBody>
          <a:bodyPr>
            <a:normAutofit fontScale="92500"/>
          </a:bodyPr>
          <a:lstStyle/>
          <a:p>
            <a:pPr marL="687388" indent="-342900"/>
            <a:r>
              <a:rPr lang="en-US" dirty="0"/>
              <a:t>Command-line tools</a:t>
            </a:r>
          </a:p>
          <a:p>
            <a:pPr marL="687388" indent="-342900"/>
            <a:r>
              <a:rPr lang="en-US" dirty="0"/>
              <a:t>3</a:t>
            </a:r>
            <a:r>
              <a:rPr lang="en-US" baseline="30000" dirty="0"/>
              <a:t>rd</a:t>
            </a:r>
            <a:r>
              <a:rPr lang="en-US" dirty="0"/>
              <a:t> party products such as Postman and Swagger</a:t>
            </a:r>
          </a:p>
          <a:p>
            <a:pPr marL="687388" indent="-342900"/>
            <a:r>
              <a:rPr lang="en-US" dirty="0"/>
              <a:t>Direct web calls via </a:t>
            </a:r>
            <a:r>
              <a:rPr lang="en-US" dirty="0" err="1"/>
              <a:t>cURL</a:t>
            </a:r>
            <a:endParaRPr lang="en-US" dirty="0"/>
          </a:p>
          <a:p>
            <a:pPr marL="687388" indent="-342900"/>
            <a:r>
              <a:rPr lang="en-US" dirty="0"/>
              <a:t>Nested functions</a:t>
            </a:r>
          </a:p>
          <a:p>
            <a:pPr marL="687388" indent="-342900"/>
            <a:r>
              <a:rPr lang="en-US" dirty="0"/>
              <a:t>Microsoft Azure Storage Explorer</a:t>
            </a:r>
          </a:p>
          <a:p>
            <a:pPr marL="687388" indent="-342900"/>
            <a:r>
              <a:rPr lang="en-US" dirty="0"/>
              <a:t>Visual Studio Cloud Explorer</a:t>
            </a:r>
          </a:p>
          <a:p>
            <a:pPr marL="687388" indent="-342900"/>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079339" y="1916830"/>
            <a:ext cx="5221693" cy="3608899"/>
          </a:xfrm>
          <a:prstGeom prst="rect">
            <a:avLst/>
          </a:prstGeom>
        </p:spPr>
      </p:pic>
    </p:spTree>
    <p:extLst>
      <p:ext uri="{BB962C8B-B14F-4D97-AF65-F5344CB8AC3E}">
        <p14:creationId xmlns:p14="http://schemas.microsoft.com/office/powerpoint/2010/main" val="1156989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
        <p:nvSpPr>
          <p:cNvPr id="3" name="Content Placeholder 2"/>
          <p:cNvSpPr>
            <a:spLocks noGrp="1"/>
          </p:cNvSpPr>
          <p:nvPr>
            <p:ph idx="1"/>
          </p:nvPr>
        </p:nvSpPr>
        <p:spPr>
          <a:xfrm>
            <a:off x="838200" y="1825625"/>
            <a:ext cx="9669379" cy="4476852"/>
          </a:xfrm>
        </p:spPr>
        <p:txBody>
          <a:bodyPr>
            <a:normAutofit/>
          </a:bodyPr>
          <a:lstStyle/>
          <a:p>
            <a:pPr marL="687388" indent="-342900"/>
            <a:r>
              <a:rPr lang="en-US" dirty="0"/>
              <a:t>Should do one thing</a:t>
            </a:r>
          </a:p>
          <a:p>
            <a:pPr marL="687388" indent="-342900"/>
            <a:r>
              <a:rPr lang="en-US" dirty="0"/>
              <a:t>Should finish as quickly as possible </a:t>
            </a:r>
          </a:p>
          <a:p>
            <a:pPr marL="687388" indent="-342900"/>
            <a:r>
              <a:rPr lang="en-US" dirty="0"/>
              <a:t>Should be stateless</a:t>
            </a:r>
          </a:p>
          <a:p>
            <a:pPr marL="687388" indent="-342900"/>
            <a:r>
              <a:rPr lang="en-US" dirty="0"/>
              <a:t>Should be idempotent</a:t>
            </a:r>
          </a:p>
          <a:p>
            <a:pPr marL="687388" indent="-342900"/>
            <a:r>
              <a:rPr lang="en-US" dirty="0"/>
              <a:t>Scenarios like:</a:t>
            </a:r>
          </a:p>
          <a:p>
            <a:pPr marL="1144588" lvl="1" indent="-342900"/>
            <a:r>
              <a:rPr lang="en-US" dirty="0"/>
              <a:t>Stateless </a:t>
            </a:r>
            <a:r>
              <a:rPr lang="en-US" dirty="0">
                <a:sym typeface="Wingdings" panose="05000000000000000000" pitchFamily="2" charset="2"/>
              </a:rPr>
              <a:t> Scale</a:t>
            </a:r>
          </a:p>
          <a:p>
            <a:pPr marL="1144588" lvl="1" indent="-342900"/>
            <a:r>
              <a:rPr lang="en-US" dirty="0">
                <a:sym typeface="Wingdings" panose="05000000000000000000" pitchFamily="2" charset="2"/>
              </a:rPr>
              <a:t>Not worth deploying a traditional backend</a:t>
            </a:r>
          </a:p>
          <a:p>
            <a:pPr marL="1144588" lvl="1" indent="-342900"/>
            <a:r>
              <a:rPr lang="en-US" dirty="0">
                <a:sym typeface="Wingdings" panose="05000000000000000000" pitchFamily="2" charset="2"/>
              </a:rPr>
              <a:t>Workload is sporadic</a:t>
            </a:r>
          </a:p>
          <a:p>
            <a:pPr marL="1144588" lvl="1" indent="-342900"/>
            <a:r>
              <a:rPr lang="en-US" dirty="0">
                <a:sym typeface="Wingdings" panose="05000000000000000000" pitchFamily="2" charset="2"/>
              </a:rPr>
              <a:t>Integration of different services</a:t>
            </a:r>
            <a:endParaRPr lang="en-US" dirty="0"/>
          </a:p>
          <a:p>
            <a:pPr marL="344488" indent="0">
              <a:buNone/>
            </a:pPr>
            <a:endParaRPr lang="en-US" dirty="0"/>
          </a:p>
          <a:p>
            <a:pPr marL="0" indent="0">
              <a:buNone/>
            </a:pPr>
            <a:endParaRPr lang="en-US" dirty="0"/>
          </a:p>
        </p:txBody>
      </p:sp>
    </p:spTree>
    <p:extLst>
      <p:ext uri="{BB962C8B-B14F-4D97-AF65-F5344CB8AC3E}">
        <p14:creationId xmlns:p14="http://schemas.microsoft.com/office/powerpoint/2010/main" val="173519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474" y="1122363"/>
            <a:ext cx="8582525" cy="971132"/>
          </a:xfrm>
        </p:spPr>
        <p:txBody>
          <a:bodyPr>
            <a:normAutofit/>
          </a:bodyPr>
          <a:lstStyle/>
          <a:p>
            <a:r>
              <a:rPr lang="en-US" sz="4800" dirty="0"/>
              <a:t>Quick Example</a:t>
            </a:r>
          </a:p>
        </p:txBody>
      </p:sp>
      <p:sp>
        <p:nvSpPr>
          <p:cNvPr id="3" name="Subtitle 2"/>
          <p:cNvSpPr>
            <a:spLocks noGrp="1"/>
          </p:cNvSpPr>
          <p:nvPr>
            <p:ph type="subTitle" idx="1"/>
          </p:nvPr>
        </p:nvSpPr>
        <p:spPr>
          <a:xfrm>
            <a:off x="1459832" y="2479089"/>
            <a:ext cx="9144000" cy="3368257"/>
          </a:xfrm>
        </p:spPr>
        <p:txBody>
          <a:bodyPr>
            <a:normAutofit/>
          </a:bodyPr>
          <a:lstStyle/>
          <a:p>
            <a:pPr marL="342900" indent="-342900">
              <a:buFontTx/>
              <a:buChar char="-"/>
            </a:pPr>
            <a:r>
              <a:rPr lang="en-US" dirty="0">
                <a:solidFill>
                  <a:srgbClr val="FFFF00"/>
                </a:solidFill>
              </a:rPr>
              <a:t>Process Images with Azure functions</a:t>
            </a:r>
          </a:p>
        </p:txBody>
      </p:sp>
    </p:spTree>
    <p:extLst>
      <p:ext uri="{BB962C8B-B14F-4D97-AF65-F5344CB8AC3E}">
        <p14:creationId xmlns:p14="http://schemas.microsoft.com/office/powerpoint/2010/main" val="75707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71132"/>
          </a:xfrm>
        </p:spPr>
        <p:txBody>
          <a:bodyPr/>
          <a:lstStyle/>
          <a:p>
            <a:r>
              <a:rPr lang="el-GR" dirty="0"/>
              <a:t>@</a:t>
            </a:r>
            <a:r>
              <a:rPr lang="en-US" dirty="0" err="1"/>
              <a:t>ziaziosk</a:t>
            </a:r>
            <a:endParaRPr lang="en-US" dirty="0"/>
          </a:p>
        </p:txBody>
      </p:sp>
      <p:sp>
        <p:nvSpPr>
          <p:cNvPr id="3" name="Subtitle 2"/>
          <p:cNvSpPr>
            <a:spLocks noGrp="1"/>
          </p:cNvSpPr>
          <p:nvPr>
            <p:ph type="subTitle" idx="1"/>
          </p:nvPr>
        </p:nvSpPr>
        <p:spPr>
          <a:xfrm>
            <a:off x="1459832" y="2479090"/>
            <a:ext cx="9144000" cy="1655762"/>
          </a:xfrm>
        </p:spPr>
        <p:txBody>
          <a:bodyPr>
            <a:normAutofit lnSpcReduction="10000"/>
          </a:bodyPr>
          <a:lstStyle/>
          <a:p>
            <a:pPr marL="342900" indent="-342900">
              <a:buFontTx/>
              <a:buChar char="-"/>
            </a:pPr>
            <a:r>
              <a:rPr lang="en-US" dirty="0">
                <a:solidFill>
                  <a:srgbClr val="FFFF00"/>
                </a:solidFill>
              </a:rPr>
              <a:t>Senior Software Engineer @ </a:t>
            </a:r>
            <a:r>
              <a:rPr lang="en-US" dirty="0" err="1">
                <a:solidFill>
                  <a:srgbClr val="FFFF00"/>
                </a:solidFill>
              </a:rPr>
              <a:t>Pheron</a:t>
            </a:r>
            <a:r>
              <a:rPr lang="en-US" dirty="0">
                <a:solidFill>
                  <a:srgbClr val="FFFF00"/>
                </a:solidFill>
              </a:rPr>
              <a:t> Ltd</a:t>
            </a:r>
          </a:p>
          <a:p>
            <a:pPr marL="342900" indent="-342900">
              <a:buFontTx/>
              <a:buChar char="-"/>
            </a:pPr>
            <a:r>
              <a:rPr lang="en-US" dirty="0">
                <a:solidFill>
                  <a:srgbClr val="FFFF00"/>
                </a:solidFill>
              </a:rPr>
              <a:t>Co-Organizer of Thessaloniki.net Meetup</a:t>
            </a:r>
          </a:p>
          <a:p>
            <a:pPr marL="342900" indent="-342900">
              <a:buFontTx/>
              <a:buChar char="-"/>
            </a:pPr>
            <a:r>
              <a:rPr lang="en-US" dirty="0">
                <a:solidFill>
                  <a:srgbClr val="FFFF00"/>
                </a:solidFill>
              </a:rPr>
              <a:t>15+ years experience in software (5yrs with cloud services)</a:t>
            </a:r>
            <a:endParaRPr lang="el-GR" dirty="0">
              <a:solidFill>
                <a:srgbClr val="FFFF00"/>
              </a:solidFill>
            </a:endParaRPr>
          </a:p>
          <a:p>
            <a:pPr marL="342900" indent="-342900">
              <a:buFontTx/>
              <a:buChar char="-"/>
            </a:pPr>
            <a:r>
              <a:rPr lang="en-US" dirty="0">
                <a:solidFill>
                  <a:srgbClr val="FFFF00"/>
                </a:solidFill>
              </a:rPr>
              <a:t>ziaziosk@gmail.com / </a:t>
            </a:r>
            <a:r>
              <a:rPr lang="en-US" dirty="0" err="1">
                <a:solidFill>
                  <a:srgbClr val="FFFF00"/>
                </a:solidFill>
              </a:rPr>
              <a:t>ziaziosk</a:t>
            </a:r>
            <a:endParaRPr lang="en-US" dirty="0">
              <a:solidFill>
                <a:srgbClr val="FFFF00"/>
              </a:solidFill>
            </a:endParaRPr>
          </a:p>
        </p:txBody>
      </p:sp>
    </p:spTree>
    <p:extLst>
      <p:ext uri="{BB962C8B-B14F-4D97-AF65-F5344CB8AC3E}">
        <p14:creationId xmlns:p14="http://schemas.microsoft.com/office/powerpoint/2010/main" val="2810496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 in use</a:t>
            </a:r>
          </a:p>
        </p:txBody>
      </p:sp>
      <p:sp>
        <p:nvSpPr>
          <p:cNvPr id="3" name="Content Placeholder 2"/>
          <p:cNvSpPr>
            <a:spLocks noGrp="1"/>
          </p:cNvSpPr>
          <p:nvPr>
            <p:ph idx="1"/>
          </p:nvPr>
        </p:nvSpPr>
        <p:spPr>
          <a:xfrm>
            <a:off x="838200" y="1825625"/>
            <a:ext cx="9669379" cy="4476852"/>
          </a:xfrm>
        </p:spPr>
        <p:txBody>
          <a:bodyPr>
            <a:normAutofit/>
          </a:bodyPr>
          <a:lstStyle/>
          <a:p>
            <a:pPr marL="687388" indent="-342900"/>
            <a:r>
              <a:rPr lang="en-US" dirty="0"/>
              <a:t>Costa farms </a:t>
            </a:r>
          </a:p>
          <a:p>
            <a:pPr marL="1144588" lvl="1" indent="-342900"/>
            <a:r>
              <a:rPr lang="en-US"/>
              <a:t>IoT </a:t>
            </a:r>
            <a:r>
              <a:rPr lang="en-US" dirty="0"/>
              <a:t>processing for Costa farms</a:t>
            </a:r>
          </a:p>
          <a:p>
            <a:pPr marL="1144588" lvl="1" indent="-342900"/>
            <a:r>
              <a:rPr lang="en-US" dirty="0">
                <a:hlinkClick r:id="rId3"/>
              </a:rPr>
              <a:t>http://aka.ms/costafarms</a:t>
            </a:r>
            <a:endParaRPr lang="en-US" dirty="0"/>
          </a:p>
          <a:p>
            <a:pPr marL="687388" indent="-342900"/>
            <a:r>
              <a:rPr lang="en-US" dirty="0"/>
              <a:t>Simple Recon</a:t>
            </a:r>
          </a:p>
          <a:p>
            <a:pPr marL="1144588" lvl="1" indent="-342900"/>
            <a:r>
              <a:rPr lang="en-US" dirty="0">
                <a:hlinkClick r:id="rId4"/>
              </a:rPr>
              <a:t>https://github.com/simpledealersuite/media2azure</a:t>
            </a:r>
            <a:endParaRPr lang="en-US" dirty="0"/>
          </a:p>
          <a:p>
            <a:pPr marL="1144588" lvl="1" indent="-342900"/>
            <a:r>
              <a:rPr lang="en-US" dirty="0"/>
              <a:t>Using Azure Functions for ETL jobs to process incoming customer files and images. </a:t>
            </a:r>
          </a:p>
          <a:p>
            <a:pPr marL="687388" indent="-342900"/>
            <a:r>
              <a:rPr lang="en-US" dirty="0"/>
              <a:t>Missing Children Society of Canada</a:t>
            </a:r>
          </a:p>
          <a:p>
            <a:pPr marL="1144588" lvl="1" indent="-342900"/>
            <a:r>
              <a:rPr lang="en-US" dirty="0"/>
              <a:t>Processing streams from social media</a:t>
            </a:r>
          </a:p>
          <a:p>
            <a:pPr marL="1144588" lvl="1" indent="-342900"/>
            <a:r>
              <a:rPr lang="en-US" dirty="0">
                <a:hlinkClick r:id="rId5"/>
              </a:rPr>
              <a:t>https://github.com/Missing-Children-Society-Canada</a:t>
            </a:r>
            <a:endParaRPr lang="en-US" dirty="0"/>
          </a:p>
          <a:p>
            <a:pPr marL="1144588" lvl="1" indent="-342900"/>
            <a:endParaRPr lang="en-US" dirty="0"/>
          </a:p>
          <a:p>
            <a:pPr marL="0" indent="0">
              <a:buNone/>
            </a:pPr>
            <a:endParaRPr lang="en-US" dirty="0"/>
          </a:p>
        </p:txBody>
      </p:sp>
    </p:spTree>
    <p:extLst>
      <p:ext uri="{BB962C8B-B14F-4D97-AF65-F5344CB8AC3E}">
        <p14:creationId xmlns:p14="http://schemas.microsoft.com/office/powerpoint/2010/main" val="638636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474" y="1122363"/>
            <a:ext cx="8582525" cy="971132"/>
          </a:xfrm>
        </p:spPr>
        <p:txBody>
          <a:bodyPr>
            <a:normAutofit/>
          </a:bodyPr>
          <a:lstStyle/>
          <a:p>
            <a:r>
              <a:rPr lang="en-US" sz="4800" dirty="0"/>
              <a:t>Global Azure Day 2018</a:t>
            </a:r>
          </a:p>
        </p:txBody>
      </p:sp>
      <p:sp>
        <p:nvSpPr>
          <p:cNvPr id="3" name="Subtitle 2"/>
          <p:cNvSpPr>
            <a:spLocks noGrp="1"/>
          </p:cNvSpPr>
          <p:nvPr>
            <p:ph type="subTitle" idx="1"/>
          </p:nvPr>
        </p:nvSpPr>
        <p:spPr>
          <a:xfrm>
            <a:off x="1459832" y="2479090"/>
            <a:ext cx="9144000" cy="1655762"/>
          </a:xfrm>
        </p:spPr>
        <p:txBody>
          <a:bodyPr>
            <a:normAutofit fontScale="77500" lnSpcReduction="20000"/>
          </a:bodyPr>
          <a:lstStyle/>
          <a:p>
            <a:pPr marL="342900" indent="-342900">
              <a:buFontTx/>
              <a:buChar char="-"/>
            </a:pPr>
            <a:r>
              <a:rPr lang="en-US" dirty="0">
                <a:solidFill>
                  <a:srgbClr val="FFFF00"/>
                </a:solidFill>
              </a:rPr>
              <a:t>https://www.meetup.com/Thessaloniki-NET-Meetup/events/248099525/</a:t>
            </a:r>
          </a:p>
          <a:p>
            <a:pPr marL="342900" indent="-342900">
              <a:buFontTx/>
              <a:buChar char="-"/>
            </a:pPr>
            <a:r>
              <a:rPr lang="en-US" dirty="0">
                <a:solidFill>
                  <a:srgbClr val="FFFF00"/>
                </a:solidFill>
              </a:rPr>
              <a:t>21 April 2018</a:t>
            </a:r>
          </a:p>
          <a:p>
            <a:pPr marL="342900" indent="-342900">
              <a:buFontTx/>
              <a:buChar char="-"/>
            </a:pPr>
            <a:r>
              <a:rPr lang="en-US" dirty="0">
                <a:solidFill>
                  <a:srgbClr val="FFFF00"/>
                </a:solidFill>
              </a:rPr>
              <a:t>Largest community event</a:t>
            </a:r>
          </a:p>
          <a:p>
            <a:pPr marL="342900" indent="-342900">
              <a:buFontTx/>
              <a:buChar char="-"/>
            </a:pPr>
            <a:r>
              <a:rPr lang="en-US" dirty="0">
                <a:solidFill>
                  <a:srgbClr val="FFFF00"/>
                </a:solidFill>
              </a:rPr>
              <a:t>Topics: Azure Functions, Cognitive Services, Blockchain, DevOps,</a:t>
            </a:r>
          </a:p>
          <a:p>
            <a:r>
              <a:rPr lang="en-US" dirty="0">
                <a:solidFill>
                  <a:srgbClr val="FFFF00"/>
                </a:solidFill>
              </a:rPr>
              <a:t> App Insights and more</a:t>
            </a:r>
          </a:p>
        </p:txBody>
      </p:sp>
      <p:pic>
        <p:nvPicPr>
          <p:cNvPr id="6" name="Picture 5">
            <a:extLst>
              <a:ext uri="{FF2B5EF4-FFF2-40B4-BE49-F238E27FC236}">
                <a16:creationId xmlns:a16="http://schemas.microsoft.com/office/drawing/2014/main" id="{2D85C1A8-A882-48E5-913E-725562FC9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38" y="409073"/>
            <a:ext cx="2042052" cy="1813343"/>
          </a:xfrm>
          <a:prstGeom prst="rect">
            <a:avLst/>
          </a:prstGeom>
        </p:spPr>
      </p:pic>
      <p:pic>
        <p:nvPicPr>
          <p:cNvPr id="8" name="Picture 7">
            <a:extLst>
              <a:ext uri="{FF2B5EF4-FFF2-40B4-BE49-F238E27FC236}">
                <a16:creationId xmlns:a16="http://schemas.microsoft.com/office/drawing/2014/main" id="{02E683C6-FA5E-41AB-892F-2A16B1945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4821" y="4150895"/>
            <a:ext cx="2332121" cy="2332121"/>
          </a:xfrm>
          <a:prstGeom prst="rect">
            <a:avLst/>
          </a:prstGeom>
        </p:spPr>
      </p:pic>
    </p:spTree>
    <p:extLst>
      <p:ext uri="{BB962C8B-B14F-4D97-AF65-F5344CB8AC3E}">
        <p14:creationId xmlns:p14="http://schemas.microsoft.com/office/powerpoint/2010/main" val="177793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References</a:t>
            </a:r>
          </a:p>
        </p:txBody>
      </p:sp>
      <p:sp>
        <p:nvSpPr>
          <p:cNvPr id="3" name="Content Placeholder 2"/>
          <p:cNvSpPr>
            <a:spLocks noGrp="1"/>
          </p:cNvSpPr>
          <p:nvPr>
            <p:ph idx="1"/>
          </p:nvPr>
        </p:nvSpPr>
        <p:spPr>
          <a:xfrm>
            <a:off x="838200" y="1825625"/>
            <a:ext cx="8217568" cy="3670974"/>
          </a:xfrm>
        </p:spPr>
        <p:txBody>
          <a:bodyPr>
            <a:normAutofit/>
          </a:bodyPr>
          <a:lstStyle/>
          <a:p>
            <a:r>
              <a:rPr lang="en-US" dirty="0"/>
              <a:t>Microsoft – </a:t>
            </a:r>
            <a:r>
              <a:rPr lang="en-US" dirty="0" err="1"/>
              <a:t>TechnicalCommunityContent</a:t>
            </a:r>
            <a:endParaRPr lang="en-US" dirty="0"/>
          </a:p>
          <a:p>
            <a:r>
              <a:rPr lang="en-US" dirty="0"/>
              <a:t>Scott </a:t>
            </a:r>
            <a:r>
              <a:rPr lang="en-US" dirty="0" err="1"/>
              <a:t>Hansleman</a:t>
            </a:r>
            <a:r>
              <a:rPr lang="en-US" dirty="0"/>
              <a:t> - What is Serverless Computing? Exploring Azure Functions</a:t>
            </a:r>
          </a:p>
          <a:p>
            <a:r>
              <a:rPr lang="en-US" dirty="0"/>
              <a:t>Joe </a:t>
            </a:r>
            <a:r>
              <a:rPr lang="en-US" dirty="0" err="1"/>
              <a:t>Raio</a:t>
            </a:r>
            <a:r>
              <a:rPr lang="en-US" dirty="0"/>
              <a:t> – Building Serverless Applications in Azure</a:t>
            </a:r>
          </a:p>
        </p:txBody>
      </p:sp>
    </p:spTree>
    <p:extLst>
      <p:ext uri="{BB962C8B-B14F-4D97-AF65-F5344CB8AC3E}">
        <p14:creationId xmlns:p14="http://schemas.microsoft.com/office/powerpoint/2010/main" val="78468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8811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65620" y="1122363"/>
            <a:ext cx="7002379" cy="971132"/>
          </a:xfrm>
        </p:spPr>
        <p:txBody>
          <a:bodyPr>
            <a:normAutofit/>
          </a:bodyPr>
          <a:lstStyle/>
          <a:p>
            <a:r>
              <a:rPr lang="en-US" sz="4800" dirty="0"/>
              <a:t>Thessaloniki.net meetup</a:t>
            </a:r>
          </a:p>
        </p:txBody>
      </p:sp>
      <p:sp>
        <p:nvSpPr>
          <p:cNvPr id="3" name="Subtitle 2"/>
          <p:cNvSpPr>
            <a:spLocks noGrp="1"/>
          </p:cNvSpPr>
          <p:nvPr>
            <p:ph type="subTitle" idx="1"/>
          </p:nvPr>
        </p:nvSpPr>
        <p:spPr>
          <a:xfrm>
            <a:off x="1459832" y="2479090"/>
            <a:ext cx="9144000" cy="1655762"/>
          </a:xfrm>
        </p:spPr>
        <p:txBody>
          <a:bodyPr>
            <a:normAutofit fontScale="77500" lnSpcReduction="20000"/>
          </a:bodyPr>
          <a:lstStyle/>
          <a:p>
            <a:pPr marL="342900" indent="-342900">
              <a:buFontTx/>
              <a:buChar char="-"/>
            </a:pPr>
            <a:r>
              <a:rPr lang="en-US" dirty="0">
                <a:solidFill>
                  <a:srgbClr val="FFFF00"/>
                </a:solidFill>
              </a:rPr>
              <a:t>https://www.meetup.com/Thessaloniki-NET-Meetup/</a:t>
            </a:r>
          </a:p>
          <a:p>
            <a:pPr marL="342900" indent="-342900">
              <a:buFontTx/>
              <a:buChar char="-"/>
            </a:pPr>
            <a:r>
              <a:rPr lang="en-US" dirty="0">
                <a:solidFill>
                  <a:srgbClr val="FFFF00"/>
                </a:solidFill>
              </a:rPr>
              <a:t>Member of </a:t>
            </a:r>
            <a:r>
              <a:rPr lang="en-US" dirty="0" err="1">
                <a:solidFill>
                  <a:srgbClr val="FFFF00"/>
                </a:solidFill>
              </a:rPr>
              <a:t>.Net</a:t>
            </a:r>
            <a:r>
              <a:rPr lang="en-US" dirty="0">
                <a:solidFill>
                  <a:srgbClr val="FFFF00"/>
                </a:solidFill>
              </a:rPr>
              <a:t> Foundation meetups</a:t>
            </a:r>
          </a:p>
          <a:p>
            <a:pPr marL="342900" indent="-342900">
              <a:buFontTx/>
              <a:buChar char="-"/>
            </a:pPr>
            <a:r>
              <a:rPr lang="en-US" dirty="0">
                <a:solidFill>
                  <a:srgbClr val="FFFF00"/>
                </a:solidFill>
              </a:rPr>
              <a:t>Microsoft technical community</a:t>
            </a:r>
          </a:p>
          <a:p>
            <a:pPr marL="342900" indent="-342900">
              <a:buFontTx/>
              <a:buChar char="-"/>
            </a:pPr>
            <a:r>
              <a:rPr lang="en-US" dirty="0">
                <a:solidFill>
                  <a:srgbClr val="FFFF00"/>
                </a:solidFill>
              </a:rPr>
              <a:t>56 Meetups last 3 years – 500 Members</a:t>
            </a:r>
          </a:p>
          <a:p>
            <a:pPr marL="342900" indent="-342900">
              <a:buFontTx/>
              <a:buChar char="-"/>
            </a:pPr>
            <a:r>
              <a:rPr lang="en-US" dirty="0">
                <a:solidFill>
                  <a:srgbClr val="FFFF00"/>
                </a:solidFill>
              </a:rPr>
              <a:t>Largest </a:t>
            </a:r>
            <a:r>
              <a:rPr lang="en-US" dirty="0" err="1">
                <a:solidFill>
                  <a:srgbClr val="FFFF00"/>
                </a:solidFill>
              </a:rPr>
              <a:t>.net</a:t>
            </a:r>
            <a:r>
              <a:rPr lang="en-US" dirty="0">
                <a:solidFill>
                  <a:srgbClr val="FFFF00"/>
                </a:solidFill>
              </a:rPr>
              <a:t> community in Thessaloniki</a:t>
            </a:r>
          </a:p>
        </p:txBody>
      </p:sp>
      <p:pic>
        <p:nvPicPr>
          <p:cNvPr id="5" name="Picture 4">
            <a:extLst>
              <a:ext uri="{FF2B5EF4-FFF2-40B4-BE49-F238E27FC236}">
                <a16:creationId xmlns:a16="http://schemas.microsoft.com/office/drawing/2014/main" id="{F9651661-5CA7-40EF-89FD-6911D6EB3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514" y="1359968"/>
            <a:ext cx="1714739" cy="733527"/>
          </a:xfrm>
          <a:prstGeom prst="rect">
            <a:avLst/>
          </a:prstGeom>
        </p:spPr>
      </p:pic>
      <p:pic>
        <p:nvPicPr>
          <p:cNvPr id="9" name="Picture 8">
            <a:extLst>
              <a:ext uri="{FF2B5EF4-FFF2-40B4-BE49-F238E27FC236}">
                <a16:creationId xmlns:a16="http://schemas.microsoft.com/office/drawing/2014/main" id="{AF675937-A8A9-4022-82A9-B2F482649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8485" y="4271209"/>
            <a:ext cx="2321093" cy="2321093"/>
          </a:xfrm>
          <a:prstGeom prst="rect">
            <a:avLst/>
          </a:prstGeom>
        </p:spPr>
      </p:pic>
    </p:spTree>
    <p:extLst>
      <p:ext uri="{BB962C8B-B14F-4D97-AF65-F5344CB8AC3E}">
        <p14:creationId xmlns:p14="http://schemas.microsoft.com/office/powerpoint/2010/main" val="37586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Build apps faster with a serverless architecture </a:t>
            </a:r>
          </a:p>
        </p:txBody>
      </p:sp>
      <p:sp>
        <p:nvSpPr>
          <p:cNvPr id="3" name="Content Placeholder 2"/>
          <p:cNvSpPr>
            <a:spLocks noGrp="1"/>
          </p:cNvSpPr>
          <p:nvPr>
            <p:ph idx="1"/>
          </p:nvPr>
        </p:nvSpPr>
        <p:spPr>
          <a:xfrm>
            <a:off x="838200" y="1825625"/>
            <a:ext cx="8217568" cy="3670974"/>
          </a:xfrm>
        </p:spPr>
        <p:txBody>
          <a:bodyPr>
            <a:normAutofit/>
          </a:bodyPr>
          <a:lstStyle/>
          <a:p>
            <a:r>
              <a:rPr lang="en-US" dirty="0"/>
              <a:t>Manage your apps instead of infrastructure</a:t>
            </a:r>
          </a:p>
          <a:p>
            <a:r>
              <a:rPr lang="en-US" dirty="0"/>
              <a:t>Develop your way in the language you choose</a:t>
            </a:r>
          </a:p>
          <a:p>
            <a:r>
              <a:rPr lang="en-US" dirty="0"/>
              <a:t>Bind into services easily interact with Azure Cosmos DB, Storage, and more, and external services including Twilio, SendGrid</a:t>
            </a:r>
          </a:p>
        </p:txBody>
      </p:sp>
      <p:pic>
        <p:nvPicPr>
          <p:cNvPr id="7" name="Picture 6">
            <a:extLst>
              <a:ext uri="{FF2B5EF4-FFF2-40B4-BE49-F238E27FC236}">
                <a16:creationId xmlns:a16="http://schemas.microsoft.com/office/drawing/2014/main" id="{8D9BD83A-509F-42F0-A933-DBEA6C937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0460" y="1646322"/>
            <a:ext cx="1047750" cy="781050"/>
          </a:xfrm>
          <a:prstGeom prst="rect">
            <a:avLst/>
          </a:prstGeom>
        </p:spPr>
      </p:pic>
      <p:pic>
        <p:nvPicPr>
          <p:cNvPr id="10" name="Picture 9">
            <a:extLst>
              <a:ext uri="{FF2B5EF4-FFF2-40B4-BE49-F238E27FC236}">
                <a16:creationId xmlns:a16="http://schemas.microsoft.com/office/drawing/2014/main" id="{C3CDED22-1197-48AC-8BF8-1869F6E35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1495" y="2994362"/>
            <a:ext cx="2238375" cy="1333500"/>
          </a:xfrm>
          <a:prstGeom prst="rect">
            <a:avLst/>
          </a:prstGeom>
        </p:spPr>
      </p:pic>
      <p:pic>
        <p:nvPicPr>
          <p:cNvPr id="12" name="Picture 11">
            <a:extLst>
              <a:ext uri="{FF2B5EF4-FFF2-40B4-BE49-F238E27FC236}">
                <a16:creationId xmlns:a16="http://schemas.microsoft.com/office/drawing/2014/main" id="{ABCDEE65-9030-4DC3-BA4A-0883CF5BB6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1422" y="5067974"/>
            <a:ext cx="885825" cy="857250"/>
          </a:xfrm>
          <a:prstGeom prst="rect">
            <a:avLst/>
          </a:prstGeom>
        </p:spPr>
      </p:pic>
    </p:spTree>
    <p:extLst>
      <p:ext uri="{BB962C8B-B14F-4D97-AF65-F5344CB8AC3E}">
        <p14:creationId xmlns:p14="http://schemas.microsoft.com/office/powerpoint/2010/main" val="138547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serverless computing</a:t>
            </a:r>
          </a:p>
        </p:txBody>
      </p:sp>
      <p:sp>
        <p:nvSpPr>
          <p:cNvPr id="3" name="Content Placeholder 2"/>
          <p:cNvSpPr>
            <a:spLocks noGrp="1"/>
          </p:cNvSpPr>
          <p:nvPr>
            <p:ph idx="1"/>
          </p:nvPr>
        </p:nvSpPr>
        <p:spPr>
          <a:xfrm>
            <a:off x="838200" y="1825625"/>
            <a:ext cx="8217568" cy="3670974"/>
          </a:xfrm>
        </p:spPr>
        <p:txBody>
          <a:bodyPr>
            <a:normAutofit/>
          </a:bodyPr>
          <a:lstStyle/>
          <a:p>
            <a:r>
              <a:rPr lang="en-US" dirty="0"/>
              <a:t>"Serverless Computing" doesn't really mean there's no server.</a:t>
            </a:r>
          </a:p>
          <a:p>
            <a:r>
              <a:rPr lang="en-US" dirty="0"/>
              <a:t>Serverless means there's no server you need to worry about</a:t>
            </a:r>
          </a:p>
          <a:p>
            <a:pPr fontAlgn="base"/>
            <a:r>
              <a:rPr lang="en-US" dirty="0"/>
              <a:t>As close to "cloudy" as The Cloud can get.</a:t>
            </a:r>
          </a:p>
        </p:txBody>
      </p:sp>
      <p:pic>
        <p:nvPicPr>
          <p:cNvPr id="3076" name="Picture 4" descr="Serverless Computing is like this. Your code, a slider bar, and your credit card.">
            <a:extLst>
              <a:ext uri="{FF2B5EF4-FFF2-40B4-BE49-F238E27FC236}">
                <a16:creationId xmlns:a16="http://schemas.microsoft.com/office/drawing/2014/main" id="{5D31674D-A960-434F-9C72-AF16FCE36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14" y="4205288"/>
            <a:ext cx="8734425"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2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Serverless architecture in Azure</a:t>
            </a:r>
          </a:p>
        </p:txBody>
      </p:sp>
      <p:sp>
        <p:nvSpPr>
          <p:cNvPr id="4" name="Content Placeholder 3">
            <a:extLst>
              <a:ext uri="{FF2B5EF4-FFF2-40B4-BE49-F238E27FC236}">
                <a16:creationId xmlns:a16="http://schemas.microsoft.com/office/drawing/2014/main" id="{557904DA-527F-4462-BB5A-6D900803E11D}"/>
              </a:ext>
            </a:extLst>
          </p:cNvPr>
          <p:cNvSpPr>
            <a:spLocks noGrp="1"/>
          </p:cNvSpPr>
          <p:nvPr>
            <p:ph idx="1"/>
          </p:nvPr>
        </p:nvSpPr>
        <p:spPr/>
        <p:txBody>
          <a:bodyPr/>
          <a:lstStyle/>
          <a:p>
            <a:endParaRPr lang="el-GR" dirty="0"/>
          </a:p>
        </p:txBody>
      </p:sp>
      <p:pic>
        <p:nvPicPr>
          <p:cNvPr id="5" name="Picture 4">
            <a:extLst>
              <a:ext uri="{FF2B5EF4-FFF2-40B4-BE49-F238E27FC236}">
                <a16:creationId xmlns:a16="http://schemas.microsoft.com/office/drawing/2014/main" id="{4D44903E-4A16-4B22-850F-4A4E54DBB2D2}"/>
              </a:ext>
            </a:extLst>
          </p:cNvPr>
          <p:cNvPicPr>
            <a:picLocks noChangeAspect="1"/>
          </p:cNvPicPr>
          <p:nvPr/>
        </p:nvPicPr>
        <p:blipFill>
          <a:blip r:embed="rId3"/>
          <a:stretch>
            <a:fillRect/>
          </a:stretch>
        </p:blipFill>
        <p:spPr>
          <a:xfrm>
            <a:off x="288758" y="1579755"/>
            <a:ext cx="11065042" cy="4913120"/>
          </a:xfrm>
          <a:prstGeom prst="rect">
            <a:avLst/>
          </a:prstGeom>
        </p:spPr>
      </p:pic>
    </p:spTree>
    <p:extLst>
      <p:ext uri="{BB962C8B-B14F-4D97-AF65-F5344CB8AC3E}">
        <p14:creationId xmlns:p14="http://schemas.microsoft.com/office/powerpoint/2010/main" val="18534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a:xfrm>
            <a:off x="838200" y="1825625"/>
            <a:ext cx="3856464" cy="3670974"/>
          </a:xfrm>
        </p:spPr>
        <p:txBody>
          <a:bodyPr>
            <a:normAutofit/>
          </a:bodyPr>
          <a:lstStyle/>
          <a:p>
            <a:pPr marL="0" indent="0">
              <a:buNone/>
            </a:pPr>
            <a:r>
              <a:rPr lang="en-US" dirty="0"/>
              <a:t>Create a “serverless” event-driven experience that extends the existing Azure App Service platform by building “nanoservices” that can scale based on demand</a:t>
            </a:r>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49202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and 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1"/>
          </p:nvPr>
        </p:nvSpPr>
        <p:spPr>
          <a:xfrm>
            <a:off x="838200" y="1825625"/>
            <a:ext cx="3810802" cy="3670974"/>
          </a:xfrm>
        </p:spPr>
        <p:txBody>
          <a:bodyPr>
            <a:normAutofit fontScale="925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systems</a:t>
            </a:r>
          </a:p>
        </p:txBody>
      </p:sp>
    </p:spTree>
    <p:extLst>
      <p:ext uri="{BB962C8B-B14F-4D97-AF65-F5344CB8AC3E}">
        <p14:creationId xmlns:p14="http://schemas.microsoft.com/office/powerpoint/2010/main" val="307039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 usage patterns</a:t>
            </a:r>
          </a:p>
        </p:txBody>
      </p:sp>
      <p:sp>
        <p:nvSpPr>
          <p:cNvPr id="40" name="Content Placeholder 2"/>
          <p:cNvSpPr>
            <a:spLocks noGrp="1"/>
          </p:cNvSpPr>
          <p:nvPr>
            <p:ph idx="1"/>
          </p:nvPr>
        </p:nvSpPr>
        <p:spPr>
          <a:xfrm>
            <a:off x="838200" y="1825625"/>
            <a:ext cx="8369968" cy="3670974"/>
          </a:xfrm>
        </p:spPr>
        <p:txBody>
          <a:bodyPr>
            <a:normAutofit/>
          </a:bodyPr>
          <a:lstStyle/>
          <a:p>
            <a:r>
              <a:rPr lang="en-US" dirty="0"/>
              <a:t>“Brown field” – used as an integration, scripting tool (typically enterprises or larger ISV’s)</a:t>
            </a:r>
          </a:p>
          <a:p>
            <a:r>
              <a:rPr lang="en-US" dirty="0"/>
              <a:t>“Green field” – used for backend creation (typically start-ups or smaller ISV’s)</a:t>
            </a:r>
          </a:p>
          <a:p>
            <a:r>
              <a:rPr lang="en-US" dirty="0"/>
              <a:t>IoT – leveraged autonomously or as part of Azure </a:t>
            </a:r>
            <a:r>
              <a:rPr lang="en-US" dirty="0" err="1"/>
              <a:t>iot</a:t>
            </a:r>
            <a:r>
              <a:rPr lang="en-US" dirty="0"/>
              <a:t> implementations</a:t>
            </a:r>
          </a:p>
        </p:txBody>
      </p:sp>
    </p:spTree>
    <p:extLst>
      <p:ext uri="{BB962C8B-B14F-4D97-AF65-F5344CB8AC3E}">
        <p14:creationId xmlns:p14="http://schemas.microsoft.com/office/powerpoint/2010/main" val="325683164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8120</TotalTime>
  <Words>2571</Words>
  <Application>Microsoft Office PowerPoint</Application>
  <PresentationFormat>Widescreen</PresentationFormat>
  <Paragraphs>229</Paragraphs>
  <Slides>23</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Functions</vt:lpstr>
      <vt:lpstr>@ziaziosk</vt:lpstr>
      <vt:lpstr>Thessaloniki.net meetup</vt:lpstr>
      <vt:lpstr>Build apps faster with a serverless architecture </vt:lpstr>
      <vt:lpstr>What is serverless computing</vt:lpstr>
      <vt:lpstr>Serverless architecture in Azure</vt:lpstr>
      <vt:lpstr>Azure Functions</vt:lpstr>
      <vt:lpstr>Supported Languages and Tools</vt:lpstr>
      <vt:lpstr>Azure Functions usage patterns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Best practices</vt:lpstr>
      <vt:lpstr>Quick Example</vt:lpstr>
      <vt:lpstr>Azure function in use</vt:lpstr>
      <vt:lpstr>Global Azure Day 2018</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scott@liquiddaffodil.com</dc:creator>
  <cp:lastModifiedBy>Konstantinos Ziazios</cp:lastModifiedBy>
  <cp:revision>189</cp:revision>
  <dcterms:created xsi:type="dcterms:W3CDTF">2016-04-21T18:51:19Z</dcterms:created>
  <dcterms:modified xsi:type="dcterms:W3CDTF">2018-03-27T09:10:19Z</dcterms:modified>
</cp:coreProperties>
</file>