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5" r:id="rId4"/>
    <p:sldId id="266" r:id="rId5"/>
    <p:sldId id="268" r:id="rId6"/>
    <p:sldId id="276" r:id="rId7"/>
    <p:sldId id="270" r:id="rId8"/>
    <p:sldId id="269" r:id="rId9"/>
    <p:sldId id="274" r:id="rId10"/>
    <p:sldId id="258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ведение" id="{12D1674C-19B0-4CEF-8B59-920B7F464AF3}">
          <p14:sldIdLst>
            <p14:sldId id="259"/>
            <p14:sldId id="261"/>
          </p14:sldIdLst>
        </p14:section>
        <p14:section name="Концепция решения" id="{556553EF-E8AE-45D1-8BD9-1A2B16316981}">
          <p14:sldIdLst>
            <p14:sldId id="265"/>
          </p14:sldIdLst>
        </p14:section>
        <p14:section name="Обработка данных" id="{CC33D553-AA90-4A41-958E-96F9A837746F}">
          <p14:sldIdLst>
            <p14:sldId id="266"/>
          </p14:sldIdLst>
        </p14:section>
        <p14:section name="Реализация проекта" id="{9E3A535B-4B6F-4DBB-8927-07A77C61DD46}">
          <p14:sldIdLst>
            <p14:sldId id="268"/>
            <p14:sldId id="276"/>
            <p14:sldId id="270"/>
            <p14:sldId id="269"/>
          </p14:sldIdLst>
        </p14:section>
        <p14:section name="Используемое ПО" id="{ECC6AC1C-DEB6-49AE-9DC0-0CCE32D6EB5C}">
          <p14:sldIdLst>
            <p14:sldId id="274"/>
          </p14:sldIdLst>
        </p14:section>
        <p14:section name="Ссылка на репозиторий" id="{031F58F1-5B72-4DEF-A078-3457C40B0877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39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FA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>
        <p:guide pos="3840"/>
        <p:guide pos="39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22:18:24.5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30 24575,'52'-4'0,"-34"3"0,37-2 0,-45 3 0,3 0 0,0 0 0,-2 0 0,6-4 0,-5 0 0,3 0 0,-3 1 0,-5 3 0,6 0 0,-6 0 0,2 0 0,-2 0 0,2-3 0,1 2 0,0-2 0,0 3 0,-4 0 0,1 0 0,-1 3 0,-5 1 0,-2 2 0,-8 1 0,-2-1 0,-2 1 0,3-1 0,0-2 0,1-2 0,2-2 0,-3 0 0,4 0 0,-1 0 0,0 0 0,4 0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22:18:51.50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22:18:55.63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22:18:58.94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22:18:59.98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22:19:00.77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22:19:06.34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8T06:28:40.74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273 0 24575,'-24'0'0,"2"0"0,16 0 0,-1 0 0,-5 0 0,4 0 0,-5 3 0,4-2 0,2 4 0,-3-1 0,-2 2 0,4-2 0,-5-1 0,4 0 0,1 0 0,-1 1 0,-1 2 0,3-6 0,-8 6 0,7-2 0,-5-1 0,4 3 0,1-5 0,-1 5 0,-1-3 0,3 4 0,9 5 0,3-7 0,8 4 0,-4-9 0,-2 0 0,2 5 0,1-3 0,0 3 0,0-5 0,-1 0 0,-2 0 0,5-5 0,-4 0 0,1-4 0,-5 2 0,1 1 0,-1-4 0,2 3 0,1-3 0,-4 4 0,0-4 0,-9 0 0,2 3 0,-5 1 0,-1 6 0,3 0 0,-9 3 0,8 3 0,-4 1 0,2 3 0,3-4 0,-2 1 0,2 2 0,0-2 0,1 3 0,-1-1 0,1 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138C69-83B6-93D8-1040-C3ED74491E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DDA2ECC-DE6D-F1D0-E1AE-BEC5FEE68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D76CFA-176C-537A-4F5F-C31133C39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84D5-F057-41B3-A8BB-3A0B2F025350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92E23C-CC83-285F-FAEB-2018F8E84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80C2C9-C56C-4416-E46B-52D3E38B9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B889-101B-4AB2-897F-64BF21951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203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BDB556-6255-F512-56B9-CB416E507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6C57643-AA9C-9B84-06C7-6DB1156D0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DCE113-9139-DC07-CF08-781A5539C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84D5-F057-41B3-A8BB-3A0B2F025350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B2EE2E-7C09-3459-ABCA-92312CB6D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C036DD-128D-9A66-B21D-6D11CB180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B889-101B-4AB2-897F-64BF21951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396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4A81E30-46CA-43FC-5E9C-62A461C3CD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E963517-85D3-8CE4-BA9D-005E41C84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EC5DF0-3807-F678-0761-9635BA280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84D5-F057-41B3-A8BB-3A0B2F025350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436215-AFD7-0BBD-DADC-6DC4669AF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865865-6B97-B5CF-477D-7925FAAE6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B889-101B-4AB2-897F-64BF21951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477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378A74-9E85-0090-F5D4-F4BA25A0A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5963B3-6CD5-7E82-3361-6E5E4BE6E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AB0D02-0BE7-21C2-C86E-70AE013E8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84D5-F057-41B3-A8BB-3A0B2F025350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D30D5A-9FF1-B6CD-C6E2-AAFDFE650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2A7C77-6272-8FF1-CD04-23B8E7553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B889-101B-4AB2-897F-64BF21951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847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26271B-9C0D-AFFA-E192-136A89904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8AFF87-A143-EC3C-46C0-480560DB0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95D5DD-72A6-1B9D-C29B-BD77CAEC1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84D5-F057-41B3-A8BB-3A0B2F025350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979968-222F-53A3-4DD8-DE09B629E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544113-78AA-02B3-58A3-ACDDC53B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B889-101B-4AB2-897F-64BF21951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832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9FAB01-EBDE-40AB-FB17-45725C193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0AECAD-8D35-860C-B5A9-E5CA64725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7386F1C-5C89-0BAD-8DDF-3BCC27649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3CAEC9A-D85A-1CB6-A3DC-80060D1C6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84D5-F057-41B3-A8BB-3A0B2F025350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E3F049F-B71B-2F46-0BB2-7C0DD2FB4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8E89A26-0E15-CA34-D0D6-F28B7F67A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B889-101B-4AB2-897F-64BF21951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5370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BFEA22-8D7A-03E6-C2BD-278E4DA67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2316D7-0EC6-373A-8B6B-003F621AC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AE9E970-0E4F-03CF-A5A2-517E02465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1C5C134-5846-D274-5934-B402538661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0A65C07-C328-70E3-C4D8-B9F9A25EE1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8F71AFE-3023-ED9E-482F-B666B2E28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84D5-F057-41B3-A8BB-3A0B2F025350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8BA5950-8063-E416-2B03-1E6A87A71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F81CE55-C04C-AF1B-5CC2-91D7FDAF3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B889-101B-4AB2-897F-64BF21951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8837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667053-4D08-DDDA-FE68-BA8D98EC2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4C53FE2-8F2E-9918-69A8-0320A9406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84D5-F057-41B3-A8BB-3A0B2F025350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7710E16-36C8-2A88-E265-E32A0E27D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6CA3458-5CE3-71A2-2350-FB8038146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B889-101B-4AB2-897F-64BF21951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406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AC72C1D-6AF0-8FE4-55CD-5485B026B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84D5-F057-41B3-A8BB-3A0B2F025350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EE09BE2-C169-C1C5-A00A-9827316C5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0F11126-A771-6557-9588-D2D8C9AC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B889-101B-4AB2-897F-64BF21951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1316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1D4662-C552-E255-4288-38855335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4B5517-FEBE-673B-BCDD-9B05398C9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FF97EE4-1272-C762-0132-A448CFBDF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4D77F32-15B0-7CF5-E54F-E12AD1488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84D5-F057-41B3-A8BB-3A0B2F025350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774AAA-D6EE-67D9-1A23-1A9F8F3A1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8E71196-CBD3-EDAC-AC80-1980CE7AB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B889-101B-4AB2-897F-64BF21951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195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BA91B6-1C9B-CE7B-5DDB-B56CFC53A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7F81D91-77B9-80E9-F0EE-29DB0F76A6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66CCF17-5A47-8AF0-CA87-B35D655DB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4D7282B-B382-B6BB-C922-68C0BBC5C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84D5-F057-41B3-A8BB-3A0B2F025350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594D851-8666-C17D-CFB4-835747CE1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39457FC-E562-BDE7-D9B5-C0AF9CD25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B889-101B-4AB2-897F-64BF21951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132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5E6BBA-A99A-5D27-5F55-6C3CD145C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D240A35-215B-3ACE-8411-56059AD68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B15BD3-EFDE-A3D7-7987-851AF87FFE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CA84D5-F057-41B3-A8BB-3A0B2F025350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4D4AA7-B875-7AF0-A196-9C6C967666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346ABF-FCFC-E564-888E-5BDAEC584B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4EB889-101B-4AB2-897F-64BF21951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4215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dkorolkov" TargetMode="External"/><Relationship Id="rId13" Type="http://schemas.openxmlformats.org/officeDocument/2006/relationships/image" Target="../media/image12.png"/><Relationship Id="rId3" Type="http://schemas.openxmlformats.org/officeDocument/2006/relationships/image" Target="../media/image5.jpg"/><Relationship Id="rId7" Type="http://schemas.openxmlformats.org/officeDocument/2006/relationships/hyperlink" Target="https://github.com/Grander78498" TargetMode="External"/><Relationship Id="rId12" Type="http://schemas.openxmlformats.org/officeDocument/2006/relationships/image" Target="../media/image11.svg"/><Relationship Id="rId2" Type="http://schemas.openxmlformats.org/officeDocument/2006/relationships/image" Target="../media/image4.jp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zibestr" TargetMode="External"/><Relationship Id="rId11" Type="http://schemas.openxmlformats.org/officeDocument/2006/relationships/image" Target="../media/image10.png"/><Relationship Id="rId5" Type="http://schemas.openxmlformats.org/officeDocument/2006/relationships/image" Target="../media/image7.jpeg"/><Relationship Id="rId15" Type="http://schemas.openxmlformats.org/officeDocument/2006/relationships/hyperlink" Target="https://github.com/PyAlexOs" TargetMode="External"/><Relationship Id="rId10" Type="http://schemas.openxmlformats.org/officeDocument/2006/relationships/image" Target="../media/image9.svg"/><Relationship Id="rId4" Type="http://schemas.openxmlformats.org/officeDocument/2006/relationships/image" Target="../media/image6.jp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customXml" Target="../ink/ink5.xml"/><Relationship Id="rId3" Type="http://schemas.openxmlformats.org/officeDocument/2006/relationships/image" Target="../media/image16.png"/><Relationship Id="rId7" Type="http://schemas.openxmlformats.org/officeDocument/2006/relationships/customXml" Target="../ink/ink1.xml"/><Relationship Id="rId12" Type="http://schemas.openxmlformats.org/officeDocument/2006/relationships/customXml" Target="../ink/ink4.xml"/><Relationship Id="rId17" Type="http://schemas.openxmlformats.org/officeDocument/2006/relationships/image" Target="../media/image21.png"/><Relationship Id="rId2" Type="http://schemas.openxmlformats.org/officeDocument/2006/relationships/image" Target="../media/image2.png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customXml" Target="../ink/ink3.xml"/><Relationship Id="rId5" Type="http://schemas.openxmlformats.org/officeDocument/2006/relationships/image" Target="../media/image18.png"/><Relationship Id="rId15" Type="http://schemas.openxmlformats.org/officeDocument/2006/relationships/customXml" Target="../ink/ink7.xml"/><Relationship Id="rId10" Type="http://schemas.openxmlformats.org/officeDocument/2006/relationships/image" Target="../media/image20.png"/><Relationship Id="rId4" Type="http://schemas.openxmlformats.org/officeDocument/2006/relationships/image" Target="../media/image17.jpeg"/><Relationship Id="rId9" Type="http://schemas.openxmlformats.org/officeDocument/2006/relationships/customXml" Target="../ink/ink2.xml"/><Relationship Id="rId14" Type="http://schemas.openxmlformats.org/officeDocument/2006/relationships/customXml" Target="../ink/ink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.png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6DBF50F6-DD88-4D9F-B7D3-79B989980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16BBDC2-6929-469E-B7C4-A03E77BF9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061E2B6-6B81-7523-8367-0FBFC55C47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895" y="5303046"/>
            <a:ext cx="8678354" cy="990336"/>
          </a:xfrm>
        </p:spPr>
        <p:txBody>
          <a:bodyPr anchor="ctr">
            <a:normAutofit fontScale="90000"/>
          </a:bodyPr>
          <a:lstStyle/>
          <a:p>
            <a:pPr algn="l"/>
            <a:r>
              <a:rPr lang="ru-RU" sz="4000" dirty="0">
                <a:solidFill>
                  <a:schemeClr val="tx2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Интеллектуальный анализатор обратной</a:t>
            </a:r>
            <a:br>
              <a:rPr lang="ru-RU" sz="4000" dirty="0">
                <a:solidFill>
                  <a:schemeClr val="tx2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ru-RU" sz="4000" dirty="0">
                <a:solidFill>
                  <a:schemeClr val="tx2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связи студентов</a:t>
            </a:r>
          </a:p>
        </p:txBody>
      </p:sp>
      <p:grpSp>
        <p:nvGrpSpPr>
          <p:cNvPr id="59" name="Group 47">
            <a:extLst>
              <a:ext uri="{FF2B5EF4-FFF2-40B4-BE49-F238E27FC236}">
                <a16:creationId xmlns:a16="http://schemas.microsoft.com/office/drawing/2014/main" id="{C344E6B5-C9F5-4338-9E33-003B12373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2" y="170309"/>
            <a:ext cx="2514948" cy="2174333"/>
            <a:chOff x="-305" y="-4155"/>
            <a:chExt cx="2514948" cy="2174333"/>
          </a:xfrm>
        </p:grpSpPr>
        <p:sp>
          <p:nvSpPr>
            <p:cNvPr id="60" name="Freeform: Shape 48">
              <a:extLst>
                <a:ext uri="{FF2B5EF4-FFF2-40B4-BE49-F238E27FC236}">
                  <a16:creationId xmlns:a16="http://schemas.microsoft.com/office/drawing/2014/main" id="{C90B0F8D-9E81-4DE8-95D5-1A26E9390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49">
              <a:extLst>
                <a:ext uri="{FF2B5EF4-FFF2-40B4-BE49-F238E27FC236}">
                  <a16:creationId xmlns:a16="http://schemas.microsoft.com/office/drawing/2014/main" id="{830BA43A-83E9-4C67-92A6-F247FB370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50">
              <a:extLst>
                <a:ext uri="{FF2B5EF4-FFF2-40B4-BE49-F238E27FC236}">
                  <a16:creationId xmlns:a16="http://schemas.microsoft.com/office/drawing/2014/main" id="{92F3A0CC-EBFE-405D-B0C0-27DE361ED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63" name="Freeform: Shape 51">
              <a:extLst>
                <a:ext uri="{FF2B5EF4-FFF2-40B4-BE49-F238E27FC236}">
                  <a16:creationId xmlns:a16="http://schemas.microsoft.com/office/drawing/2014/main" id="{DF2E853E-B55A-4FFD-B90E-6FB4F31BD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DFEDBF7-8E2C-46B8-9095-AE1D77E2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4" y="4560733"/>
            <a:ext cx="3061445" cy="2297266"/>
            <a:chOff x="-305" y="-1"/>
            <a:chExt cx="3832880" cy="2876136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0202872-FBB0-4F11-BC49-9FB400B21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DEB2F40-D411-4D44-9638-AE0342C7F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07F7D91-A991-4196-AF73-327E04B56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178739A9-E67C-40E5-9468-0A68AEC54E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297B984C-81B7-DCCA-116B-B0770EC6F9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0" t="37714" r="9375" b="38874"/>
          <a:stretch/>
        </p:blipFill>
        <p:spPr bwMode="auto">
          <a:xfrm>
            <a:off x="451895" y="4588835"/>
            <a:ext cx="3432685" cy="54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 descr="Изображение выглядит как Графика, Шрифт, символ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F13B9BE9-E8C6-E2D9-FCB4-466077EABC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2" r="17384"/>
          <a:stretch/>
        </p:blipFill>
        <p:spPr>
          <a:xfrm>
            <a:off x="3873075" y="571862"/>
            <a:ext cx="4434347" cy="4290504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BB1ACC69-81EE-A5E1-A6A8-9736D9944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95" y="2924936"/>
            <a:ext cx="1939385" cy="125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714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39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9" name="Freeform: Shape 41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0" name="Group 43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" name="Рисунок 2" descr="Изображение выглядит как снимок экрана, шаблон, круг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EDA4C629-0917-3B89-A526-AFAAA7D9D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172" y="729250"/>
            <a:ext cx="5399499" cy="539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64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6DBF50F6-DD88-4D9F-B7D3-79B989980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16BBDC2-6929-469E-B7C4-A03E77BF9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47">
            <a:extLst>
              <a:ext uri="{FF2B5EF4-FFF2-40B4-BE49-F238E27FC236}">
                <a16:creationId xmlns:a16="http://schemas.microsoft.com/office/drawing/2014/main" id="{C344E6B5-C9F5-4338-9E33-003B12373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2" y="170309"/>
            <a:ext cx="2514948" cy="2174333"/>
            <a:chOff x="-305" y="-4155"/>
            <a:chExt cx="2514948" cy="2174333"/>
          </a:xfrm>
        </p:grpSpPr>
        <p:sp>
          <p:nvSpPr>
            <p:cNvPr id="60" name="Freeform: Shape 48">
              <a:extLst>
                <a:ext uri="{FF2B5EF4-FFF2-40B4-BE49-F238E27FC236}">
                  <a16:creationId xmlns:a16="http://schemas.microsoft.com/office/drawing/2014/main" id="{C90B0F8D-9E81-4DE8-95D5-1A26E9390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49">
              <a:extLst>
                <a:ext uri="{FF2B5EF4-FFF2-40B4-BE49-F238E27FC236}">
                  <a16:creationId xmlns:a16="http://schemas.microsoft.com/office/drawing/2014/main" id="{830BA43A-83E9-4C67-92A6-F247FB370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50">
              <a:extLst>
                <a:ext uri="{FF2B5EF4-FFF2-40B4-BE49-F238E27FC236}">
                  <a16:creationId xmlns:a16="http://schemas.microsoft.com/office/drawing/2014/main" id="{92F3A0CC-EBFE-405D-B0C0-27DE361ED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63" name="Freeform: Shape 51">
              <a:extLst>
                <a:ext uri="{FF2B5EF4-FFF2-40B4-BE49-F238E27FC236}">
                  <a16:creationId xmlns:a16="http://schemas.microsoft.com/office/drawing/2014/main" id="{DF2E853E-B55A-4FFD-B90E-6FB4F31BD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DFEDBF7-8E2C-46B8-9095-AE1D77E2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4" y="4560733"/>
            <a:ext cx="3061445" cy="2297266"/>
            <a:chOff x="-305" y="-1"/>
            <a:chExt cx="3832880" cy="2876136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0202872-FBB0-4F11-BC49-9FB400B21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DEB2F40-D411-4D44-9638-AE0342C7F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07F7D91-A991-4196-AF73-327E04B56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178739A9-E67C-40E5-9468-0A68AEC54E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Овал 4">
            <a:extLst>
              <a:ext uri="{FF2B5EF4-FFF2-40B4-BE49-F238E27FC236}">
                <a16:creationId xmlns:a16="http://schemas.microsoft.com/office/drawing/2014/main" id="{1226D97C-22FA-D962-5A31-22482154B76A}"/>
              </a:ext>
            </a:extLst>
          </p:cNvPr>
          <p:cNvSpPr/>
          <p:nvPr/>
        </p:nvSpPr>
        <p:spPr>
          <a:xfrm>
            <a:off x="604251" y="580341"/>
            <a:ext cx="2520000" cy="252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322C4F23-4D6C-EC5B-53FD-73DF7E71E94F}"/>
              </a:ext>
            </a:extLst>
          </p:cNvPr>
          <p:cNvSpPr/>
          <p:nvPr/>
        </p:nvSpPr>
        <p:spPr>
          <a:xfrm>
            <a:off x="6239957" y="580341"/>
            <a:ext cx="2520000" cy="2520000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7FA08"/>
              </a:solidFill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B24217D2-C36B-D638-4578-ACBDDA6F4B23}"/>
              </a:ext>
            </a:extLst>
          </p:cNvPr>
          <p:cNvSpPr/>
          <p:nvPr/>
        </p:nvSpPr>
        <p:spPr>
          <a:xfrm>
            <a:off x="6239957" y="3757659"/>
            <a:ext cx="2520000" cy="2520000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473267D8-CB44-8953-82B0-472E37BB4B80}"/>
              </a:ext>
            </a:extLst>
          </p:cNvPr>
          <p:cNvSpPr/>
          <p:nvPr/>
        </p:nvSpPr>
        <p:spPr>
          <a:xfrm>
            <a:off x="604251" y="3757659"/>
            <a:ext cx="2520000" cy="25200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CCAF25-A59D-15B6-9B8C-1E6C06757EBC}"/>
              </a:ext>
            </a:extLst>
          </p:cNvPr>
          <p:cNvSpPr txBox="1"/>
          <p:nvPr/>
        </p:nvSpPr>
        <p:spPr>
          <a:xfrm>
            <a:off x="3113898" y="2314895"/>
            <a:ext cx="2798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Данила Яшин</a:t>
            </a:r>
            <a:endParaRPr lang="ru-RU" sz="2000" dirty="0"/>
          </a:p>
          <a:p>
            <a:r>
              <a:rPr lang="en-US" sz="2000" dirty="0">
                <a:latin typeface="Gill Sans MT" panose="020B0502020104020203" pitchFamily="34" charset="0"/>
              </a:rPr>
              <a:t>Team lead</a:t>
            </a:r>
            <a:r>
              <a:rPr lang="ru-RU" sz="2000" dirty="0"/>
              <a:t>, </a:t>
            </a:r>
            <a:r>
              <a:rPr lang="en-US" sz="2000" dirty="0">
                <a:latin typeface="Gill Sans MT" panose="020B0502020104020203" pitchFamily="34" charset="0"/>
              </a:rPr>
              <a:t>ML engineer</a:t>
            </a:r>
            <a:endParaRPr lang="ru-RU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44E035-3058-6C2D-A748-4100C79A7747}"/>
              </a:ext>
            </a:extLst>
          </p:cNvPr>
          <p:cNvSpPr txBox="1"/>
          <p:nvPr/>
        </p:nvSpPr>
        <p:spPr>
          <a:xfrm>
            <a:off x="8951824" y="5589264"/>
            <a:ext cx="2635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Леонид Егоров</a:t>
            </a:r>
            <a:endParaRPr lang="en-US" sz="2000" u="sng" dirty="0"/>
          </a:p>
          <a:p>
            <a:r>
              <a:rPr lang="en-US" sz="2000" dirty="0">
                <a:latin typeface="Gill Sans MT" panose="020B0502020104020203" pitchFamily="34" charset="0"/>
              </a:rPr>
              <a:t>Data scientist, DevOps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8987A5-AD31-9AD0-6541-6FDD464A36B7}"/>
              </a:ext>
            </a:extLst>
          </p:cNvPr>
          <p:cNvSpPr txBox="1"/>
          <p:nvPr/>
        </p:nvSpPr>
        <p:spPr>
          <a:xfrm>
            <a:off x="8951824" y="2314895"/>
            <a:ext cx="2807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Александр Корольков</a:t>
            </a:r>
            <a:endParaRPr lang="en-US" sz="2000" dirty="0"/>
          </a:p>
          <a:p>
            <a:r>
              <a:rPr lang="en-US" sz="2000" dirty="0">
                <a:latin typeface="Gill Sans MT" panose="020B0502020104020203" pitchFamily="34" charset="0"/>
              </a:rPr>
              <a:t>Backend, Data engineer</a:t>
            </a:r>
            <a:endParaRPr lang="ru-RU" sz="2000" dirty="0"/>
          </a:p>
        </p:txBody>
      </p:sp>
      <p:pic>
        <p:nvPicPr>
          <p:cNvPr id="14" name="Рисунок 13" descr="Отправить со сплошной заливкой">
            <a:extLst>
              <a:ext uri="{FF2B5EF4-FFF2-40B4-BE49-F238E27FC236}">
                <a16:creationId xmlns:a16="http://schemas.microsoft.com/office/drawing/2014/main" id="{F5381413-9820-5423-A9E1-C6168293CD9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24282" y="413613"/>
            <a:ext cx="915837" cy="915837"/>
          </a:xfrm>
          <a:prstGeom prst="rect">
            <a:avLst/>
          </a:prstGeom>
        </p:spPr>
      </p:pic>
      <p:pic>
        <p:nvPicPr>
          <p:cNvPr id="18" name="Рисунок 17" descr="Программист мужской контур">
            <a:extLst>
              <a:ext uri="{FF2B5EF4-FFF2-40B4-BE49-F238E27FC236}">
                <a16:creationId xmlns:a16="http://schemas.microsoft.com/office/drawing/2014/main" id="{C617BE9E-4F86-0E15-BA79-1CC9372E9B9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70504" y="3535159"/>
            <a:ext cx="914400" cy="914400"/>
          </a:xfrm>
          <a:prstGeom prst="rect">
            <a:avLst/>
          </a:prstGeom>
        </p:spPr>
      </p:pic>
      <p:pic>
        <p:nvPicPr>
          <p:cNvPr id="20" name="Рисунок 19" descr="Процессор контур">
            <a:extLst>
              <a:ext uri="{FF2B5EF4-FFF2-40B4-BE49-F238E27FC236}">
                <a16:creationId xmlns:a16="http://schemas.microsoft.com/office/drawing/2014/main" id="{C7F9CB07-8E7D-957D-2B28-09495D78573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951824" y="3240075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7EB8298-53DC-B433-8290-B5E6EE1C181E}"/>
              </a:ext>
            </a:extLst>
          </p:cNvPr>
          <p:cNvSpPr txBox="1"/>
          <p:nvPr/>
        </p:nvSpPr>
        <p:spPr>
          <a:xfrm>
            <a:off x="3123364" y="5435375"/>
            <a:ext cx="27980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Александр Основин</a:t>
            </a:r>
            <a:endParaRPr lang="en-US" sz="2000" dirty="0"/>
          </a:p>
          <a:p>
            <a:r>
              <a:rPr lang="en-US" sz="2000" dirty="0">
                <a:latin typeface="Gill Sans MT" panose="020B0502020104020203" pitchFamily="34" charset="0"/>
              </a:rPr>
              <a:t>Full-stack developer, Documentation</a:t>
            </a:r>
            <a:endParaRPr lang="ru-RU" sz="2000" dirty="0"/>
          </a:p>
        </p:txBody>
      </p:sp>
      <p:pic>
        <p:nvPicPr>
          <p:cNvPr id="2" name="Рисунок 1" descr="Изображение выглядит как Графика, Шрифт, символ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C5B6AFC3-FEF5-58AB-296D-8DDB18229587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2" r="17384"/>
          <a:stretch/>
        </p:blipFill>
        <p:spPr>
          <a:xfrm>
            <a:off x="10384919" y="46792"/>
            <a:ext cx="1801470" cy="174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1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B39BE3-61D7-9C96-6E75-A3ADEA0CA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ru-RU" dirty="0"/>
              <a:t>Концепция решения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BD251D-0982-ED11-1B6E-9367EC5CB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491" y="1789112"/>
            <a:ext cx="6762750" cy="4351338"/>
          </a:xfrm>
        </p:spPr>
        <p:txBody>
          <a:bodyPr>
            <a:normAutofit/>
          </a:bodyPr>
          <a:lstStyle/>
          <a:p>
            <a:r>
              <a:rPr lang="ru-RU" dirty="0"/>
              <a:t>Нормализация данных и преобразование данных в вектора</a:t>
            </a:r>
          </a:p>
          <a:p>
            <a:r>
              <a:rPr lang="ru-RU" dirty="0"/>
              <a:t>Селекция и обучение моделей ИИ</a:t>
            </a:r>
          </a:p>
          <a:p>
            <a:r>
              <a:rPr lang="ru-RU" dirty="0"/>
              <a:t>Разработка бота в </a:t>
            </a:r>
            <a:r>
              <a:rPr lang="en-US" dirty="0">
                <a:latin typeface="Gill Sans MT" panose="020B0502020104020203" pitchFamily="34" charset="0"/>
              </a:rPr>
              <a:t>telegram</a:t>
            </a:r>
            <a:r>
              <a:rPr lang="ru-RU" dirty="0">
                <a:latin typeface="Gill Sans MT" panose="020B0502020104020203" pitchFamily="34" charset="0"/>
              </a:rPr>
              <a:t> для сбора обратной связи</a:t>
            </a:r>
          </a:p>
          <a:p>
            <a:r>
              <a:rPr lang="ru-RU" dirty="0"/>
              <a:t>Разработка веб-приложения для просмотра статистики по обратной связи</a:t>
            </a:r>
          </a:p>
          <a:p>
            <a:endParaRPr lang="ru-RU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Графика, Шрифт, символ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AA0410D1-6D9E-1620-4329-8D980BFB2D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2" r="17384"/>
          <a:stretch/>
        </p:blipFill>
        <p:spPr>
          <a:xfrm>
            <a:off x="7887184" y="1280281"/>
            <a:ext cx="3781051" cy="3653459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90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B39BE3-61D7-9C96-6E75-A3ADEA0CA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данных</a:t>
            </a:r>
          </a:p>
        </p:txBody>
      </p:sp>
      <p:pic>
        <p:nvPicPr>
          <p:cNvPr id="4" name="Рисунок 3" descr="Изображение выглядит как Графика, Шрифт, символ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EAF43373-8857-C6F9-0390-FC406F8B77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2" r="17384"/>
          <a:stretch/>
        </p:blipFill>
        <p:spPr>
          <a:xfrm>
            <a:off x="10384919" y="46792"/>
            <a:ext cx="1801470" cy="1743033"/>
          </a:xfrm>
          <a:prstGeom prst="rect">
            <a:avLst/>
          </a:prstGeom>
        </p:spPr>
      </p:pic>
      <p:pic>
        <p:nvPicPr>
          <p:cNvPr id="10" name="Объект 9">
            <a:extLst>
              <a:ext uri="{FF2B5EF4-FFF2-40B4-BE49-F238E27FC236}">
                <a16:creationId xmlns:a16="http://schemas.microsoft.com/office/drawing/2014/main" id="{668529DC-B096-D246-928D-C46C772868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9568" y="2284419"/>
            <a:ext cx="10012863" cy="3279846"/>
          </a:xfrm>
        </p:spPr>
      </p:pic>
    </p:spTree>
    <p:extLst>
      <p:ext uri="{BB962C8B-B14F-4D97-AF65-F5344CB8AC3E}">
        <p14:creationId xmlns:p14="http://schemas.microsoft.com/office/powerpoint/2010/main" val="201502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4EEA95-8CF7-EBCD-7053-4F24ABCB2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289604-5460-E48B-DE1D-BE02E6E94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СКРИНЫ САЙТА</a:t>
            </a:r>
          </a:p>
        </p:txBody>
      </p:sp>
      <p:pic>
        <p:nvPicPr>
          <p:cNvPr id="4" name="Рисунок 3" descr="Изображение выглядит как Графика, Шрифт, символ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F37EA6D0-64D1-8ED3-CE34-4FF5284D3A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2" r="17384"/>
          <a:stretch/>
        </p:blipFill>
        <p:spPr>
          <a:xfrm>
            <a:off x="10384919" y="46792"/>
            <a:ext cx="1801470" cy="174303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2C0CD94-412B-4E47-B33E-38B5F2E0C6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241" y="1602769"/>
            <a:ext cx="2934064" cy="489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28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4EEA95-8CF7-EBCD-7053-4F24ABCB2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Алгоритмы 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289604-5460-E48B-DE1D-BE02E6E94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751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ru-RU" dirty="0"/>
              <a:t>Классификация отзывов                   Тематическое моделирование</a:t>
            </a:r>
          </a:p>
        </p:txBody>
      </p:sp>
      <p:pic>
        <p:nvPicPr>
          <p:cNvPr id="4" name="Рисунок 3" descr="Изображение выглядит как Графика, Шрифт, символ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F37EA6D0-64D1-8ED3-CE34-4FF5284D3A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2" r="17384"/>
          <a:stretch/>
        </p:blipFill>
        <p:spPr>
          <a:xfrm>
            <a:off x="10384919" y="46792"/>
            <a:ext cx="1801470" cy="174303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57E27AB-E176-5441-BFC9-ABC9179C32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161" y="2281239"/>
            <a:ext cx="2541997" cy="120309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9144BA5-C9C4-F141-94E4-E17F6DB3FC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160" y="3590210"/>
            <a:ext cx="2541997" cy="128289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551DA96-5D29-2746-B40B-9225E6356B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160" y="4978983"/>
            <a:ext cx="2542200" cy="1392756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CDE29C26-F0BD-9644-8EDF-0FB572CA20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729980"/>
            <a:ext cx="5255783" cy="27273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0" name="Рукописный ввод 19">
                <a:extLst>
                  <a:ext uri="{FF2B5EF4-FFF2-40B4-BE49-F238E27FC236}">
                    <a16:creationId xmlns:a16="http://schemas.microsoft.com/office/drawing/2014/main" id="{D973DF56-50E7-0B4A-B352-15F02CE4A15A}"/>
                  </a:ext>
                </a:extLst>
              </p14:cNvPr>
              <p14:cNvContentPartPr/>
              <p14:nvPr/>
            </p14:nvContentPartPr>
            <p14:xfrm>
              <a:off x="5241547" y="3762963"/>
              <a:ext cx="119160" cy="16560"/>
            </p14:xfrm>
          </p:contentPart>
        </mc:Choice>
        <mc:Fallback xmlns="">
          <p:pic>
            <p:nvPicPr>
              <p:cNvPr id="20" name="Рукописный ввод 19">
                <a:extLst>
                  <a:ext uri="{FF2B5EF4-FFF2-40B4-BE49-F238E27FC236}">
                    <a16:creationId xmlns:a16="http://schemas.microsoft.com/office/drawing/2014/main" id="{D973DF56-50E7-0B4A-B352-15F02CE4A15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232907" y="3753963"/>
                <a:ext cx="13680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3" name="Рукописный ввод 22">
                <a:extLst>
                  <a:ext uri="{FF2B5EF4-FFF2-40B4-BE49-F238E27FC236}">
                    <a16:creationId xmlns:a16="http://schemas.microsoft.com/office/drawing/2014/main" id="{2B08772D-9A5B-264D-BF71-AD9E0E4B9F75}"/>
                  </a:ext>
                </a:extLst>
              </p14:cNvPr>
              <p14:cNvContentPartPr/>
              <p14:nvPr/>
            </p14:nvContentPartPr>
            <p14:xfrm>
              <a:off x="6594427" y="3939363"/>
              <a:ext cx="360" cy="360"/>
            </p14:xfrm>
          </p:contentPart>
        </mc:Choice>
        <mc:Fallback xmlns="">
          <p:pic>
            <p:nvPicPr>
              <p:cNvPr id="23" name="Рукописный ввод 22">
                <a:extLst>
                  <a:ext uri="{FF2B5EF4-FFF2-40B4-BE49-F238E27FC236}">
                    <a16:creationId xmlns:a16="http://schemas.microsoft.com/office/drawing/2014/main" id="{2B08772D-9A5B-264D-BF71-AD9E0E4B9F7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531787" y="387672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4" name="Рукописный ввод 23">
                <a:extLst>
                  <a:ext uri="{FF2B5EF4-FFF2-40B4-BE49-F238E27FC236}">
                    <a16:creationId xmlns:a16="http://schemas.microsoft.com/office/drawing/2014/main" id="{6B79FB91-BEBC-8245-8F87-D12EC62BC8A3}"/>
                  </a:ext>
                </a:extLst>
              </p14:cNvPr>
              <p14:cNvContentPartPr/>
              <p14:nvPr/>
            </p14:nvContentPartPr>
            <p14:xfrm>
              <a:off x="6600547" y="3937563"/>
              <a:ext cx="360" cy="360"/>
            </p14:xfrm>
          </p:contentPart>
        </mc:Choice>
        <mc:Fallback xmlns="">
          <p:pic>
            <p:nvPicPr>
              <p:cNvPr id="24" name="Рукописный ввод 23">
                <a:extLst>
                  <a:ext uri="{FF2B5EF4-FFF2-40B4-BE49-F238E27FC236}">
                    <a16:creationId xmlns:a16="http://schemas.microsoft.com/office/drawing/2014/main" id="{6B79FB91-BEBC-8245-8F87-D12EC62BC8A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537547" y="3874923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6738365C-A3F8-D340-B376-C741396E8727}"/>
              </a:ext>
            </a:extLst>
          </p:cNvPr>
          <p:cNvGrpSpPr/>
          <p:nvPr/>
        </p:nvGrpSpPr>
        <p:grpSpPr>
          <a:xfrm>
            <a:off x="6475267" y="3932883"/>
            <a:ext cx="135720" cy="26640"/>
            <a:chOff x="6475267" y="3932883"/>
            <a:chExt cx="135720" cy="2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496CFB6E-9DBA-9A45-9B9C-C0A80B64F68F}"/>
                    </a:ext>
                  </a:extLst>
                </p14:cNvPr>
                <p14:cNvContentPartPr/>
                <p14:nvPr/>
              </p14:nvContentPartPr>
              <p14:xfrm>
                <a:off x="6475267" y="3940083"/>
                <a:ext cx="360" cy="360"/>
              </p14:xfrm>
            </p:contentPart>
          </mc:Choice>
          <mc:Fallback xmlns=""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496CFB6E-9DBA-9A45-9B9C-C0A80B64F68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412627" y="387708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093E5E8A-9FD5-D840-8EFB-FABED76135DE}"/>
                    </a:ext>
                  </a:extLst>
                </p14:cNvPr>
                <p14:cNvContentPartPr/>
                <p14:nvPr/>
              </p14:nvContentPartPr>
              <p14:xfrm>
                <a:off x="6498667" y="3935403"/>
                <a:ext cx="360" cy="360"/>
              </p14:xfrm>
            </p:contentPart>
          </mc:Choice>
          <mc:Fallback xmlns=""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093E5E8A-9FD5-D840-8EFB-FABED76135D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436027" y="387240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F03B8316-6FF4-844B-A9C0-C82FDE619BC7}"/>
                    </a:ext>
                  </a:extLst>
                </p14:cNvPr>
                <p14:cNvContentPartPr/>
                <p14:nvPr/>
              </p14:nvContentPartPr>
              <p14:xfrm>
                <a:off x="6503347" y="3932883"/>
                <a:ext cx="360" cy="360"/>
              </p14:xfrm>
            </p:contentPart>
          </mc:Choice>
          <mc:Fallback xmlns=""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F03B8316-6FF4-844B-A9C0-C82FDE619BC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440707" y="387024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E9986AFC-C5C2-1945-BB61-910CB1A33F15}"/>
                    </a:ext>
                  </a:extLst>
                </p14:cNvPr>
                <p14:cNvContentPartPr/>
                <p14:nvPr/>
              </p14:nvContentPartPr>
              <p14:xfrm>
                <a:off x="6610627" y="3959163"/>
                <a:ext cx="360" cy="360"/>
              </p14:xfrm>
            </p:contentPart>
          </mc:Choice>
          <mc:Fallback xmlns=""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E9986AFC-C5C2-1945-BB61-910CB1A33F1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547627" y="389652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" name="Рукописный ввод 4">
                <a:extLst>
                  <a:ext uri="{FF2B5EF4-FFF2-40B4-BE49-F238E27FC236}">
                    <a16:creationId xmlns:a16="http://schemas.microsoft.com/office/drawing/2014/main" id="{E99F7A85-70B1-394D-B1B2-BE5AA0C6183B}"/>
                  </a:ext>
                </a:extLst>
              </p14:cNvPr>
              <p14:cNvContentPartPr/>
              <p14:nvPr/>
            </p14:nvContentPartPr>
            <p14:xfrm>
              <a:off x="6299587" y="4028643"/>
              <a:ext cx="98640" cy="42120"/>
            </p14:xfrm>
          </p:contentPart>
        </mc:Choice>
        <mc:Fallback>
          <p:pic>
            <p:nvPicPr>
              <p:cNvPr id="5" name="Рукописный ввод 4">
                <a:extLst>
                  <a:ext uri="{FF2B5EF4-FFF2-40B4-BE49-F238E27FC236}">
                    <a16:creationId xmlns:a16="http://schemas.microsoft.com/office/drawing/2014/main" id="{E99F7A85-70B1-394D-B1B2-BE5AA0C6183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236587" y="3965643"/>
                <a:ext cx="224280" cy="16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044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63DE94-2F80-4AE9-818F-77ABAC1C0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Запуск проекта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9C032F1B-00B1-E84F-A416-2CAF1DBE07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513" y="1690688"/>
            <a:ext cx="4524973" cy="2124629"/>
          </a:xfrm>
        </p:spPr>
      </p:pic>
      <p:pic>
        <p:nvPicPr>
          <p:cNvPr id="4" name="Рисунок 3" descr="Изображение выглядит как Графика, Шрифт, символ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F044EB0-8E5F-298D-65FF-C879D1E52F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2" r="17384"/>
          <a:stretch/>
        </p:blipFill>
        <p:spPr>
          <a:xfrm>
            <a:off x="10384919" y="46792"/>
            <a:ext cx="1801470" cy="174303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46432DE-964A-B848-BD4B-1C311CEA1F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524" y="4169453"/>
            <a:ext cx="1738369" cy="205996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7D500D0-3193-B240-A72B-D2708388EC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983" y="4169453"/>
            <a:ext cx="2410034" cy="212656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6A18641-91EC-804B-A5C3-3C71A1C8FE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533" y="4169453"/>
            <a:ext cx="3236267" cy="242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47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89552A-30DF-97FC-707B-9BA4ACBBF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Масштабируемость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9AB3CA5D-A788-A34F-B916-D0CD71BEC1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595" y="2050127"/>
            <a:ext cx="4890809" cy="2757746"/>
          </a:xfrm>
        </p:spPr>
      </p:pic>
      <p:pic>
        <p:nvPicPr>
          <p:cNvPr id="4" name="Рисунок 3" descr="Изображение выглядит как Графика, Шрифт, символ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79D142C8-10B1-6498-D0F5-37FCE659F6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2" r="17384"/>
          <a:stretch/>
        </p:blipFill>
        <p:spPr>
          <a:xfrm>
            <a:off x="10384919" y="46792"/>
            <a:ext cx="1801470" cy="174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098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B39BE3-61D7-9C96-6E75-A3ADEA0CA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Стек технологий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E1F6B240-3D12-FD4F-9D85-222090FDD7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970" y="2493990"/>
            <a:ext cx="2575784" cy="1153336"/>
          </a:xfrm>
        </p:spPr>
      </p:pic>
      <p:pic>
        <p:nvPicPr>
          <p:cNvPr id="4" name="Рисунок 3" descr="Изображение выглядит как Графика, Шрифт, символ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EAF43373-8857-C6F9-0390-FC406F8B77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2" r="17384"/>
          <a:stretch/>
        </p:blipFill>
        <p:spPr>
          <a:xfrm>
            <a:off x="10384919" y="46792"/>
            <a:ext cx="1801470" cy="174303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689D42B-36E4-1047-A664-0B215FAEB0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052" y="2262088"/>
            <a:ext cx="1612718" cy="161271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7A1D50B-2CE7-E045-B70F-EA87D237D4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038572"/>
            <a:ext cx="3502729" cy="137190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93BBA70-610A-0240-8114-143943A573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58477"/>
            <a:ext cx="3394397" cy="1371902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7DF5AF3-5197-BD42-B05A-E56FF1DDCE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697" y="4446206"/>
            <a:ext cx="2848285" cy="1050184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F52D18E-1213-1B4E-AEAE-28C9BAFEEA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91032"/>
            <a:ext cx="2462497" cy="132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91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Зеленый и желтый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hackathon">
      <a:majorFont>
        <a:latin typeface="Sans Serif Collection"/>
        <a:ea typeface=""/>
        <a:cs typeface=""/>
      </a:majorFont>
      <a:minorFont>
        <a:latin typeface="Sans Serif Collectio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554</TotalTime>
  <Words>79</Words>
  <Application>Microsoft Macintosh PowerPoint</Application>
  <PresentationFormat>Широкоэкранный</PresentationFormat>
  <Paragraphs>22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Sans Serif Collection</vt:lpstr>
      <vt:lpstr>Тема Office</vt:lpstr>
      <vt:lpstr>Интеллектуальный анализатор обратной связи студентов</vt:lpstr>
      <vt:lpstr>Презентация PowerPoint</vt:lpstr>
      <vt:lpstr>Концепция решения</vt:lpstr>
      <vt:lpstr>Обработка данных</vt:lpstr>
      <vt:lpstr>Реализация проекта</vt:lpstr>
      <vt:lpstr>Алгоритмы ИИ</vt:lpstr>
      <vt:lpstr>Запуск проекта</vt:lpstr>
      <vt:lpstr>Масштабируемость</vt:lpstr>
      <vt:lpstr>Стек технологий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ТРЕКА</dc:title>
  <dc:creator>Александр Основин</dc:creator>
  <cp:lastModifiedBy>Данила Яшин</cp:lastModifiedBy>
  <cp:revision>42</cp:revision>
  <dcterms:created xsi:type="dcterms:W3CDTF">2024-04-16T16:52:07Z</dcterms:created>
  <dcterms:modified xsi:type="dcterms:W3CDTF">2024-04-28T07:36:41Z</dcterms:modified>
</cp:coreProperties>
</file>