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37" Type="http://schemas.openxmlformats.org/officeDocument/2006/relationships/font" Target="fonts/MavenPro-bold.fntdata"/><Relationship Id="rId14" Type="http://schemas.openxmlformats.org/officeDocument/2006/relationships/slide" Target="slides/slide8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690b1fc95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690b1fc95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https://techxplore.com/news/2018-02-google-ai-heart-disease-pictures.html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4fdf98dca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4fdf98dca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1b3f5477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1b3f5477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51b3f5477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51b3f5477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51b3f5477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51b3f5477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1b3f5477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1b3f5477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1b3f5477d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1b3f5477d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1b3f5477d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51b3f5477d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51b3f5477d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51b3f5477d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51b3f5477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51b3f5477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1b3f5477d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1b3f5477d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1b3f5477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51b3f5477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51b3f5477d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51b3f5477d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51b3f5477d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51b3f5477d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1b3f5477d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1b3f5477d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51b3f5477d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51b3f5477d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1b3f5477d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1b3f5477d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51b3f5477d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51b3f5477d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51b3f5477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51b3f5477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1b3f5477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1b3f5477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51b3f5477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51b3f5477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1b3f5477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1b3f5477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1b3f5477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1b3f5477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51b3f5477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51b3f5477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51b3f5477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51b3f5477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7" name="Google Shape;2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1" name="Google Shape;3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6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325" name="Google Shape;325;p26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326" name="Google Shape;326;p26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" name="Google Shape;328;p26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329" name="Google Shape;329;p26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" name="Google Shape;332;p26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333" name="Google Shape;333;p26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6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6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26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338" name="Google Shape;338;p26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6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6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3" name="Google Shape;343;p26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44" name="Google Shape;344;p26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26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47" name="Google Shape;347;p26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6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0" name="Google Shape;350;p2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1" name="Google Shape;351;p26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52" name="Google Shape;352;p2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4" name="Google Shape;354;p26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2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1" name="Google Shape;361;p2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2" name="Google Shape;362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27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65" name="Google Shape;365;p27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66" name="Google Shape;366;p2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7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8" name="Google Shape;368;p27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69" name="Google Shape;369;p27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7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2" name="Google Shape;372;p27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373" name="Google Shape;373;p27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7" name="Google Shape;377;p27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378" name="Google Shape;378;p27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379" name="Google Shape;379;p27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2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82" name="Google Shape;382;p27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7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" name="Google Shape;385;p27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86" name="Google Shape;386;p2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7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7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7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27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91" name="Google Shape;391;p2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7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7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7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6" name="Google Shape;396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7" name="Google Shape;397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400" name="Google Shape;400;p2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4" name="Google Shape;404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407" name="Google Shape;407;p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0" name="Google Shape;410;p2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1" name="Google Shape;411;p2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2" name="Google Shape;412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3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415" name="Google Shape;415;p3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3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421" name="Google Shape;421;p3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31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4" name="Google Shape;424;p31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5" name="Google Shape;425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32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428" name="Google Shape;428;p32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429" name="Google Shape;429;p3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2" name="Google Shape;432;p32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433" name="Google Shape;433;p32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6" name="Google Shape;436;p3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437" name="Google Shape;437;p3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9" name="Google Shape;439;p32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0" name="Google Shape;440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3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443" name="Google Shape;443;p3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33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6" name="Google Shape;446;p33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7" name="Google Shape;447;p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8" name="Google Shape;448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34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451" name="Google Shape;451;p3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34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454" name="Google Shape;454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35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457" name="Google Shape;457;p35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458" name="Google Shape;458;p3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" name="Google Shape;462;p35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463" name="Google Shape;463;p3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5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8" name="Google Shape;468;p35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469" name="Google Shape;469;p3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3" name="Google Shape;473;p35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474" name="Google Shape;474;p3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" name="Google Shape;477;p35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478" name="Google Shape;478;p35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5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5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3" name="Google Shape;483;p35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484" name="Google Shape;484;p3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5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5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5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8" name="Google Shape;488;p35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489" name="Google Shape;489;p3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5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5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2" name="Google Shape;492;p35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493" name="Google Shape;493;p35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5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5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5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8" name="Google Shape;498;p35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499" name="Google Shape;499;p3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5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5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5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3" name="Google Shape;503;p35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504" name="Google Shape;504;p3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5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5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5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35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509" name="Google Shape;509;p3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5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5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" name="Google Shape;512;p35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513" name="Google Shape;513;p35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5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5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7" name="Google Shape;517;p35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518" name="Google Shape;518;p35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5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5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" name="Google Shape;522;p35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523" name="Google Shape;523;p35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5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5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5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" name="Google Shape;528;p35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529" name="Google Shape;529;p3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5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5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5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3" name="Google Shape;533;p35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534" name="Google Shape;534;p3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5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5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7" name="Google Shape;537;p35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538" name="Google Shape;538;p35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5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5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Google Shape;542;p35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543" name="Google Shape;543;p35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5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5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5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35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549" name="Google Shape;549;p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5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5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5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3" name="Google Shape;553;p35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554" name="Google Shape;554;p3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5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5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7" name="Google Shape;557;p35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558" name="Google Shape;558;p35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5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5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3" name="Google Shape;563;p35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564" name="Google Shape;564;p3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5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5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5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8" name="Google Shape;568;p35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569" name="Google Shape;569;p3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5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5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5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3" name="Google Shape;573;p35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574" name="Google Shape;574;p3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5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5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7" name="Google Shape;577;p35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578" name="Google Shape;578;p35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5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5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2" name="Google Shape;582;p35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3" name="Google Shape;583;p3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4" name="Google Shape;584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320" name="Google Shape;32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21" name="Google Shape;321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2" name="Google Shape;322;p2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5.png"/><Relationship Id="rId8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53.png"/><Relationship Id="rId5" Type="http://schemas.openxmlformats.org/officeDocument/2006/relationships/image" Target="../media/image27.png"/><Relationship Id="rId6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Relationship Id="rId4" Type="http://schemas.openxmlformats.org/officeDocument/2006/relationships/image" Target="../media/image5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60.png"/><Relationship Id="rId5" Type="http://schemas.openxmlformats.org/officeDocument/2006/relationships/image" Target="../media/image6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4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Relationship Id="rId4" Type="http://schemas.openxmlformats.org/officeDocument/2006/relationships/image" Target="../media/image50.png"/><Relationship Id="rId5" Type="http://schemas.openxmlformats.org/officeDocument/2006/relationships/image" Target="../media/image37.png"/><Relationship Id="rId6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8.png"/><Relationship Id="rId4" Type="http://schemas.openxmlformats.org/officeDocument/2006/relationships/image" Target="../media/image5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7.png"/><Relationship Id="rId4" Type="http://schemas.openxmlformats.org/officeDocument/2006/relationships/image" Target="../media/image44.png"/><Relationship Id="rId5" Type="http://schemas.openxmlformats.org/officeDocument/2006/relationships/image" Target="../media/image5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3.png"/><Relationship Id="rId4" Type="http://schemas.openxmlformats.org/officeDocument/2006/relationships/image" Target="../media/image65.png"/><Relationship Id="rId5" Type="http://schemas.openxmlformats.org/officeDocument/2006/relationships/image" Target="../media/image5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7.png"/><Relationship Id="rId4" Type="http://schemas.openxmlformats.org/officeDocument/2006/relationships/image" Target="../media/image54.png"/><Relationship Id="rId5" Type="http://schemas.openxmlformats.org/officeDocument/2006/relationships/image" Target="../media/image6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2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56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26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3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37"/>
          <p:cNvSpPr txBox="1"/>
          <p:nvPr/>
        </p:nvSpPr>
        <p:spPr>
          <a:xfrm>
            <a:off x="660450" y="763550"/>
            <a:ext cx="63738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4E499"/>
                </a:solidFill>
                <a:latin typeface="Maven Pro"/>
                <a:ea typeface="Maven Pro"/>
                <a:cs typeface="Maven Pro"/>
                <a:sym typeface="Maven Pro"/>
              </a:rPr>
              <a:t>Linear Algebra</a:t>
            </a:r>
            <a:endParaRPr b="1" sz="6000">
              <a:solidFill>
                <a:srgbClr val="04E49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3" name="Google Shape;593;p37"/>
          <p:cNvSpPr txBox="1"/>
          <p:nvPr>
            <p:ph idx="4294967295" type="subTitle"/>
          </p:nvPr>
        </p:nvSpPr>
        <p:spPr>
          <a:xfrm>
            <a:off x="771975" y="35888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04F5F"/>
                </a:solidFill>
              </a:rPr>
              <a:t>Evolve Machine Learners</a:t>
            </a:r>
            <a:endParaRPr>
              <a:solidFill>
                <a:srgbClr val="E04F5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6"/>
          <p:cNvSpPr txBox="1"/>
          <p:nvPr/>
        </p:nvSpPr>
        <p:spPr>
          <a:xfrm>
            <a:off x="2484575" y="4096375"/>
            <a:ext cx="65424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Multivariate Calculus</a:t>
            </a:r>
            <a:endParaRPr b="1" sz="35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5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65" name="Google Shape;66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638" y="304800"/>
            <a:ext cx="4432935" cy="37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7"/>
          <p:cNvSpPr txBox="1"/>
          <p:nvPr/>
        </p:nvSpPr>
        <p:spPr>
          <a:xfrm>
            <a:off x="256825" y="281525"/>
            <a:ext cx="65424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Derivative (d/dx)</a:t>
            </a:r>
            <a:endParaRPr b="1" sz="36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1" name="Google Shape;671;p47"/>
          <p:cNvSpPr txBox="1"/>
          <p:nvPr/>
        </p:nvSpPr>
        <p:spPr>
          <a:xfrm>
            <a:off x="829950" y="3931325"/>
            <a:ext cx="4077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aven Pro"/>
              <a:buChar char="●"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Position = x(t)</a:t>
            </a:r>
            <a:endParaRPr sz="2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aven Pro"/>
              <a:buChar char="●"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Speed </a:t>
            </a: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=</a:t>
            </a: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dx/dt</a:t>
            </a:r>
            <a:endParaRPr sz="2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72" name="Google Shape;6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825" y="1161925"/>
            <a:ext cx="5977594" cy="25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Google Shape;6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600" y="836750"/>
            <a:ext cx="76581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9"/>
          <p:cNvSpPr txBox="1"/>
          <p:nvPr/>
        </p:nvSpPr>
        <p:spPr>
          <a:xfrm>
            <a:off x="189300" y="1071750"/>
            <a:ext cx="3000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aven Pro"/>
              <a:buChar char="●"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Constant</a:t>
            </a:r>
            <a:endParaRPr/>
          </a:p>
        </p:txBody>
      </p:sp>
      <p:sp>
        <p:nvSpPr>
          <p:cNvPr id="683" name="Google Shape;683;p49"/>
          <p:cNvSpPr txBox="1"/>
          <p:nvPr/>
        </p:nvSpPr>
        <p:spPr>
          <a:xfrm>
            <a:off x="101925" y="451375"/>
            <a:ext cx="6144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Scalar Derivative Rules</a:t>
            </a:r>
            <a:endParaRPr/>
          </a:p>
        </p:txBody>
      </p:sp>
      <p:pic>
        <p:nvPicPr>
          <p:cNvPr id="684" name="Google Shape;6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000" y="1173183"/>
            <a:ext cx="1041575" cy="389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750" y="1153300"/>
            <a:ext cx="1126766" cy="3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49"/>
          <p:cNvSpPr txBox="1"/>
          <p:nvPr/>
        </p:nvSpPr>
        <p:spPr>
          <a:xfrm>
            <a:off x="3703725" y="1141575"/>
            <a:ext cx="18573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Example:</a:t>
            </a:r>
            <a:endParaRPr/>
          </a:p>
        </p:txBody>
      </p:sp>
      <p:sp>
        <p:nvSpPr>
          <p:cNvPr id="687" name="Google Shape;687;p49"/>
          <p:cNvSpPr txBox="1"/>
          <p:nvPr/>
        </p:nvSpPr>
        <p:spPr>
          <a:xfrm>
            <a:off x="189300" y="1704650"/>
            <a:ext cx="3000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aven Pro"/>
              <a:buChar char="●"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Power Rule</a:t>
            </a:r>
            <a:endParaRPr/>
          </a:p>
        </p:txBody>
      </p:sp>
      <p:pic>
        <p:nvPicPr>
          <p:cNvPr id="688" name="Google Shape;68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8825" y="1745845"/>
            <a:ext cx="1857300" cy="435505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49"/>
          <p:cNvSpPr txBox="1"/>
          <p:nvPr/>
        </p:nvSpPr>
        <p:spPr>
          <a:xfrm>
            <a:off x="3685125" y="1678400"/>
            <a:ext cx="18573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Example:</a:t>
            </a:r>
            <a:endParaRPr/>
          </a:p>
        </p:txBody>
      </p:sp>
      <p:pic>
        <p:nvPicPr>
          <p:cNvPr id="690" name="Google Shape;690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0525" y="1687150"/>
            <a:ext cx="1396372" cy="4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99050" y="2399225"/>
            <a:ext cx="2779518" cy="4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49"/>
          <p:cNvSpPr txBox="1"/>
          <p:nvPr/>
        </p:nvSpPr>
        <p:spPr>
          <a:xfrm>
            <a:off x="189300" y="2337550"/>
            <a:ext cx="3000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aven Pro"/>
              <a:buChar char="●"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Multiplication</a:t>
            </a:r>
            <a:endParaRPr/>
          </a:p>
        </p:txBody>
      </p:sp>
      <p:pic>
        <p:nvPicPr>
          <p:cNvPr id="693" name="Google Shape;693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08825" y="3468900"/>
            <a:ext cx="3576007" cy="4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9"/>
          <p:cNvSpPr txBox="1"/>
          <p:nvPr/>
        </p:nvSpPr>
        <p:spPr>
          <a:xfrm>
            <a:off x="2876525" y="2953175"/>
            <a:ext cx="18573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Example: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0"/>
          <p:cNvSpPr txBox="1"/>
          <p:nvPr/>
        </p:nvSpPr>
        <p:spPr>
          <a:xfrm>
            <a:off x="101925" y="451375"/>
            <a:ext cx="6144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Scalar Derivative Rules</a:t>
            </a:r>
            <a:endParaRPr/>
          </a:p>
        </p:txBody>
      </p:sp>
      <p:pic>
        <p:nvPicPr>
          <p:cNvPr id="700" name="Google Shape;70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023" y="1301300"/>
            <a:ext cx="4366623" cy="4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50"/>
          <p:cNvSpPr txBox="1"/>
          <p:nvPr/>
        </p:nvSpPr>
        <p:spPr>
          <a:xfrm>
            <a:off x="244150" y="1251350"/>
            <a:ext cx="3000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aven Pro"/>
              <a:buChar char="●"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The </a:t>
            </a: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Sum Rule</a:t>
            </a:r>
            <a:endParaRPr/>
          </a:p>
        </p:txBody>
      </p:sp>
      <p:pic>
        <p:nvPicPr>
          <p:cNvPr id="702" name="Google Shape;70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100" y="1804250"/>
            <a:ext cx="2410250" cy="11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4225" y="3171100"/>
            <a:ext cx="4958829" cy="5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50"/>
          <p:cNvSpPr txBox="1"/>
          <p:nvPr/>
        </p:nvSpPr>
        <p:spPr>
          <a:xfrm>
            <a:off x="320350" y="3171100"/>
            <a:ext cx="3000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aven Pro"/>
              <a:buChar char="●"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The Product Rule</a:t>
            </a:r>
            <a:endParaRPr/>
          </a:p>
        </p:txBody>
      </p:sp>
      <p:pic>
        <p:nvPicPr>
          <p:cNvPr id="705" name="Google Shape;70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6847" y="3724000"/>
            <a:ext cx="2846703" cy="11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1"/>
          <p:cNvSpPr txBox="1"/>
          <p:nvPr/>
        </p:nvSpPr>
        <p:spPr>
          <a:xfrm>
            <a:off x="101925" y="451375"/>
            <a:ext cx="6144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Scalar Derivative Rules</a:t>
            </a:r>
            <a:endParaRPr/>
          </a:p>
        </p:txBody>
      </p:sp>
      <p:sp>
        <p:nvSpPr>
          <p:cNvPr id="711" name="Google Shape;711;p51"/>
          <p:cNvSpPr txBox="1"/>
          <p:nvPr/>
        </p:nvSpPr>
        <p:spPr>
          <a:xfrm>
            <a:off x="244150" y="1251350"/>
            <a:ext cx="3000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aven Pro"/>
              <a:buChar char="●"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The Chain Rule</a:t>
            </a:r>
            <a:endParaRPr/>
          </a:p>
        </p:txBody>
      </p:sp>
      <p:pic>
        <p:nvPicPr>
          <p:cNvPr id="712" name="Google Shape;7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350" y="1327550"/>
            <a:ext cx="4136511" cy="5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9350" y="2067575"/>
            <a:ext cx="2250075" cy="12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2"/>
          <p:cNvSpPr txBox="1"/>
          <p:nvPr/>
        </p:nvSpPr>
        <p:spPr>
          <a:xfrm>
            <a:off x="101925" y="451375"/>
            <a:ext cx="8881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Partial Derivates</a:t>
            </a:r>
            <a:endParaRPr/>
          </a:p>
        </p:txBody>
      </p:sp>
      <p:pic>
        <p:nvPicPr>
          <p:cNvPr id="719" name="Google Shape;7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388" y="1173175"/>
            <a:ext cx="2279225" cy="4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500" y="1941288"/>
            <a:ext cx="1958875" cy="25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1250" y="2048297"/>
            <a:ext cx="1777150" cy="24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3"/>
          <p:cNvSpPr txBox="1"/>
          <p:nvPr/>
        </p:nvSpPr>
        <p:spPr>
          <a:xfrm>
            <a:off x="101925" y="451375"/>
            <a:ext cx="8881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Integration</a:t>
            </a:r>
            <a:r>
              <a:rPr b="1" lang="en" sz="36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3600"/>
          </a:p>
        </p:txBody>
      </p:sp>
      <p:pic>
        <p:nvPicPr>
          <p:cNvPr id="727" name="Google Shape;72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700" y="1260525"/>
            <a:ext cx="32766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53"/>
          <p:cNvSpPr txBox="1"/>
          <p:nvPr/>
        </p:nvSpPr>
        <p:spPr>
          <a:xfrm>
            <a:off x="1499725" y="3712925"/>
            <a:ext cx="6552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Integration is the </a:t>
            </a:r>
            <a:r>
              <a:rPr b="1"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reverse differentiation </a:t>
            </a: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or often called the </a:t>
            </a:r>
            <a:r>
              <a:rPr b="1"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anti</a:t>
            </a: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-</a:t>
            </a:r>
            <a:r>
              <a:rPr b="1"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derivative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4"/>
          <p:cNvSpPr txBox="1"/>
          <p:nvPr/>
        </p:nvSpPr>
        <p:spPr>
          <a:xfrm>
            <a:off x="203850" y="567875"/>
            <a:ext cx="8881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Type of Integral</a:t>
            </a:r>
            <a:endParaRPr/>
          </a:p>
        </p:txBody>
      </p:sp>
      <p:sp>
        <p:nvSpPr>
          <p:cNvPr id="734" name="Google Shape;734;p54"/>
          <p:cNvSpPr txBox="1"/>
          <p:nvPr/>
        </p:nvSpPr>
        <p:spPr>
          <a:xfrm>
            <a:off x="364000" y="1071750"/>
            <a:ext cx="39021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Indefinite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35" name="Google Shape;735;p54"/>
          <p:cNvSpPr txBox="1"/>
          <p:nvPr/>
        </p:nvSpPr>
        <p:spPr>
          <a:xfrm>
            <a:off x="5787325" y="1071750"/>
            <a:ext cx="39021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Definite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36" name="Google Shape;73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75" y="1864232"/>
            <a:ext cx="2362200" cy="849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396" y="1922463"/>
            <a:ext cx="23622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8825" y="3685776"/>
            <a:ext cx="4807703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54"/>
          <p:cNvSpPr txBox="1"/>
          <p:nvPr/>
        </p:nvSpPr>
        <p:spPr>
          <a:xfrm>
            <a:off x="2791275" y="3097475"/>
            <a:ext cx="39021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The Anti-derivative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5"/>
          <p:cNvSpPr txBox="1"/>
          <p:nvPr/>
        </p:nvSpPr>
        <p:spPr>
          <a:xfrm>
            <a:off x="203850" y="567875"/>
            <a:ext cx="8881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Rules of Integration</a:t>
            </a:r>
            <a:endParaRPr/>
          </a:p>
        </p:txBody>
      </p:sp>
      <p:sp>
        <p:nvSpPr>
          <p:cNvPr id="745" name="Google Shape;745;p55"/>
          <p:cNvSpPr txBox="1"/>
          <p:nvPr/>
        </p:nvSpPr>
        <p:spPr>
          <a:xfrm>
            <a:off x="203850" y="1289675"/>
            <a:ext cx="30000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aven Pro"/>
              <a:buChar char="●"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The Power Rule</a:t>
            </a:r>
            <a:endParaRPr/>
          </a:p>
        </p:txBody>
      </p:sp>
      <p:pic>
        <p:nvPicPr>
          <p:cNvPr id="746" name="Google Shape;74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450" y="1289675"/>
            <a:ext cx="22383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9650" y="2010175"/>
            <a:ext cx="20859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55"/>
          <p:cNvSpPr txBox="1"/>
          <p:nvPr/>
        </p:nvSpPr>
        <p:spPr>
          <a:xfrm>
            <a:off x="203850" y="2737975"/>
            <a:ext cx="30000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aven Pro"/>
              <a:buChar char="●"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Constants</a:t>
            </a:r>
            <a:endParaRPr/>
          </a:p>
        </p:txBody>
      </p:sp>
      <p:pic>
        <p:nvPicPr>
          <p:cNvPr id="749" name="Google Shape;74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5800" y="2871775"/>
            <a:ext cx="24860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5800" y="3405175"/>
            <a:ext cx="248602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350" y="647425"/>
            <a:ext cx="7347975" cy="36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6"/>
          <p:cNvSpPr txBox="1"/>
          <p:nvPr/>
        </p:nvSpPr>
        <p:spPr>
          <a:xfrm>
            <a:off x="203850" y="567875"/>
            <a:ext cx="8881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Evaluating Definite Integrals</a:t>
            </a:r>
            <a:endParaRPr/>
          </a:p>
        </p:txBody>
      </p:sp>
      <p:pic>
        <p:nvPicPr>
          <p:cNvPr id="756" name="Google Shape;75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400" y="1194550"/>
            <a:ext cx="25527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850" y="1950850"/>
            <a:ext cx="66008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3150" y="2605225"/>
            <a:ext cx="27432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1700" y="3326275"/>
            <a:ext cx="38576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7"/>
          <p:cNvSpPr txBox="1"/>
          <p:nvPr/>
        </p:nvSpPr>
        <p:spPr>
          <a:xfrm>
            <a:off x="596975" y="567875"/>
            <a:ext cx="8881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Examples</a:t>
            </a:r>
            <a:endParaRPr/>
          </a:p>
        </p:txBody>
      </p:sp>
      <p:pic>
        <p:nvPicPr>
          <p:cNvPr id="765" name="Google Shape;76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900" y="1864325"/>
            <a:ext cx="17335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275" y="567875"/>
            <a:ext cx="1980350" cy="41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613" y="3180975"/>
            <a:ext cx="18002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58"/>
          <p:cNvSpPr txBox="1"/>
          <p:nvPr/>
        </p:nvSpPr>
        <p:spPr>
          <a:xfrm>
            <a:off x="101925" y="451375"/>
            <a:ext cx="8881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Gradient</a:t>
            </a:r>
            <a:endParaRPr sz="3600"/>
          </a:p>
        </p:txBody>
      </p:sp>
      <p:pic>
        <p:nvPicPr>
          <p:cNvPr id="773" name="Google Shape;77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888" y="1718725"/>
            <a:ext cx="14097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58"/>
          <p:cNvSpPr/>
          <p:nvPr/>
        </p:nvSpPr>
        <p:spPr>
          <a:xfrm>
            <a:off x="4059238" y="2355875"/>
            <a:ext cx="597000" cy="626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4F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8"/>
          <p:cNvSpPr txBox="1"/>
          <p:nvPr/>
        </p:nvSpPr>
        <p:spPr>
          <a:xfrm>
            <a:off x="1266675" y="1226800"/>
            <a:ext cx="65523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Partial derivatives can be organized into a vector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9"/>
          <p:cNvSpPr txBox="1"/>
          <p:nvPr/>
        </p:nvSpPr>
        <p:spPr>
          <a:xfrm>
            <a:off x="334825" y="979275"/>
            <a:ext cx="65523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The gradient of f(x,y)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81" name="Google Shape;78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538" y="1558050"/>
            <a:ext cx="24288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425" y="3075150"/>
            <a:ext cx="15049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4400" y="3480775"/>
            <a:ext cx="3514725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59"/>
          <p:cNvSpPr txBox="1"/>
          <p:nvPr/>
        </p:nvSpPr>
        <p:spPr>
          <a:xfrm>
            <a:off x="353150" y="2355875"/>
            <a:ext cx="52887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Examples</a:t>
            </a: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in two dimensions: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25" y="1011450"/>
            <a:ext cx="35623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60"/>
          <p:cNvSpPr txBox="1"/>
          <p:nvPr/>
        </p:nvSpPr>
        <p:spPr>
          <a:xfrm>
            <a:off x="1122475" y="538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f(x,y) = xy^2</a:t>
            </a:r>
            <a:endParaRPr/>
          </a:p>
        </p:txBody>
      </p:sp>
      <p:pic>
        <p:nvPicPr>
          <p:cNvPr id="791" name="Google Shape;79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075" y="1331765"/>
            <a:ext cx="3982296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9075" y="691138"/>
            <a:ext cx="35718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1"/>
          <p:cNvSpPr txBox="1"/>
          <p:nvPr/>
        </p:nvSpPr>
        <p:spPr>
          <a:xfrm>
            <a:off x="203850" y="567875"/>
            <a:ext cx="8881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The Jacobian Matrix</a:t>
            </a:r>
            <a:endParaRPr/>
          </a:p>
        </p:txBody>
      </p:sp>
      <p:pic>
        <p:nvPicPr>
          <p:cNvPr id="798" name="Google Shape;79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50" y="1442075"/>
            <a:ext cx="34099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25" y="3324825"/>
            <a:ext cx="30765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1050" y="3510563"/>
            <a:ext cx="429577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61"/>
          <p:cNvSpPr txBox="1"/>
          <p:nvPr/>
        </p:nvSpPr>
        <p:spPr>
          <a:xfrm>
            <a:off x="327150" y="2655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Examples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9"/>
          <p:cNvSpPr txBox="1"/>
          <p:nvPr>
            <p:ph idx="4294967295" type="body"/>
          </p:nvPr>
        </p:nvSpPr>
        <p:spPr>
          <a:xfrm>
            <a:off x="1859025" y="3431875"/>
            <a:ext cx="58596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Vectors - 1 Dimensional 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Matrices - 2 Dimensional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Tensors ??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04" name="Google Shape;6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100" y="304800"/>
            <a:ext cx="3706163" cy="31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250" y="152400"/>
            <a:ext cx="59433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1"/>
          <p:cNvSpPr txBox="1"/>
          <p:nvPr/>
        </p:nvSpPr>
        <p:spPr>
          <a:xfrm>
            <a:off x="196500" y="232975"/>
            <a:ext cx="875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Matrix Operations</a:t>
            </a:r>
            <a:endParaRPr b="1" sz="35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15" name="Google Shape;6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900" y="1419813"/>
            <a:ext cx="21717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2"/>
          <p:cNvSpPr txBox="1"/>
          <p:nvPr/>
        </p:nvSpPr>
        <p:spPr>
          <a:xfrm>
            <a:off x="196500" y="232975"/>
            <a:ext cx="27885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Addition</a:t>
            </a:r>
            <a:endParaRPr b="1" sz="24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21" name="Google Shape;6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75" y="866425"/>
            <a:ext cx="3399549" cy="16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00" y="2831525"/>
            <a:ext cx="2717875" cy="10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5025" y="1745950"/>
            <a:ext cx="4892350" cy="7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42"/>
          <p:cNvSpPr txBox="1"/>
          <p:nvPr/>
        </p:nvSpPr>
        <p:spPr>
          <a:xfrm>
            <a:off x="5099750" y="341675"/>
            <a:ext cx="27885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Multiplication</a:t>
            </a:r>
            <a:endParaRPr b="1" sz="24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25" name="Google Shape;625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3558" y="1165063"/>
            <a:ext cx="2243393" cy="417888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42"/>
          <p:cNvSpPr txBox="1"/>
          <p:nvPr/>
        </p:nvSpPr>
        <p:spPr>
          <a:xfrm>
            <a:off x="3726000" y="2591475"/>
            <a:ext cx="57228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 rows * 2 columns = 3 rows, 2 columns</a:t>
            </a:r>
            <a:endParaRPr sz="1800"/>
          </a:p>
        </p:txBody>
      </p:sp>
      <p:pic>
        <p:nvPicPr>
          <p:cNvPr id="627" name="Google Shape;62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8163" y="3242825"/>
            <a:ext cx="4338484" cy="6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69624" y="4033450"/>
            <a:ext cx="1131049" cy="6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3"/>
          <p:cNvSpPr txBox="1"/>
          <p:nvPr/>
        </p:nvSpPr>
        <p:spPr>
          <a:xfrm>
            <a:off x="138275" y="189275"/>
            <a:ext cx="27885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Transpose</a:t>
            </a:r>
            <a:endParaRPr b="1" sz="24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34" name="Google Shape;6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75" y="960999"/>
            <a:ext cx="4149942" cy="11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737" y="2174887"/>
            <a:ext cx="2562375" cy="9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375" y="3114200"/>
            <a:ext cx="2279575" cy="10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375" y="4128075"/>
            <a:ext cx="1942549" cy="9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4"/>
          <p:cNvSpPr txBox="1"/>
          <p:nvPr/>
        </p:nvSpPr>
        <p:spPr>
          <a:xfrm>
            <a:off x="0" y="130975"/>
            <a:ext cx="87510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V</a:t>
            </a:r>
            <a:r>
              <a:rPr b="1" lang="en" sz="35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ector and Matrix Norms</a:t>
            </a:r>
            <a:endParaRPr b="1" sz="35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43" name="Google Shape;6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275" y="877400"/>
            <a:ext cx="239077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5"/>
          <p:cNvSpPr txBox="1"/>
          <p:nvPr/>
        </p:nvSpPr>
        <p:spPr>
          <a:xfrm>
            <a:off x="196500" y="203775"/>
            <a:ext cx="87510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Norms (The Lp norm)</a:t>
            </a:r>
            <a:endParaRPr b="1" sz="24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9" name="Google Shape;649;p45"/>
          <p:cNvSpPr txBox="1"/>
          <p:nvPr/>
        </p:nvSpPr>
        <p:spPr>
          <a:xfrm>
            <a:off x="196500" y="844500"/>
            <a:ext cx="4739400" cy="15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The magnitude of a vector </a:t>
            </a:r>
            <a:endParaRPr/>
          </a:p>
        </p:txBody>
      </p:sp>
      <p:pic>
        <p:nvPicPr>
          <p:cNvPr id="650" name="Google Shape;6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50" y="1307550"/>
            <a:ext cx="2657350" cy="109977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45"/>
          <p:cNvSpPr txBox="1"/>
          <p:nvPr/>
        </p:nvSpPr>
        <p:spPr>
          <a:xfrm>
            <a:off x="196500" y="2407325"/>
            <a:ext cx="87510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Euclidean Norm (The L2 norm)</a:t>
            </a:r>
            <a:endParaRPr b="1" sz="24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52" name="Google Shape;65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450" y="3034050"/>
            <a:ext cx="2832075" cy="5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350" y="3639175"/>
            <a:ext cx="3734825" cy="1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45"/>
          <p:cNvSpPr txBox="1"/>
          <p:nvPr/>
        </p:nvSpPr>
        <p:spPr>
          <a:xfrm>
            <a:off x="5489300" y="280900"/>
            <a:ext cx="30285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The L1 norm</a:t>
            </a:r>
            <a:endParaRPr b="1" sz="24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55" name="Google Shape;65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2100" y="961000"/>
            <a:ext cx="1999700" cy="7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89325" y="2508425"/>
            <a:ext cx="24479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45"/>
          <p:cNvSpPr txBox="1"/>
          <p:nvPr/>
        </p:nvSpPr>
        <p:spPr>
          <a:xfrm>
            <a:off x="5604700" y="1873350"/>
            <a:ext cx="30000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The Max norm</a:t>
            </a:r>
            <a:endParaRPr/>
          </a:p>
        </p:txBody>
      </p:sp>
      <p:pic>
        <p:nvPicPr>
          <p:cNvPr id="658" name="Google Shape;658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2900" y="3894970"/>
            <a:ext cx="2447925" cy="108983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45"/>
          <p:cNvSpPr txBox="1"/>
          <p:nvPr/>
        </p:nvSpPr>
        <p:spPr>
          <a:xfrm>
            <a:off x="5637900" y="3419550"/>
            <a:ext cx="37347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The Frobenius norm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