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Nunito"/>
      <p:regular r:id="rId32"/>
      <p:bold r:id="rId33"/>
      <p:italic r:id="rId34"/>
      <p:boldItalic r:id="rId35"/>
    </p:embeddedFont>
    <p:embeddedFont>
      <p:font typeface="Maven Pro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Nunito-bold.fntdata"/><Relationship Id="rId10" Type="http://schemas.openxmlformats.org/officeDocument/2006/relationships/slide" Target="slides/slide5.xml"/><Relationship Id="rId32" Type="http://schemas.openxmlformats.org/officeDocument/2006/relationships/font" Target="fonts/Nunito-regular.fntdata"/><Relationship Id="rId13" Type="http://schemas.openxmlformats.org/officeDocument/2006/relationships/slide" Target="slides/slide8.xml"/><Relationship Id="rId35" Type="http://schemas.openxmlformats.org/officeDocument/2006/relationships/font" Target="fonts/Nunito-boldItalic.fntdata"/><Relationship Id="rId12" Type="http://schemas.openxmlformats.org/officeDocument/2006/relationships/slide" Target="slides/slide7.xml"/><Relationship Id="rId34" Type="http://schemas.openxmlformats.org/officeDocument/2006/relationships/font" Target="fonts/Nunito-italic.fntdata"/><Relationship Id="rId15" Type="http://schemas.openxmlformats.org/officeDocument/2006/relationships/slide" Target="slides/slide10.xml"/><Relationship Id="rId37" Type="http://schemas.openxmlformats.org/officeDocument/2006/relationships/font" Target="fonts/MavenPro-bold.fntdata"/><Relationship Id="rId14" Type="http://schemas.openxmlformats.org/officeDocument/2006/relationships/slide" Target="slides/slide9.xml"/><Relationship Id="rId36" Type="http://schemas.openxmlformats.org/officeDocument/2006/relationships/font" Target="fonts/MavenPro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https://techxplore.com/news/2018-02-google-ai-heart-disease-pictures.html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54c069ab9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54c069ab9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54c069ab9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54c069ab9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54c069ad1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54c069ad1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54c069ad1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54c069ad1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54c069ad1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54c069ad1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54c069ad1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54c069ad1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54c069ad1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54c069ad1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54c069ad1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54c069ad1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54c069ad1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54c069ad1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54c069ad1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54c069ad1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54c069ad1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54c069ad1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54c069ad1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54c069ad1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54c069ad17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54c069ad1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54c069ad17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54c069ad17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54c069ad17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54c069ad1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54c069ad1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54c069ad1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54c069ad17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54c069ad17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54c069ab9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54c069ab9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54c069ab9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54c069ab9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54c069ab9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54c069ab9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4c069ab9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54c069ab9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54c069ab9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54c069ab9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54c069ab9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54c069ab9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5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59" name="Google Shape;59;p15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60" name="Google Shape;60;p15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2" name="Google Shape;62;p15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63" name="Google Shape;63;p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6" name="Google Shape;66;p15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67" name="Google Shape;67;p15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" name="Google Shape;71;p15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72" name="Google Shape;72;p15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7" name="Google Shape;77;p15"/>
          <p:cNvGrpSpPr/>
          <p:nvPr/>
        </p:nvGrpSpPr>
        <p:grpSpPr>
          <a:xfrm>
            <a:off x="5043503" y="0"/>
            <a:ext cx="3814072" cy="3839101"/>
            <a:chOff x="5043503" y="0"/>
            <a:chExt cx="3814072" cy="3839101"/>
          </a:xfrm>
        </p:grpSpPr>
        <p:sp>
          <p:nvSpPr>
            <p:cNvPr id="78" name="Google Shape;78;p15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0" name="Google Shape;80;p15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81" name="Google Shape;81;p15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4" name="Google Shape;84;p15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5" name="Google Shape;85;p15"/>
            <p:cNvGrpSpPr/>
            <p:nvPr/>
          </p:nvGrpSpPr>
          <p:grpSpPr>
            <a:xfrm>
              <a:off x="7952721" y="179238"/>
              <a:ext cx="873165" cy="873003"/>
              <a:chOff x="7754428" y="208725"/>
              <a:chExt cx="541800" cy="541800"/>
            </a:xfrm>
          </p:grpSpPr>
          <p:sp>
            <p:nvSpPr>
              <p:cNvPr id="86" name="Google Shape;86;p15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8" name="Google Shape;88;p15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5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5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15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15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6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99" name="Google Shape;99;p16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100" name="Google Shape;100;p16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16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2" name="Google Shape;102;p16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103" name="Google Shape;103;p16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1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16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6" name="Google Shape;106;p16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107" name="Google Shape;107;p16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16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16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16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1" name="Google Shape;111;p16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112" name="Google Shape;112;p16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113" name="Google Shape;113;p16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1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5" name="Google Shape;115;p16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116" name="Google Shape;116;p16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16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16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9" name="Google Shape;119;p16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120" name="Google Shape;120;p16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16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16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16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4" name="Google Shape;124;p1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125" name="Google Shape;125;p16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16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16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16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16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0" name="Google Shape;130;p16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1" name="Google Shape;131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34" name="Google Shape;134;p1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" name="Google Shape;136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1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41" name="Google Shape;141;p1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" name="Google Shape;143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4" name="Google Shape;144;p18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5" name="Google Shape;145;p18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6" name="Google Shape;146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1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49" name="Google Shape;149;p1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" name="Google Shape;151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2" name="Google Shape;152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2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55" name="Google Shape;155;p2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7" name="Google Shape;157;p20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8" name="Google Shape;158;p2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59" name="Google Shape;159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21"/>
          <p:cNvGrpSpPr/>
          <p:nvPr/>
        </p:nvGrpSpPr>
        <p:grpSpPr>
          <a:xfrm>
            <a:off x="6866714" y="1256"/>
            <a:ext cx="2267379" cy="2601741"/>
            <a:chOff x="6790514" y="1256"/>
            <a:chExt cx="2267379" cy="2601741"/>
          </a:xfrm>
        </p:grpSpPr>
        <p:grpSp>
          <p:nvGrpSpPr>
            <p:cNvPr id="162" name="Google Shape;162;p21"/>
            <p:cNvGrpSpPr/>
            <p:nvPr/>
          </p:nvGrpSpPr>
          <p:grpSpPr>
            <a:xfrm>
              <a:off x="7067535" y="1256"/>
              <a:ext cx="1990358" cy="1990303"/>
              <a:chOff x="7067535" y="1256"/>
              <a:chExt cx="1990358" cy="1990303"/>
            </a:xfrm>
          </p:grpSpPr>
          <p:sp>
            <p:nvSpPr>
              <p:cNvPr id="163" name="Google Shape;163;p21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21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21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6" name="Google Shape;166;p21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67" name="Google Shape;167;p21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0" name="Google Shape;170;p21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71" name="Google Shape;171;p21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21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3" name="Google Shape;173;p21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4" name="Google Shape;174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77" name="Google Shape;177;p2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9" name="Google Shape;179;p22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0" name="Google Shape;180;p2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1" name="Google Shape;181;p22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82" name="Google Shape;182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23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85" name="Google Shape;185;p2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7" name="Google Shape;187;p23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88" name="Google Shape;188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24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91" name="Google Shape;191;p24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92" name="Google Shape;192;p2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24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24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24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6" name="Google Shape;196;p24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97" name="Google Shape;197;p2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24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24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24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24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2" name="Google Shape;202;p2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203" name="Google Shape;203;p2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24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24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24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7" name="Google Shape;207;p24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208" name="Google Shape;208;p2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24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24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1" name="Google Shape;211;p24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212" name="Google Shape;212;p2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24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24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24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24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7" name="Google Shape;217;p24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218" name="Google Shape;218;p24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24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24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24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2" name="Google Shape;222;p2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223" name="Google Shape;223;p24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24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24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6" name="Google Shape;226;p24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227" name="Google Shape;227;p24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24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24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24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24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2" name="Google Shape;232;p2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233" name="Google Shape;233;p24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24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24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24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7" name="Google Shape;237;p24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238" name="Google Shape;238;p24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24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24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24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2" name="Google Shape;242;p2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243" name="Google Shape;243;p24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24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24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6" name="Google Shape;246;p24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47" name="Google Shape;247;p24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24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24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24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1" name="Google Shape;251;p24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52" name="Google Shape;252;p2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24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24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24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6" name="Google Shape;256;p24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57" name="Google Shape;257;p24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24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24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24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24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2" name="Google Shape;262;p2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63" name="Google Shape;263;p24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24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24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24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7" name="Google Shape;267;p24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68" name="Google Shape;268;p24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24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24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1" name="Google Shape;271;p24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72" name="Google Shape;272;p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24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24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24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6" name="Google Shape;276;p24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77" name="Google Shape;277;p24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24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24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24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24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2" name="Google Shape;282;p2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83" name="Google Shape;283;p24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24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24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24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7" name="Google Shape;287;p24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88" name="Google Shape;288;p24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24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24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1" name="Google Shape;291;p24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92" name="Google Shape;292;p2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24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24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24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24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7" name="Google Shape;297;p24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98" name="Google Shape;298;p24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24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24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24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2" name="Google Shape;302;p2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303" name="Google Shape;303;p24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24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24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24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7" name="Google Shape;307;p24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308" name="Google Shape;308;p24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24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24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1" name="Google Shape;311;p24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312" name="Google Shape;312;p2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24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24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24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16" name="Google Shape;316;p24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8" name="Google Shape;318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42.png"/><Relationship Id="rId5" Type="http://schemas.openxmlformats.org/officeDocument/2006/relationships/image" Target="../media/image18.png"/><Relationship Id="rId6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3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Relationship Id="rId4" Type="http://schemas.openxmlformats.org/officeDocument/2006/relationships/image" Target="../media/image34.png"/><Relationship Id="rId5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9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7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Relationship Id="rId4" Type="http://schemas.openxmlformats.org/officeDocument/2006/relationships/image" Target="../media/image41.png"/><Relationship Id="rId5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3.png"/><Relationship Id="rId4" Type="http://schemas.openxmlformats.org/officeDocument/2006/relationships/image" Target="../media/image4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8.png"/><Relationship Id="rId4" Type="http://schemas.openxmlformats.org/officeDocument/2006/relationships/image" Target="../media/image45.png"/><Relationship Id="rId5" Type="http://schemas.openxmlformats.org/officeDocument/2006/relationships/image" Target="../media/image23.png"/><Relationship Id="rId6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6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3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35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5"/>
          <p:cNvSpPr txBox="1"/>
          <p:nvPr/>
        </p:nvSpPr>
        <p:spPr>
          <a:xfrm>
            <a:off x="660450" y="763550"/>
            <a:ext cx="6373800" cy="18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n" sz="6000">
                <a:solidFill>
                  <a:srgbClr val="04E499"/>
                </a:solidFill>
                <a:latin typeface="Maven Pro"/>
                <a:ea typeface="Maven Pro"/>
                <a:cs typeface="Maven Pro"/>
                <a:sym typeface="Maven Pro"/>
              </a:rPr>
              <a:t>Introduction and KNN </a:t>
            </a:r>
            <a:endParaRPr b="1" i="0" sz="6000" u="none" cap="none" strike="noStrike">
              <a:solidFill>
                <a:srgbClr val="04E499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25" name="Google Shape;325;p25"/>
          <p:cNvSpPr txBox="1"/>
          <p:nvPr>
            <p:ph idx="4294967295" type="subTitle"/>
          </p:nvPr>
        </p:nvSpPr>
        <p:spPr>
          <a:xfrm>
            <a:off x="772450" y="3580875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E04F5F"/>
                </a:solidFill>
                <a:latin typeface="Arial"/>
                <a:ea typeface="Arial"/>
                <a:cs typeface="Arial"/>
                <a:sym typeface="Arial"/>
              </a:rPr>
              <a:t>Evolve Machine Learners</a:t>
            </a:r>
            <a:endParaRPr b="0" i="0" sz="1800" u="none" cap="none" strike="noStrike">
              <a:solidFill>
                <a:srgbClr val="E04F5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39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175" y="1542325"/>
            <a:ext cx="5781675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34"/>
          <p:cNvSpPr txBox="1"/>
          <p:nvPr/>
        </p:nvSpPr>
        <p:spPr>
          <a:xfrm>
            <a:off x="1759363" y="335475"/>
            <a:ext cx="58233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04F5F"/>
                </a:solidFill>
                <a:latin typeface="Maven Pro"/>
                <a:ea typeface="Maven Pro"/>
                <a:cs typeface="Maven Pro"/>
                <a:sym typeface="Maven Pro"/>
              </a:rPr>
              <a:t>Tradeoff between Flexibility and Interpretability</a:t>
            </a:r>
            <a:endParaRPr b="1" sz="3000">
              <a:solidFill>
                <a:srgbClr val="E04F5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5"/>
          <p:cNvSpPr txBox="1"/>
          <p:nvPr/>
        </p:nvSpPr>
        <p:spPr>
          <a:xfrm>
            <a:off x="1759363" y="335475"/>
            <a:ext cx="58233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04F5F"/>
                </a:solidFill>
                <a:latin typeface="Maven Pro"/>
                <a:ea typeface="Maven Pro"/>
                <a:cs typeface="Maven Pro"/>
                <a:sym typeface="Maven Pro"/>
              </a:rPr>
              <a:t>Supervised vs Unsupervised</a:t>
            </a:r>
            <a:endParaRPr b="1" sz="3000">
              <a:solidFill>
                <a:srgbClr val="E04F5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405" name="Google Shape;40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3849" y="2695633"/>
            <a:ext cx="4859975" cy="2319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0163" y="993825"/>
            <a:ext cx="4543675" cy="1754525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35"/>
          <p:cNvSpPr txBox="1"/>
          <p:nvPr/>
        </p:nvSpPr>
        <p:spPr>
          <a:xfrm>
            <a:off x="-71025" y="3050250"/>
            <a:ext cx="30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Unsupervised??</a:t>
            </a:r>
            <a:endParaRPr b="1" sz="1800"/>
          </a:p>
        </p:txBody>
      </p:sp>
      <p:sp>
        <p:nvSpPr>
          <p:cNvPr id="408" name="Google Shape;408;p35"/>
          <p:cNvSpPr txBox="1"/>
          <p:nvPr/>
        </p:nvSpPr>
        <p:spPr>
          <a:xfrm>
            <a:off x="6104825" y="2978225"/>
            <a:ext cx="30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Unsupervised??</a:t>
            </a:r>
            <a:endParaRPr b="1" sz="1800"/>
          </a:p>
        </p:txBody>
      </p:sp>
      <p:pic>
        <p:nvPicPr>
          <p:cNvPr id="409" name="Google Shape;409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9475" y="3260675"/>
            <a:ext cx="1313191" cy="164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16775" y="3148675"/>
            <a:ext cx="1552747" cy="20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Google Shape;41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275" y="1336550"/>
            <a:ext cx="6470952" cy="3235476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36"/>
          <p:cNvSpPr txBox="1"/>
          <p:nvPr/>
        </p:nvSpPr>
        <p:spPr>
          <a:xfrm>
            <a:off x="1759363" y="335475"/>
            <a:ext cx="58233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04F5F"/>
                </a:solidFill>
                <a:latin typeface="Maven Pro"/>
                <a:ea typeface="Maven Pro"/>
                <a:cs typeface="Maven Pro"/>
                <a:sym typeface="Maven Pro"/>
              </a:rPr>
              <a:t>Classification vs Regression</a:t>
            </a:r>
            <a:endParaRPr b="1" sz="3000">
              <a:solidFill>
                <a:srgbClr val="E04F5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7"/>
          <p:cNvSpPr txBox="1"/>
          <p:nvPr/>
        </p:nvSpPr>
        <p:spPr>
          <a:xfrm>
            <a:off x="1847388" y="311475"/>
            <a:ext cx="58233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04F5F"/>
                </a:solidFill>
                <a:latin typeface="Maven Pro"/>
                <a:ea typeface="Maven Pro"/>
                <a:cs typeface="Maven Pro"/>
                <a:sym typeface="Maven Pro"/>
              </a:rPr>
              <a:t>Quality of Fit</a:t>
            </a:r>
            <a:endParaRPr b="1" sz="3000">
              <a:solidFill>
                <a:srgbClr val="E04F5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422" name="Google Shape;42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325" y="2312025"/>
            <a:ext cx="278130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5825" y="2416700"/>
            <a:ext cx="1752600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37"/>
          <p:cNvSpPr txBox="1"/>
          <p:nvPr/>
        </p:nvSpPr>
        <p:spPr>
          <a:xfrm>
            <a:off x="-495075" y="1964750"/>
            <a:ext cx="52905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A86E8"/>
                </a:solidFill>
                <a:latin typeface="Maven Pro"/>
                <a:ea typeface="Maven Pro"/>
                <a:cs typeface="Maven Pro"/>
                <a:sym typeface="Maven Pro"/>
              </a:rPr>
              <a:t>Regression</a:t>
            </a:r>
            <a:endParaRPr b="1" sz="2400">
              <a:solidFill>
                <a:srgbClr val="4A86E8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25" name="Google Shape;425;p37"/>
          <p:cNvSpPr txBox="1"/>
          <p:nvPr/>
        </p:nvSpPr>
        <p:spPr>
          <a:xfrm>
            <a:off x="3957500" y="1964750"/>
            <a:ext cx="52905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A86E8"/>
                </a:solidFill>
                <a:latin typeface="Maven Pro"/>
                <a:ea typeface="Maven Pro"/>
                <a:cs typeface="Maven Pro"/>
                <a:sym typeface="Maven Pro"/>
              </a:rPr>
              <a:t>Classification</a:t>
            </a:r>
            <a:endParaRPr b="1" sz="2400">
              <a:solidFill>
                <a:srgbClr val="4A86E8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26" name="Google Shape;426;p37"/>
          <p:cNvSpPr txBox="1"/>
          <p:nvPr/>
        </p:nvSpPr>
        <p:spPr>
          <a:xfrm>
            <a:off x="464950" y="3050200"/>
            <a:ext cx="30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Mean Squarred Error</a:t>
            </a:r>
            <a:endParaRPr b="1" sz="1800"/>
          </a:p>
        </p:txBody>
      </p:sp>
      <p:sp>
        <p:nvSpPr>
          <p:cNvPr id="427" name="Google Shape;427;p37"/>
          <p:cNvSpPr txBox="1"/>
          <p:nvPr/>
        </p:nvSpPr>
        <p:spPr>
          <a:xfrm>
            <a:off x="5872850" y="3125775"/>
            <a:ext cx="30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Error Rate</a:t>
            </a:r>
            <a:endParaRPr b="1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" name="Google Shape;43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375" y="754950"/>
            <a:ext cx="3740750" cy="1965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9475" y="727350"/>
            <a:ext cx="4067074" cy="204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36175" y="2720425"/>
            <a:ext cx="3740758" cy="1941550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38"/>
          <p:cNvSpPr txBox="1"/>
          <p:nvPr/>
        </p:nvSpPr>
        <p:spPr>
          <a:xfrm>
            <a:off x="348850" y="175975"/>
            <a:ext cx="8082300" cy="29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Flexibility vs Error </a:t>
            </a:r>
            <a:r>
              <a:rPr lang="en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(Regression setting)</a:t>
            </a:r>
            <a:endParaRPr sz="28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2663" y="865063"/>
            <a:ext cx="6429375" cy="2981325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39"/>
          <p:cNvSpPr txBox="1"/>
          <p:nvPr/>
        </p:nvSpPr>
        <p:spPr>
          <a:xfrm>
            <a:off x="1847388" y="311475"/>
            <a:ext cx="58233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04F5F"/>
                </a:solidFill>
                <a:latin typeface="Maven Pro"/>
                <a:ea typeface="Maven Pro"/>
                <a:cs typeface="Maven Pro"/>
                <a:sym typeface="Maven Pro"/>
              </a:rPr>
              <a:t>Bias-Variance Tradeoff</a:t>
            </a:r>
            <a:endParaRPr b="1" sz="3000">
              <a:solidFill>
                <a:srgbClr val="E04F5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442" name="Google Shape;44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6225" y="3774413"/>
            <a:ext cx="4862259" cy="656312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39"/>
          <p:cNvSpPr txBox="1"/>
          <p:nvPr/>
        </p:nvSpPr>
        <p:spPr>
          <a:xfrm>
            <a:off x="1576700" y="4124575"/>
            <a:ext cx="61842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A86E8"/>
                </a:solidFill>
                <a:latin typeface="Maven Pro"/>
                <a:ea typeface="Maven Pro"/>
                <a:cs typeface="Maven Pro"/>
                <a:sym typeface="Maven Pro"/>
              </a:rPr>
              <a:t>Tradeoff = Low bias - Low variance </a:t>
            </a:r>
            <a:endParaRPr b="1" sz="2400">
              <a:solidFill>
                <a:srgbClr val="4A86E8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4A86E8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44" name="Google Shape;444;p39"/>
          <p:cNvSpPr txBox="1"/>
          <p:nvPr/>
        </p:nvSpPr>
        <p:spPr>
          <a:xfrm>
            <a:off x="80950" y="4594475"/>
            <a:ext cx="56466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High bias - Low variance = Linear Model</a:t>
            </a:r>
            <a:endParaRPr b="1" sz="1200"/>
          </a:p>
        </p:txBody>
      </p:sp>
      <p:sp>
        <p:nvSpPr>
          <p:cNvPr id="445" name="Google Shape;445;p39"/>
          <p:cNvSpPr txBox="1"/>
          <p:nvPr/>
        </p:nvSpPr>
        <p:spPr>
          <a:xfrm>
            <a:off x="4784925" y="4594475"/>
            <a:ext cx="56466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Low</a:t>
            </a:r>
            <a:r>
              <a:rPr b="1" lang="en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bias - High variance = Complex Model</a:t>
            </a:r>
            <a:endParaRPr b="1"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Google Shape;45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2825" y="647925"/>
            <a:ext cx="4198349" cy="307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9800" y="3688075"/>
            <a:ext cx="2076450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3099" y="4152000"/>
            <a:ext cx="2272000" cy="740315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40"/>
          <p:cNvSpPr txBox="1"/>
          <p:nvPr/>
        </p:nvSpPr>
        <p:spPr>
          <a:xfrm>
            <a:off x="1540875" y="4202425"/>
            <a:ext cx="40653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Error Rate </a:t>
            </a:r>
            <a:r>
              <a:rPr lang="en" sz="16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(Irreducible error)</a:t>
            </a:r>
            <a:r>
              <a:rPr b="1" lang="en" sz="16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: </a:t>
            </a:r>
            <a:endParaRPr b="1" sz="1600"/>
          </a:p>
        </p:txBody>
      </p:sp>
      <p:sp>
        <p:nvSpPr>
          <p:cNvPr id="454" name="Google Shape;454;p40"/>
          <p:cNvSpPr txBox="1"/>
          <p:nvPr/>
        </p:nvSpPr>
        <p:spPr>
          <a:xfrm>
            <a:off x="1656700" y="172925"/>
            <a:ext cx="52905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A86E8"/>
                </a:solidFill>
                <a:latin typeface="Maven Pro"/>
                <a:ea typeface="Maven Pro"/>
                <a:cs typeface="Maven Pro"/>
                <a:sym typeface="Maven Pro"/>
              </a:rPr>
              <a:t>Bayes Classifier</a:t>
            </a:r>
            <a:endParaRPr b="1" sz="2400">
              <a:solidFill>
                <a:srgbClr val="4A86E8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1"/>
          <p:cNvSpPr txBox="1"/>
          <p:nvPr/>
        </p:nvSpPr>
        <p:spPr>
          <a:xfrm>
            <a:off x="1018875" y="-167975"/>
            <a:ext cx="7380900" cy="20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 sz="3000">
                <a:solidFill>
                  <a:srgbClr val="E04F5F"/>
                </a:solidFill>
                <a:latin typeface="Maven Pro"/>
                <a:ea typeface="Maven Pro"/>
                <a:cs typeface="Maven Pro"/>
                <a:sym typeface="Maven Pro"/>
              </a:rPr>
              <a:t>K Nearest Neighbor (KNN)</a:t>
            </a:r>
            <a:endParaRPr b="1" i="0" sz="3000" u="none" cap="none" strike="noStrike">
              <a:solidFill>
                <a:srgbClr val="E04F5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460" name="Google Shape;46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150" y="1152600"/>
            <a:ext cx="4968331" cy="272660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41"/>
          <p:cNvSpPr txBox="1"/>
          <p:nvPr/>
        </p:nvSpPr>
        <p:spPr>
          <a:xfrm>
            <a:off x="1677563" y="3239650"/>
            <a:ext cx="5647500" cy="25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2400">
                <a:solidFill>
                  <a:srgbClr val="3D85C6"/>
                </a:solidFill>
                <a:latin typeface="Maven Pro"/>
                <a:ea typeface="Maven Pro"/>
                <a:cs typeface="Maven Pro"/>
                <a:sym typeface="Maven Pro"/>
              </a:rPr>
              <a:t>“Tell me about your friends (who your neighbors are) and </a:t>
            </a:r>
            <a:r>
              <a:rPr b="1" lang="en" sz="2400">
                <a:solidFill>
                  <a:srgbClr val="3D85C6"/>
                </a:solidFill>
                <a:latin typeface="Maven Pro"/>
                <a:ea typeface="Maven Pro"/>
                <a:cs typeface="Maven Pro"/>
                <a:sym typeface="Maven Pro"/>
              </a:rPr>
              <a:t>I will tell you</a:t>
            </a:r>
            <a:r>
              <a:rPr lang="en" sz="2400">
                <a:solidFill>
                  <a:srgbClr val="3D85C6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b="1" lang="en" sz="2400">
                <a:solidFill>
                  <a:srgbClr val="3D85C6"/>
                </a:solidFill>
                <a:latin typeface="Maven Pro"/>
                <a:ea typeface="Maven Pro"/>
                <a:cs typeface="Maven Pro"/>
                <a:sym typeface="Maven Pro"/>
              </a:rPr>
              <a:t>who you are</a:t>
            </a:r>
            <a:r>
              <a:rPr lang="en" sz="2400">
                <a:solidFill>
                  <a:srgbClr val="3D85C6"/>
                </a:solidFill>
                <a:latin typeface="Maven Pro"/>
                <a:ea typeface="Maven Pro"/>
                <a:cs typeface="Maven Pro"/>
                <a:sym typeface="Maven Pro"/>
              </a:rPr>
              <a:t>”</a:t>
            </a:r>
            <a:endParaRPr i="0" sz="2400" u="none" cap="none" strike="noStrike">
              <a:solidFill>
                <a:srgbClr val="3D85C6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6" name="Google Shape;46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375" y="754863"/>
            <a:ext cx="4695150" cy="3633775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42"/>
          <p:cNvSpPr txBox="1"/>
          <p:nvPr>
            <p:ph idx="4294967295" type="body"/>
          </p:nvPr>
        </p:nvSpPr>
        <p:spPr>
          <a:xfrm>
            <a:off x="4991525" y="746075"/>
            <a:ext cx="4264800" cy="19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Char char="●"/>
            </a:pPr>
            <a:r>
              <a:rPr lang="en" sz="2000">
                <a:latin typeface="Maven Pro"/>
                <a:ea typeface="Maven Pro"/>
                <a:cs typeface="Maven Pro"/>
                <a:sym typeface="Maven Pro"/>
              </a:rPr>
              <a:t>K-Nearest Neighbors</a:t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Char char="●"/>
            </a:pPr>
            <a:r>
              <a:rPr lang="en" sz="2000">
                <a:latin typeface="Maven Pro"/>
                <a:ea typeface="Maven Pro"/>
                <a:cs typeface="Maven Pro"/>
                <a:sym typeface="Maven Pro"/>
              </a:rPr>
              <a:t>Memory-Based Reasoning</a:t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Char char="●"/>
            </a:pPr>
            <a:r>
              <a:rPr lang="en" sz="2000">
                <a:latin typeface="Maven Pro"/>
                <a:ea typeface="Maven Pro"/>
                <a:cs typeface="Maven Pro"/>
                <a:sym typeface="Maven Pro"/>
              </a:rPr>
              <a:t>Example-Based Reasoning</a:t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Char char="●"/>
            </a:pPr>
            <a:r>
              <a:rPr lang="en" sz="2000">
                <a:latin typeface="Maven Pro"/>
                <a:ea typeface="Maven Pro"/>
                <a:cs typeface="Maven Pro"/>
                <a:sym typeface="Maven Pro"/>
              </a:rPr>
              <a:t>Instanced-Based Reasoning</a:t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Char char="●"/>
            </a:pPr>
            <a:r>
              <a:rPr lang="en" sz="2000">
                <a:latin typeface="Maven Pro"/>
                <a:ea typeface="Maven Pro"/>
                <a:cs typeface="Maven Pro"/>
                <a:sym typeface="Maven Pro"/>
              </a:rPr>
              <a:t>Lazy Learning</a:t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Google Shape;47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100" y="1223375"/>
            <a:ext cx="3060925" cy="177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1950" y="983112"/>
            <a:ext cx="3375251" cy="208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44150" y="4127412"/>
            <a:ext cx="3495675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43"/>
          <p:cNvSpPr txBox="1"/>
          <p:nvPr/>
        </p:nvSpPr>
        <p:spPr>
          <a:xfrm>
            <a:off x="5200375" y="596700"/>
            <a:ext cx="22707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Choose K neighbors</a:t>
            </a:r>
            <a:endParaRPr b="1" sz="1200"/>
          </a:p>
        </p:txBody>
      </p:sp>
      <p:sp>
        <p:nvSpPr>
          <p:cNvPr id="476" name="Google Shape;476;p43"/>
          <p:cNvSpPr txBox="1"/>
          <p:nvPr/>
        </p:nvSpPr>
        <p:spPr>
          <a:xfrm>
            <a:off x="1433225" y="757100"/>
            <a:ext cx="22707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Measure distance</a:t>
            </a:r>
            <a:endParaRPr b="1" sz="1200"/>
          </a:p>
        </p:txBody>
      </p:sp>
      <p:sp>
        <p:nvSpPr>
          <p:cNvPr id="477" name="Google Shape;477;p43"/>
          <p:cNvSpPr txBox="1"/>
          <p:nvPr/>
        </p:nvSpPr>
        <p:spPr>
          <a:xfrm>
            <a:off x="1704675" y="3335100"/>
            <a:ext cx="52905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A86E8"/>
                </a:solidFill>
                <a:latin typeface="Maven Pro"/>
                <a:ea typeface="Maven Pro"/>
                <a:cs typeface="Maven Pro"/>
                <a:sym typeface="Maven Pro"/>
              </a:rPr>
              <a:t>KNN is non-parametric</a:t>
            </a:r>
            <a:endParaRPr b="1" sz="2400">
              <a:solidFill>
                <a:srgbClr val="4A86E8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6"/>
          <p:cNvSpPr txBox="1"/>
          <p:nvPr/>
        </p:nvSpPr>
        <p:spPr>
          <a:xfrm>
            <a:off x="1154875" y="-279975"/>
            <a:ext cx="7380900" cy="20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E04F5F"/>
                </a:solidFill>
                <a:latin typeface="Maven Pro"/>
                <a:ea typeface="Maven Pro"/>
                <a:cs typeface="Maven Pro"/>
                <a:sym typeface="Maven Pro"/>
              </a:rPr>
              <a:t>What is Machine Learning?</a:t>
            </a:r>
            <a:endParaRPr b="1" i="0" sz="3000" u="none" cap="none" strike="noStrike">
              <a:solidFill>
                <a:srgbClr val="E04F5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31" name="Google Shape;3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8375" y="1026050"/>
            <a:ext cx="3527250" cy="352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Google Shape;48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482" y="1388113"/>
            <a:ext cx="3831477" cy="2470625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44"/>
          <p:cNvSpPr txBox="1"/>
          <p:nvPr/>
        </p:nvSpPr>
        <p:spPr>
          <a:xfrm>
            <a:off x="132875" y="159975"/>
            <a:ext cx="8082300" cy="7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Distance Metrics</a:t>
            </a:r>
            <a:endParaRPr sz="28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484" name="Google Shape;48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4323" y="1716453"/>
            <a:ext cx="3775124" cy="214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9" name="Google Shape;48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0125" y="273975"/>
            <a:ext cx="2927300" cy="238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4925" y="2656650"/>
            <a:ext cx="4237701" cy="218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88775" y="2820700"/>
            <a:ext cx="1552747" cy="20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7750" y="2777000"/>
            <a:ext cx="1552747" cy="20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58900" y="700925"/>
            <a:ext cx="1313191" cy="1645400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45"/>
          <p:cNvSpPr txBox="1"/>
          <p:nvPr/>
        </p:nvSpPr>
        <p:spPr>
          <a:xfrm>
            <a:off x="128800" y="431950"/>
            <a:ext cx="2991000" cy="17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A86E8"/>
                </a:solidFill>
                <a:latin typeface="Maven Pro"/>
                <a:ea typeface="Maven Pro"/>
                <a:cs typeface="Maven Pro"/>
                <a:sym typeface="Maven Pro"/>
              </a:rPr>
              <a:t>“Given the proper amount of K, KNN close to Bayes Classifier</a:t>
            </a:r>
            <a:endParaRPr b="1" sz="2400">
              <a:solidFill>
                <a:srgbClr val="4A86E8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6"/>
          <p:cNvSpPr txBox="1"/>
          <p:nvPr/>
        </p:nvSpPr>
        <p:spPr>
          <a:xfrm>
            <a:off x="460850" y="200700"/>
            <a:ext cx="65484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Weakness </a:t>
            </a:r>
            <a:endParaRPr b="1" sz="24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00" name="Google Shape;500;p46"/>
          <p:cNvSpPr txBox="1"/>
          <p:nvPr>
            <p:ph idx="4294967295" type="body"/>
          </p:nvPr>
        </p:nvSpPr>
        <p:spPr>
          <a:xfrm>
            <a:off x="358875" y="794075"/>
            <a:ext cx="7030500" cy="9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Takes more time to classify</a:t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Choose K may be </a:t>
            </a:r>
            <a:r>
              <a:rPr i="1" lang="en" sz="1400">
                <a:latin typeface="Maven Pro"/>
                <a:ea typeface="Maven Pro"/>
                <a:cs typeface="Maven Pro"/>
                <a:sym typeface="Maven Pro"/>
              </a:rPr>
              <a:t>tricky</a:t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Need large number of samples for accuracy</a:t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01" name="Google Shape;501;p46"/>
          <p:cNvSpPr txBox="1"/>
          <p:nvPr/>
        </p:nvSpPr>
        <p:spPr>
          <a:xfrm>
            <a:off x="562825" y="1904950"/>
            <a:ext cx="6548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Strength</a:t>
            </a:r>
            <a:endParaRPr b="1" sz="24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02" name="Google Shape;502;p46"/>
          <p:cNvSpPr txBox="1"/>
          <p:nvPr>
            <p:ph idx="4294967295" type="body"/>
          </p:nvPr>
        </p:nvSpPr>
        <p:spPr>
          <a:xfrm>
            <a:off x="460850" y="2498325"/>
            <a:ext cx="7030500" cy="9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Very simple and intuitive</a:t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Can be applied for any distribution</a:t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Good if the number of samples is large enough</a:t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7"/>
          <p:cNvSpPr txBox="1"/>
          <p:nvPr/>
        </p:nvSpPr>
        <p:spPr>
          <a:xfrm>
            <a:off x="348850" y="175975"/>
            <a:ext cx="8082300" cy="29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Flexibility vs Error </a:t>
            </a:r>
            <a:r>
              <a:rPr lang="en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(Classification setting)</a:t>
            </a:r>
            <a:endParaRPr sz="28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08" name="Google Shape;50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4225" y="988075"/>
            <a:ext cx="4903101" cy="342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8"/>
          <p:cNvSpPr txBox="1"/>
          <p:nvPr/>
        </p:nvSpPr>
        <p:spPr>
          <a:xfrm>
            <a:off x="1018875" y="-167975"/>
            <a:ext cx="7380900" cy="20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 sz="3000">
                <a:solidFill>
                  <a:srgbClr val="E04F5F"/>
                </a:solidFill>
                <a:latin typeface="Maven Pro"/>
                <a:ea typeface="Maven Pro"/>
                <a:cs typeface="Maven Pro"/>
                <a:sym typeface="Maven Pro"/>
              </a:rPr>
              <a:t>Cross Validation</a:t>
            </a:r>
            <a:endParaRPr b="1" sz="3000">
              <a:solidFill>
                <a:srgbClr val="E04F5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sz="3000">
              <a:solidFill>
                <a:srgbClr val="E04F5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14" name="Google Shape;514;p48"/>
          <p:cNvSpPr txBox="1"/>
          <p:nvPr>
            <p:ph idx="4294967295" type="body"/>
          </p:nvPr>
        </p:nvSpPr>
        <p:spPr>
          <a:xfrm>
            <a:off x="430875" y="978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AutoNum type="arabicPeriod"/>
            </a:pPr>
            <a:r>
              <a:rPr lang="en" sz="2000">
                <a:latin typeface="Maven Pro"/>
                <a:ea typeface="Maven Pro"/>
                <a:cs typeface="Maven Pro"/>
                <a:sym typeface="Maven Pro"/>
              </a:rPr>
              <a:t>Divide data into three sets, training, validation, and test sets</a:t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AutoNum type="arabicPeriod"/>
            </a:pPr>
            <a:r>
              <a:rPr lang="en" sz="2000">
                <a:latin typeface="Maven Pro"/>
                <a:ea typeface="Maven Pro"/>
                <a:cs typeface="Maven Pro"/>
                <a:sym typeface="Maven Pro"/>
              </a:rPr>
              <a:t>Find the optimal model on the training set, and use the test set to checks its predictive capability</a:t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AutoNum type="arabicPeriod"/>
            </a:pPr>
            <a:r>
              <a:rPr lang="en" sz="2000">
                <a:latin typeface="Maven Pro"/>
                <a:ea typeface="Maven Pro"/>
                <a:cs typeface="Maven Pro"/>
                <a:sym typeface="Maven Pro"/>
              </a:rPr>
              <a:t>See how well the model performs on the test set</a:t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AutoNum type="arabicPeriod"/>
            </a:pPr>
            <a:r>
              <a:rPr lang="en" sz="2000">
                <a:latin typeface="Maven Pro"/>
                <a:ea typeface="Maven Pro"/>
                <a:cs typeface="Maven Pro"/>
                <a:sym typeface="Maven Pro"/>
              </a:rPr>
              <a:t>The validation error gives an unbiased estimate of the predictive power of a model</a:t>
            </a:r>
            <a:endParaRPr i="1" sz="20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15" name="Google Shape;51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638" y="1528275"/>
            <a:ext cx="4276725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6175" y="2792125"/>
            <a:ext cx="459105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12150" y="3872025"/>
            <a:ext cx="289560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" name="Google Shape;52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400" y="1076325"/>
            <a:ext cx="3895725" cy="2990850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49"/>
          <p:cNvSpPr txBox="1"/>
          <p:nvPr>
            <p:ph idx="4294967295" type="body"/>
          </p:nvPr>
        </p:nvSpPr>
        <p:spPr>
          <a:xfrm>
            <a:off x="4111500" y="1274025"/>
            <a:ext cx="5032500" cy="19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AutoNum type="arabicPeriod"/>
            </a:pPr>
            <a:r>
              <a:rPr lang="en" sz="2000">
                <a:latin typeface="Maven Pro"/>
                <a:ea typeface="Maven Pro"/>
                <a:cs typeface="Maven Pro"/>
                <a:sym typeface="Maven Pro"/>
              </a:rPr>
              <a:t>Split the data into 5 samples (K = 5)</a:t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AutoNum type="arabicPeriod"/>
            </a:pPr>
            <a:r>
              <a:rPr lang="en" sz="2000">
                <a:latin typeface="Maven Pro"/>
                <a:ea typeface="Maven Pro"/>
                <a:cs typeface="Maven Pro"/>
                <a:sym typeface="Maven Pro"/>
              </a:rPr>
              <a:t>Fit a model to the training samples and use the test sample to calculate a CV metric</a:t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AutoNum type="arabicPeriod"/>
            </a:pPr>
            <a:r>
              <a:rPr lang="en" sz="2000">
                <a:latin typeface="Maven Pro"/>
                <a:ea typeface="Maven Pro"/>
                <a:cs typeface="Maven Pro"/>
                <a:sym typeface="Maven Pro"/>
              </a:rPr>
              <a:t>Repeat the process for the next sample, until all samples have been used to either train or test the model</a:t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8" name="Google Shape;52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2250" y="1712250"/>
            <a:ext cx="6305550" cy="2581275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50"/>
          <p:cNvSpPr txBox="1"/>
          <p:nvPr/>
        </p:nvSpPr>
        <p:spPr>
          <a:xfrm>
            <a:off x="316850" y="784625"/>
            <a:ext cx="65484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Training/Validation</a:t>
            </a:r>
            <a:endParaRPr b="1" sz="24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350" y="231225"/>
            <a:ext cx="2991350" cy="45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7"/>
          <p:cNvSpPr txBox="1"/>
          <p:nvPr/>
        </p:nvSpPr>
        <p:spPr>
          <a:xfrm>
            <a:off x="3303675" y="607925"/>
            <a:ext cx="5647500" cy="25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 sz="2400">
                <a:solidFill>
                  <a:srgbClr val="3D85C6"/>
                </a:solidFill>
                <a:latin typeface="Maven Pro"/>
                <a:ea typeface="Maven Pro"/>
                <a:cs typeface="Maven Pro"/>
                <a:sym typeface="Maven Pro"/>
              </a:rPr>
              <a:t>https://www-bcf.usc.edu/~gareth/ISL/ISLR%20First%20Printing.pdf</a:t>
            </a:r>
            <a:r>
              <a:rPr b="1" i="0" lang="en" sz="2400" u="none" cap="none" strike="noStrike">
                <a:solidFill>
                  <a:srgbClr val="3D85C6"/>
                </a:solidFill>
                <a:latin typeface="Maven Pro"/>
                <a:ea typeface="Maven Pro"/>
                <a:cs typeface="Maven Pro"/>
                <a:sym typeface="Maven Pro"/>
              </a:rPr>
              <a:t>?</a:t>
            </a:r>
            <a:endParaRPr b="1" i="0" sz="2400" u="none" cap="none" strike="noStrike">
              <a:solidFill>
                <a:srgbClr val="3D85C6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8"/>
          <p:cNvSpPr txBox="1"/>
          <p:nvPr/>
        </p:nvSpPr>
        <p:spPr>
          <a:xfrm>
            <a:off x="0" y="807925"/>
            <a:ext cx="4679400" cy="25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8000">
                <a:latin typeface="Maven Pro"/>
                <a:ea typeface="Maven Pro"/>
                <a:cs typeface="Maven Pro"/>
                <a:sym typeface="Maven Pro"/>
              </a:rPr>
              <a:t>X</a:t>
            </a:r>
            <a:endParaRPr i="0" sz="8000" u="none" cap="none" strike="noStrike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43" name="Google Shape;343;p28"/>
          <p:cNvSpPr txBox="1"/>
          <p:nvPr/>
        </p:nvSpPr>
        <p:spPr>
          <a:xfrm>
            <a:off x="4248050" y="655925"/>
            <a:ext cx="4679400" cy="25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8000">
                <a:latin typeface="Maven Pro"/>
                <a:ea typeface="Maven Pro"/>
                <a:cs typeface="Maven Pro"/>
                <a:sym typeface="Maven Pro"/>
              </a:rPr>
              <a:t>y</a:t>
            </a:r>
            <a:endParaRPr i="0" sz="8000" u="none" cap="none" strike="noStrike">
              <a:latin typeface="Maven Pro"/>
              <a:ea typeface="Maven Pro"/>
              <a:cs typeface="Maven Pro"/>
              <a:sym typeface="Maven Pro"/>
            </a:endParaRPr>
          </a:p>
        </p:txBody>
      </p:sp>
      <p:cxnSp>
        <p:nvCxnSpPr>
          <p:cNvPr id="344" name="Google Shape;344;p28"/>
          <p:cNvCxnSpPr/>
          <p:nvPr/>
        </p:nvCxnSpPr>
        <p:spPr>
          <a:xfrm>
            <a:off x="3063700" y="2025375"/>
            <a:ext cx="2733300" cy="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5" name="Google Shape;345;p28"/>
          <p:cNvSpPr txBox="1"/>
          <p:nvPr/>
        </p:nvSpPr>
        <p:spPr>
          <a:xfrm>
            <a:off x="1087700" y="3071675"/>
            <a:ext cx="30000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Input Variables</a:t>
            </a:r>
            <a:endParaRPr/>
          </a:p>
        </p:txBody>
      </p:sp>
      <p:sp>
        <p:nvSpPr>
          <p:cNvPr id="346" name="Google Shape;346;p28"/>
          <p:cNvSpPr txBox="1"/>
          <p:nvPr/>
        </p:nvSpPr>
        <p:spPr>
          <a:xfrm>
            <a:off x="4927750" y="3032075"/>
            <a:ext cx="30000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Output</a:t>
            </a:r>
            <a:r>
              <a:rPr lang="en" sz="2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Variables</a:t>
            </a:r>
            <a:endParaRPr/>
          </a:p>
        </p:txBody>
      </p:sp>
      <p:sp>
        <p:nvSpPr>
          <p:cNvPr id="347" name="Google Shape;347;p28"/>
          <p:cNvSpPr txBox="1"/>
          <p:nvPr/>
        </p:nvSpPr>
        <p:spPr>
          <a:xfrm>
            <a:off x="256200" y="880325"/>
            <a:ext cx="30000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Predictors</a:t>
            </a:r>
            <a:endParaRPr/>
          </a:p>
        </p:txBody>
      </p:sp>
      <p:sp>
        <p:nvSpPr>
          <p:cNvPr id="348" name="Google Shape;348;p28"/>
          <p:cNvSpPr txBox="1"/>
          <p:nvPr/>
        </p:nvSpPr>
        <p:spPr>
          <a:xfrm>
            <a:off x="1888475" y="736750"/>
            <a:ext cx="30000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Independent Variables</a:t>
            </a:r>
            <a:endParaRPr/>
          </a:p>
        </p:txBody>
      </p:sp>
      <p:sp>
        <p:nvSpPr>
          <p:cNvPr id="349" name="Google Shape;349;p28"/>
          <p:cNvSpPr txBox="1"/>
          <p:nvPr/>
        </p:nvSpPr>
        <p:spPr>
          <a:xfrm>
            <a:off x="63700" y="1904213"/>
            <a:ext cx="30000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Features</a:t>
            </a:r>
            <a:endParaRPr/>
          </a:p>
        </p:txBody>
      </p:sp>
      <p:sp>
        <p:nvSpPr>
          <p:cNvPr id="350" name="Google Shape;350;p28"/>
          <p:cNvSpPr txBox="1"/>
          <p:nvPr/>
        </p:nvSpPr>
        <p:spPr>
          <a:xfrm>
            <a:off x="5248125" y="655925"/>
            <a:ext cx="30000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Reponse</a:t>
            </a:r>
            <a:endParaRPr/>
          </a:p>
        </p:txBody>
      </p:sp>
      <p:sp>
        <p:nvSpPr>
          <p:cNvPr id="351" name="Google Shape;351;p28"/>
          <p:cNvSpPr txBox="1"/>
          <p:nvPr/>
        </p:nvSpPr>
        <p:spPr>
          <a:xfrm>
            <a:off x="6448425" y="769175"/>
            <a:ext cx="30000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Dependent Variables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6250" y="536375"/>
            <a:ext cx="6343650" cy="28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8250" y="3682650"/>
            <a:ext cx="169545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550" y="427975"/>
            <a:ext cx="4140526" cy="189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30"/>
          <p:cNvSpPr txBox="1"/>
          <p:nvPr/>
        </p:nvSpPr>
        <p:spPr>
          <a:xfrm>
            <a:off x="1759900" y="2959275"/>
            <a:ext cx="58233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04F5F"/>
                </a:solidFill>
                <a:latin typeface="Maven Pro"/>
                <a:ea typeface="Maven Pro"/>
                <a:cs typeface="Maven Pro"/>
                <a:sym typeface="Maven Pro"/>
              </a:rPr>
              <a:t>Why estimate f?</a:t>
            </a:r>
            <a:endParaRPr b="1" sz="3000">
              <a:solidFill>
                <a:srgbClr val="E04F5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64" name="Google Shape;364;p30"/>
          <p:cNvSpPr txBox="1"/>
          <p:nvPr/>
        </p:nvSpPr>
        <p:spPr>
          <a:xfrm>
            <a:off x="165125" y="3751575"/>
            <a:ext cx="52905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400"/>
              <a:buFont typeface="Maven Pro"/>
              <a:buChar char="●"/>
            </a:pPr>
            <a:r>
              <a:rPr b="1" lang="en" sz="2400">
                <a:solidFill>
                  <a:srgbClr val="4A86E8"/>
                </a:solidFill>
                <a:latin typeface="Maven Pro"/>
                <a:ea typeface="Maven Pro"/>
                <a:cs typeface="Maven Pro"/>
                <a:sym typeface="Maven Pro"/>
              </a:rPr>
              <a:t>Prediction</a:t>
            </a:r>
            <a:endParaRPr b="1" sz="2400">
              <a:solidFill>
                <a:srgbClr val="4A86E8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65" name="Google Shape;365;p30"/>
          <p:cNvSpPr txBox="1"/>
          <p:nvPr/>
        </p:nvSpPr>
        <p:spPr>
          <a:xfrm>
            <a:off x="3853500" y="3795050"/>
            <a:ext cx="52905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400"/>
              <a:buFont typeface="Maven Pro"/>
              <a:buChar char="●"/>
            </a:pPr>
            <a:r>
              <a:rPr b="1" lang="en" sz="2400">
                <a:solidFill>
                  <a:srgbClr val="4A86E8"/>
                </a:solidFill>
                <a:latin typeface="Maven Pro"/>
                <a:ea typeface="Maven Pro"/>
                <a:cs typeface="Maven Pro"/>
                <a:sym typeface="Maven Pro"/>
              </a:rPr>
              <a:t>Inference</a:t>
            </a:r>
            <a:endParaRPr b="1" sz="2400">
              <a:solidFill>
                <a:srgbClr val="4A86E8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66" name="Google Shape;36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8813" y="291300"/>
            <a:ext cx="3735025" cy="216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1"/>
          <p:cNvSpPr txBox="1"/>
          <p:nvPr/>
        </p:nvSpPr>
        <p:spPr>
          <a:xfrm>
            <a:off x="460850" y="200700"/>
            <a:ext cx="4370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Prediction </a:t>
            </a:r>
            <a:r>
              <a:rPr lang="en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(black box)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72" name="Google Shape;37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0100" y="1376850"/>
            <a:ext cx="142875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9125" y="1572100"/>
            <a:ext cx="933450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31"/>
          <p:cNvSpPr txBox="1"/>
          <p:nvPr/>
        </p:nvSpPr>
        <p:spPr>
          <a:xfrm>
            <a:off x="68500" y="2064325"/>
            <a:ext cx="52905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Maven Pro"/>
              <a:buChar char="●"/>
            </a:pPr>
            <a:r>
              <a:rPr b="1" lang="en" sz="1800">
                <a:solidFill>
                  <a:srgbClr val="4A86E8"/>
                </a:solidFill>
                <a:latin typeface="Maven Pro"/>
                <a:ea typeface="Maven Pro"/>
                <a:cs typeface="Maven Pro"/>
                <a:sym typeface="Maven Pro"/>
              </a:rPr>
              <a:t>Reducible Error </a:t>
            </a:r>
            <a:endParaRPr b="1" sz="1800">
              <a:solidFill>
                <a:srgbClr val="4A86E8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5" name="Google Shape;375;p31"/>
          <p:cNvSpPr txBox="1"/>
          <p:nvPr/>
        </p:nvSpPr>
        <p:spPr>
          <a:xfrm>
            <a:off x="3956825" y="2064325"/>
            <a:ext cx="52905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Maven Pro"/>
              <a:buChar char="●"/>
            </a:pPr>
            <a:r>
              <a:rPr b="1" lang="en" sz="1800">
                <a:solidFill>
                  <a:srgbClr val="4A86E8"/>
                </a:solidFill>
                <a:latin typeface="Maven Pro"/>
                <a:ea typeface="Maven Pro"/>
                <a:cs typeface="Maven Pro"/>
                <a:sym typeface="Maven Pro"/>
              </a:rPr>
              <a:t>Irreducible Error</a:t>
            </a:r>
            <a:endParaRPr b="1" sz="1800">
              <a:solidFill>
                <a:srgbClr val="4A86E8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76" name="Google Shape;37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7525" y="2856625"/>
            <a:ext cx="4162425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2"/>
          <p:cNvSpPr txBox="1"/>
          <p:nvPr/>
        </p:nvSpPr>
        <p:spPr>
          <a:xfrm>
            <a:off x="460850" y="200700"/>
            <a:ext cx="6548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Inference </a:t>
            </a:r>
            <a:r>
              <a:rPr lang="en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(not black-box)</a:t>
            </a:r>
            <a:endParaRPr sz="28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82" name="Google Shape;382;p32"/>
          <p:cNvSpPr txBox="1"/>
          <p:nvPr>
            <p:ph idx="4294967295" type="body"/>
          </p:nvPr>
        </p:nvSpPr>
        <p:spPr>
          <a:xfrm>
            <a:off x="430875" y="978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Char char="●"/>
            </a:pPr>
            <a:r>
              <a:rPr lang="en" sz="2000">
                <a:latin typeface="Maven Pro"/>
                <a:ea typeface="Maven Pro"/>
                <a:cs typeface="Maven Pro"/>
                <a:sym typeface="Maven Pro"/>
              </a:rPr>
              <a:t>Which predictors are associated with the response? (</a:t>
            </a:r>
            <a:r>
              <a:rPr i="1" lang="en" sz="2000">
                <a:latin typeface="Maven Pro"/>
                <a:ea typeface="Maven Pro"/>
                <a:cs typeface="Maven Pro"/>
                <a:sym typeface="Maven Pro"/>
              </a:rPr>
              <a:t>important predictor)</a:t>
            </a:r>
            <a:endParaRPr i="1" sz="20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Char char="●"/>
            </a:pPr>
            <a:r>
              <a:rPr lang="en" sz="2000">
                <a:latin typeface="Maven Pro"/>
                <a:ea typeface="Maven Pro"/>
                <a:cs typeface="Maven Pro"/>
                <a:sym typeface="Maven Pro"/>
              </a:rPr>
              <a:t>What is the relationship between the responses and each predictors?  (</a:t>
            </a:r>
            <a:r>
              <a:rPr i="1" lang="en" sz="2000">
                <a:latin typeface="Maven Pro"/>
                <a:ea typeface="Maven Pro"/>
                <a:cs typeface="Maven Pro"/>
                <a:sym typeface="Maven Pro"/>
              </a:rPr>
              <a:t>positive or negative</a:t>
            </a:r>
            <a:r>
              <a:rPr lang="en" sz="2000">
                <a:latin typeface="Maven Pro"/>
                <a:ea typeface="Maven Pro"/>
                <a:cs typeface="Maven Pro"/>
                <a:sym typeface="Maven Pro"/>
              </a:rPr>
              <a:t>)</a:t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Char char="●"/>
            </a:pPr>
            <a:r>
              <a:rPr lang="en" sz="2000">
                <a:latin typeface="Maven Pro"/>
                <a:ea typeface="Maven Pro"/>
                <a:cs typeface="Maven Pro"/>
                <a:sym typeface="Maven Pro"/>
              </a:rPr>
              <a:t>Can the relationship between Y and predictor explained by linear equation or is the relationship more complex? (</a:t>
            </a:r>
            <a:r>
              <a:rPr i="1" lang="en" sz="2000">
                <a:latin typeface="Maven Pro"/>
                <a:ea typeface="Maven Pro"/>
                <a:cs typeface="Maven Pro"/>
                <a:sym typeface="Maven Pro"/>
              </a:rPr>
              <a:t>linear or non-linear</a:t>
            </a:r>
            <a:r>
              <a:rPr lang="en" sz="2000">
                <a:latin typeface="Maven Pro"/>
                <a:ea typeface="Maven Pro"/>
                <a:cs typeface="Maven Pro"/>
                <a:sym typeface="Maven Pro"/>
              </a:rPr>
              <a:t>)</a:t>
            </a:r>
            <a:r>
              <a:rPr lang="en" sz="2000">
                <a:latin typeface="Maven Pro"/>
                <a:ea typeface="Maven Pro"/>
                <a:cs typeface="Maven Pro"/>
                <a:sym typeface="Maven Pro"/>
              </a:rPr>
              <a:t> </a:t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550" y="1049650"/>
            <a:ext cx="3430201" cy="232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6425" y="826825"/>
            <a:ext cx="4017401" cy="2498275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33"/>
          <p:cNvSpPr txBox="1"/>
          <p:nvPr/>
        </p:nvSpPr>
        <p:spPr>
          <a:xfrm>
            <a:off x="-431100" y="3580625"/>
            <a:ext cx="52905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400"/>
              <a:buFont typeface="Maven Pro"/>
              <a:buChar char="●"/>
            </a:pPr>
            <a:r>
              <a:rPr b="1" lang="en" sz="2400">
                <a:solidFill>
                  <a:srgbClr val="4A86E8"/>
                </a:solidFill>
                <a:latin typeface="Maven Pro"/>
                <a:ea typeface="Maven Pro"/>
                <a:cs typeface="Maven Pro"/>
                <a:sym typeface="Maven Pro"/>
              </a:rPr>
              <a:t>Parametric Methods</a:t>
            </a:r>
            <a:endParaRPr b="1" sz="2400">
              <a:solidFill>
                <a:srgbClr val="4A86E8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4A86E8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90" name="Google Shape;390;p33"/>
          <p:cNvSpPr txBox="1"/>
          <p:nvPr/>
        </p:nvSpPr>
        <p:spPr>
          <a:xfrm>
            <a:off x="3762700" y="3631550"/>
            <a:ext cx="52905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400"/>
              <a:buFont typeface="Maven Pro"/>
              <a:buChar char="●"/>
            </a:pPr>
            <a:r>
              <a:rPr b="1" lang="en" sz="2400">
                <a:solidFill>
                  <a:srgbClr val="4A86E8"/>
                </a:solidFill>
                <a:latin typeface="Maven Pro"/>
                <a:ea typeface="Maven Pro"/>
                <a:cs typeface="Maven Pro"/>
                <a:sym typeface="Maven Pro"/>
              </a:rPr>
              <a:t>Non-parametric Methods</a:t>
            </a:r>
            <a:endParaRPr b="1" sz="2400">
              <a:solidFill>
                <a:srgbClr val="4A86E8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91" name="Google Shape;391;p33"/>
          <p:cNvSpPr txBox="1"/>
          <p:nvPr/>
        </p:nvSpPr>
        <p:spPr>
          <a:xfrm>
            <a:off x="384950" y="3276000"/>
            <a:ext cx="46305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Linear fit </a:t>
            </a:r>
            <a:r>
              <a:rPr lang="en" sz="1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(flexible or not flexible?)</a:t>
            </a:r>
            <a:endParaRPr sz="18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92" name="Google Shape;392;p33"/>
          <p:cNvSpPr txBox="1"/>
          <p:nvPr/>
        </p:nvSpPr>
        <p:spPr>
          <a:xfrm>
            <a:off x="5802550" y="3276000"/>
            <a:ext cx="30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Spline fit </a:t>
            </a:r>
            <a:r>
              <a:rPr lang="en" sz="1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(</a:t>
            </a:r>
            <a:r>
              <a:rPr i="1" lang="en" sz="1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smooth</a:t>
            </a:r>
            <a:r>
              <a:rPr lang="en" sz="1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)</a:t>
            </a:r>
            <a:endParaRPr sz="18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93" name="Google Shape;39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650" y="521150"/>
            <a:ext cx="3772925" cy="4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