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https://techxplore.com/news/2018-02-google-ai-heart-disease-pictures.html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393719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393719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393719b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4393719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4393719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4393719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4393719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4393719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393719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393719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4393719b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4393719b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393719b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393719b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4393719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4393719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393719b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393719b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393719b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393719b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4393719b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4393719b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393719b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393719b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393719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393719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393719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393719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393719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393719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393719b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393719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393719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393719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393719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393719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1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77;p15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78" name="Google Shape;78;p1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1" name="Google Shape;81;p1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84;p1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" name="Google Shape;85;p15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86" name="Google Shape;86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" name="Google Shape;88;p1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99" name="Google Shape;99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0" name="Google Shape;100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3" name="Google Shape;103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7" name="Google Shape;107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12" name="Google Shape;112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4" name="Google Shape;134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1" name="Google Shape;14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9" name="Google Shape;149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5" name="Google Shape;155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1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62" name="Google Shape;162;p21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63" name="Google Shape;163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2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7" name="Google Shape;167;p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2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71" name="Google Shape;171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3" name="Google Shape;173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7" name="Google Shape;17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5" name="Google Shape;185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91" name="Google Shape;191;p2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92" name="Google Shape;192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2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7" name="Google Shape;197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2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3" name="Google Shape;203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2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8" name="Google Shape;208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2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12" name="Google Shape;212;p2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8" name="Google Shape;218;p2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2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3" name="Google Shape;223;p2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2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7" name="Google Shape;227;p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3" name="Google Shape;233;p2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2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8" name="Google Shape;238;p2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3" name="Google Shape;243;p2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2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7" name="Google Shape;247;p2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2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52" name="Google Shape;252;p2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7" name="Google Shape;257;p2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2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3" name="Google Shape;263;p2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2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8" name="Google Shape;268;p2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2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72" name="Google Shape;272;p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2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7" name="Google Shape;277;p2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2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3" name="Google Shape;283;p2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2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8" name="Google Shape;288;p2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2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92" name="Google Shape;292;p2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8" name="Google Shape;298;p2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2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3" name="Google Shape;303;p2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2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8" name="Google Shape;308;p2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2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12" name="Google Shape;312;p2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6" name="Google Shape;316;p2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38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/>
        </p:nvSpPr>
        <p:spPr>
          <a:xfrm>
            <a:off x="660450" y="763550"/>
            <a:ext cx="63738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" sz="6000">
                <a:solidFill>
                  <a:srgbClr val="04E499"/>
                </a:solidFill>
                <a:latin typeface="Maven Pro"/>
                <a:ea typeface="Maven Pro"/>
                <a:cs typeface="Maven Pro"/>
                <a:sym typeface="Maven Pro"/>
              </a:rPr>
              <a:t>Linear Regression </a:t>
            </a:r>
            <a:endParaRPr b="1" i="0" sz="6000" u="none" cap="none" strike="noStrike">
              <a:solidFill>
                <a:srgbClr val="04E49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5" name="Google Shape;325;p25"/>
          <p:cNvSpPr txBox="1"/>
          <p:nvPr>
            <p:ph idx="4294967295" type="subTitle"/>
          </p:nvPr>
        </p:nvSpPr>
        <p:spPr>
          <a:xfrm>
            <a:off x="772450" y="35808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04F5F"/>
                </a:solidFill>
                <a:latin typeface="Arial"/>
                <a:ea typeface="Arial"/>
                <a:cs typeface="Arial"/>
                <a:sym typeface="Arial"/>
              </a:rPr>
              <a:t>Evolve Machine Learners</a:t>
            </a:r>
            <a:endParaRPr b="0" i="0" sz="1800" u="none" cap="none" strike="noStrike">
              <a:solidFill>
                <a:srgbClr val="E04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925" y="1688225"/>
            <a:ext cx="2143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225" y="2601800"/>
            <a:ext cx="26765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4"/>
          <p:cNvSpPr/>
          <p:nvPr/>
        </p:nvSpPr>
        <p:spPr>
          <a:xfrm>
            <a:off x="6481750" y="2473950"/>
            <a:ext cx="717300" cy="646200"/>
          </a:xfrm>
          <a:prstGeom prst="ellipse">
            <a:avLst/>
          </a:prstGeom>
          <a:noFill/>
          <a:ln cap="flat" cmpd="sng" w="19050">
            <a:solidFill>
              <a:srgbClr val="E04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950" y="3995425"/>
            <a:ext cx="299085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34"/>
          <p:cNvCxnSpPr/>
          <p:nvPr/>
        </p:nvCxnSpPr>
        <p:spPr>
          <a:xfrm>
            <a:off x="6007100" y="3063825"/>
            <a:ext cx="600" cy="860100"/>
          </a:xfrm>
          <a:prstGeom prst="straightConnector1">
            <a:avLst/>
          </a:prstGeom>
          <a:noFill/>
          <a:ln cap="flat" cmpd="sng" w="38100">
            <a:solidFill>
              <a:srgbClr val="E04F5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4"/>
          <p:cNvSpPr txBox="1"/>
          <p:nvPr/>
        </p:nvSpPr>
        <p:spPr>
          <a:xfrm>
            <a:off x="460850" y="200700"/>
            <a:ext cx="4370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Additive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1926750" y="599388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“Additive always assume each variable is indepent”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7" name="Google Shape;39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325" y="1653099"/>
            <a:ext cx="2879300" cy="31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3" y="1996650"/>
            <a:ext cx="4039175" cy="22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912" y="1808225"/>
            <a:ext cx="42576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487" y="3043275"/>
            <a:ext cx="44481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5"/>
          <p:cNvSpPr/>
          <p:nvPr/>
        </p:nvSpPr>
        <p:spPr>
          <a:xfrm>
            <a:off x="5590400" y="3884250"/>
            <a:ext cx="809400" cy="305400"/>
          </a:xfrm>
          <a:prstGeom prst="ellipse">
            <a:avLst/>
          </a:prstGeom>
          <a:noFill/>
          <a:ln cap="flat" cmpd="sng" w="19050">
            <a:solidFill>
              <a:srgbClr val="E04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7934575" y="3823725"/>
            <a:ext cx="809400" cy="305400"/>
          </a:xfrm>
          <a:prstGeom prst="ellipse">
            <a:avLst/>
          </a:prstGeom>
          <a:noFill/>
          <a:ln cap="flat" cmpd="sng" w="19050">
            <a:solidFill>
              <a:srgbClr val="E04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3500" y="543950"/>
            <a:ext cx="1303675" cy="17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5"/>
          <p:cNvSpPr txBox="1"/>
          <p:nvPr/>
        </p:nvSpPr>
        <p:spPr>
          <a:xfrm>
            <a:off x="3405475" y="807363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Don’t ignore the TV or radio!  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50" y="1645975"/>
            <a:ext cx="4079200" cy="304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950" y="2207187"/>
            <a:ext cx="3829575" cy="18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 txBox="1"/>
          <p:nvPr/>
        </p:nvSpPr>
        <p:spPr>
          <a:xfrm>
            <a:off x="460850" y="200700"/>
            <a:ext cx="733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No Correlations and Constant Error Variance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-306550" y="1151850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Correlation 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4365450" y="1645963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Variance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750" y="1171275"/>
            <a:ext cx="4751125" cy="14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450" y="2814675"/>
            <a:ext cx="4594421" cy="14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7"/>
          <p:cNvSpPr txBox="1"/>
          <p:nvPr/>
        </p:nvSpPr>
        <p:spPr>
          <a:xfrm>
            <a:off x="460850" y="200700"/>
            <a:ext cx="733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Outliers and High Leverage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-1058500" y="1407188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Outliers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-626125" y="3039950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High Leverage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27" name="Google Shape;4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875" y="4352075"/>
            <a:ext cx="2427433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00" y="2655400"/>
            <a:ext cx="53911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375" y="656000"/>
            <a:ext cx="4576940" cy="19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460850" y="200700"/>
            <a:ext cx="733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No Collinearity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325" y="1369950"/>
            <a:ext cx="23050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150" y="1792225"/>
            <a:ext cx="46672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9"/>
          <p:cNvSpPr txBox="1"/>
          <p:nvPr/>
        </p:nvSpPr>
        <p:spPr>
          <a:xfrm>
            <a:off x="1010875" y="263975"/>
            <a:ext cx="73809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What happens with non-linear data? </a:t>
            </a:r>
            <a:endParaRPr b="1" i="0" sz="3000" u="none" cap="none" strike="noStrike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75" y="432450"/>
            <a:ext cx="5127076" cy="28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325" y="3657200"/>
            <a:ext cx="36099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925" y="1644950"/>
            <a:ext cx="3769807" cy="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/>
        </p:nvSpPr>
        <p:spPr>
          <a:xfrm>
            <a:off x="794900" y="279975"/>
            <a:ext cx="73809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How to check if a model fit is good?</a:t>
            </a:r>
            <a:endParaRPr b="1" i="0" sz="3000" u="none" cap="none" strike="noStrike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54" name="Google Shape;4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25" y="2124750"/>
            <a:ext cx="35337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450" y="1852775"/>
            <a:ext cx="21526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975" y="2541438"/>
            <a:ext cx="4431151" cy="8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1"/>
          <p:cNvSpPr txBox="1"/>
          <p:nvPr/>
        </p:nvSpPr>
        <p:spPr>
          <a:xfrm>
            <a:off x="1343850" y="3413800"/>
            <a:ext cx="6391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“R square measured </a:t>
            </a: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how much</a:t>
            </a: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 percentage </a:t>
            </a: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the variability of data explained</a:t>
            </a: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 by the model”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899" y="168025"/>
            <a:ext cx="5292374" cy="25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175" y="2704275"/>
            <a:ext cx="4473428" cy="21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275" y="279975"/>
            <a:ext cx="6134126" cy="24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200" y="2717025"/>
            <a:ext cx="5074603" cy="21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513" y="472375"/>
            <a:ext cx="439102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150" y="3664075"/>
            <a:ext cx="33337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50" y="255800"/>
            <a:ext cx="3823626" cy="22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63" y="2543275"/>
            <a:ext cx="16859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350" y="398538"/>
            <a:ext cx="3892000" cy="20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5750" y="2679413"/>
            <a:ext cx="4343575" cy="2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550" y="3414100"/>
            <a:ext cx="2263825" cy="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473575"/>
            <a:ext cx="3647451" cy="260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6" y="424375"/>
            <a:ext cx="3001474" cy="3026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8"/>
          <p:cNvSpPr/>
          <p:nvPr/>
        </p:nvSpPr>
        <p:spPr>
          <a:xfrm>
            <a:off x="4447575" y="3335675"/>
            <a:ext cx="2599800" cy="975900"/>
          </a:xfrm>
          <a:prstGeom prst="rect">
            <a:avLst/>
          </a:prstGeom>
          <a:noFill/>
          <a:ln cap="flat" cmpd="sng" w="19050">
            <a:solidFill>
              <a:srgbClr val="E04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925" y="3044725"/>
            <a:ext cx="12096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125" y="3912800"/>
            <a:ext cx="1123950" cy="60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9"/>
          <p:cNvCxnSpPr/>
          <p:nvPr/>
        </p:nvCxnSpPr>
        <p:spPr>
          <a:xfrm flipH="1" rot="10800000">
            <a:off x="3636075" y="4204888"/>
            <a:ext cx="7839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9"/>
          <p:cNvSpPr txBox="1"/>
          <p:nvPr/>
        </p:nvSpPr>
        <p:spPr>
          <a:xfrm>
            <a:off x="4505525" y="3912800"/>
            <a:ext cx="3463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p(t) = p-value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225" y="304800"/>
            <a:ext cx="5942433" cy="27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150" y="328400"/>
            <a:ext cx="3136280" cy="245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050" y="328400"/>
            <a:ext cx="2451202" cy="34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/>
        </p:nvSpPr>
        <p:spPr>
          <a:xfrm>
            <a:off x="2599725" y="3967600"/>
            <a:ext cx="5071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If p &lt; 0.05 we can reject the Null Hypothesis!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175" y="3040125"/>
            <a:ext cx="45910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112" y="604800"/>
            <a:ext cx="4039175" cy="22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1"/>
          <p:cNvSpPr/>
          <p:nvPr/>
        </p:nvSpPr>
        <p:spPr>
          <a:xfrm>
            <a:off x="5701975" y="3868250"/>
            <a:ext cx="809400" cy="305400"/>
          </a:xfrm>
          <a:prstGeom prst="ellipse">
            <a:avLst/>
          </a:prstGeom>
          <a:noFill/>
          <a:ln cap="flat" cmpd="sng" w="19050">
            <a:solidFill>
              <a:srgbClr val="E04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3294625" y="3868250"/>
            <a:ext cx="809400" cy="305400"/>
          </a:xfrm>
          <a:prstGeom prst="ellipse">
            <a:avLst/>
          </a:prstGeom>
          <a:noFill/>
          <a:ln cap="flat" cmpd="sng" w="19050">
            <a:solidFill>
              <a:srgbClr val="E04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/>
        </p:nvSpPr>
        <p:spPr>
          <a:xfrm>
            <a:off x="1026875" y="151975"/>
            <a:ext cx="73809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Assumptions</a:t>
            </a:r>
            <a:endParaRPr b="1" i="0" sz="3000" u="none" cap="none" strike="noStrike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32"/>
          <p:cNvSpPr txBox="1"/>
          <p:nvPr>
            <p:ph idx="4294967295" type="body"/>
          </p:nvPr>
        </p:nvSpPr>
        <p:spPr>
          <a:xfrm>
            <a:off x="958825" y="1202025"/>
            <a:ext cx="70305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Linear Relationship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Additive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No correlation amongst error 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Variance of error is constant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No outliers or high leverage points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Collinearity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25" y="1189150"/>
            <a:ext cx="5312550" cy="23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3"/>
          <p:cNvSpPr txBox="1"/>
          <p:nvPr/>
        </p:nvSpPr>
        <p:spPr>
          <a:xfrm>
            <a:off x="460850" y="200700"/>
            <a:ext cx="437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Linear Relationship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4600550" y="3995925"/>
            <a:ext cx="4206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X = log X </a:t>
            </a:r>
            <a:r>
              <a:rPr b="1" lang="en" sz="18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or</a:t>
            </a: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 X^2 </a:t>
            </a:r>
            <a:r>
              <a:rPr b="1" lang="en" sz="18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or</a:t>
            </a: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X^½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85" name="Google Shape;385;p33"/>
          <p:cNvCxnSpPr>
            <a:endCxn id="384" idx="0"/>
          </p:cNvCxnSpPr>
          <p:nvPr/>
        </p:nvCxnSpPr>
        <p:spPr>
          <a:xfrm>
            <a:off x="6703250" y="3135825"/>
            <a:ext cx="600" cy="860100"/>
          </a:xfrm>
          <a:prstGeom prst="straightConnector1">
            <a:avLst/>
          </a:prstGeom>
          <a:noFill/>
          <a:ln cap="flat" cmpd="sng" w="38100">
            <a:solidFill>
              <a:srgbClr val="E04F5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