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1" r:id="rId5"/>
    <p:sldId id="262"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5CF"/>
    <a:srgbClr val="C3AB49"/>
    <a:srgbClr val="7FAA86"/>
    <a:srgbClr val="374A44"/>
    <a:srgbClr val="FFCF01"/>
    <a:srgbClr val="F7941E"/>
    <a:srgbClr val="0515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3"/>
  </p:normalViewPr>
  <p:slideViewPr>
    <p:cSldViewPr snapToGrid="0" snapToObjects="1">
      <p:cViewPr varScale="1">
        <p:scale>
          <a:sx n="90" d="100"/>
          <a:sy n="90" d="100"/>
        </p:scale>
        <p:origin x="232"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0E34B-F5C8-1548-B202-64A8C05AD27A}" type="datetimeFigureOut">
              <a:rPr lang="en-US" smtClean="0"/>
              <a:t>5/7/20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58452-0BAB-6E42-9721-5DC06FFB7E65}" type="slidenum">
              <a:rPr lang="en-US" smtClean="0"/>
              <a:t>‹#›</a:t>
            </a:fld>
            <a:endParaRPr lang="en-US"/>
          </a:p>
        </p:txBody>
      </p:sp>
    </p:spTree>
    <p:extLst>
      <p:ext uri="{BB962C8B-B14F-4D97-AF65-F5344CB8AC3E}">
        <p14:creationId xmlns:p14="http://schemas.microsoft.com/office/powerpoint/2010/main" val="212685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58452-0BAB-6E42-9721-5DC06FFB7E65}" type="slidenum">
              <a:rPr lang="en-US" smtClean="0"/>
              <a:t>1</a:t>
            </a:fld>
            <a:endParaRPr lang="en-US"/>
          </a:p>
        </p:txBody>
      </p:sp>
    </p:spTree>
    <p:extLst>
      <p:ext uri="{BB962C8B-B14F-4D97-AF65-F5344CB8AC3E}">
        <p14:creationId xmlns:p14="http://schemas.microsoft.com/office/powerpoint/2010/main" val="152288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E7858452-0BAB-6E42-9721-5DC06FFB7E65}" type="slidenum">
              <a:rPr lang="en-US" smtClean="0"/>
              <a:t>2</a:t>
            </a:fld>
            <a:endParaRPr lang="en-US"/>
          </a:p>
        </p:txBody>
      </p:sp>
    </p:spTree>
    <p:extLst>
      <p:ext uri="{BB962C8B-B14F-4D97-AF65-F5344CB8AC3E}">
        <p14:creationId xmlns:p14="http://schemas.microsoft.com/office/powerpoint/2010/main" val="151899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58452-0BAB-6E42-9721-5DC06FFB7E65}" type="slidenum">
              <a:rPr lang="en-US" smtClean="0"/>
              <a:t>3</a:t>
            </a:fld>
            <a:endParaRPr lang="en-US"/>
          </a:p>
        </p:txBody>
      </p:sp>
    </p:spTree>
    <p:extLst>
      <p:ext uri="{BB962C8B-B14F-4D97-AF65-F5344CB8AC3E}">
        <p14:creationId xmlns:p14="http://schemas.microsoft.com/office/powerpoint/2010/main" val="1873784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58452-0BAB-6E42-9721-5DC06FFB7E65}" type="slidenum">
              <a:rPr lang="en-US" smtClean="0"/>
              <a:t>4</a:t>
            </a:fld>
            <a:endParaRPr lang="en-US"/>
          </a:p>
        </p:txBody>
      </p:sp>
    </p:spTree>
    <p:extLst>
      <p:ext uri="{BB962C8B-B14F-4D97-AF65-F5344CB8AC3E}">
        <p14:creationId xmlns:p14="http://schemas.microsoft.com/office/powerpoint/2010/main" val="3494311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58452-0BAB-6E42-9721-5DC06FFB7E65}" type="slidenum">
              <a:rPr lang="en-US" smtClean="0"/>
              <a:t>5</a:t>
            </a:fld>
            <a:endParaRPr lang="en-US"/>
          </a:p>
        </p:txBody>
      </p:sp>
    </p:spTree>
    <p:extLst>
      <p:ext uri="{BB962C8B-B14F-4D97-AF65-F5344CB8AC3E}">
        <p14:creationId xmlns:p14="http://schemas.microsoft.com/office/powerpoint/2010/main" val="295936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58452-0BAB-6E42-9721-5DC06FFB7E65}" type="slidenum">
              <a:rPr lang="en-US" smtClean="0"/>
              <a:t>6</a:t>
            </a:fld>
            <a:endParaRPr lang="en-US"/>
          </a:p>
        </p:txBody>
      </p:sp>
    </p:spTree>
    <p:extLst>
      <p:ext uri="{BB962C8B-B14F-4D97-AF65-F5344CB8AC3E}">
        <p14:creationId xmlns:p14="http://schemas.microsoft.com/office/powerpoint/2010/main" val="320163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58452-0BAB-6E42-9721-5DC06FFB7E65}" type="slidenum">
              <a:rPr lang="en-US" smtClean="0"/>
              <a:t>7</a:t>
            </a:fld>
            <a:endParaRPr lang="en-US"/>
          </a:p>
        </p:txBody>
      </p:sp>
    </p:spTree>
    <p:extLst>
      <p:ext uri="{BB962C8B-B14F-4D97-AF65-F5344CB8AC3E}">
        <p14:creationId xmlns:p14="http://schemas.microsoft.com/office/powerpoint/2010/main" val="289622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58452-0BAB-6E42-9721-5DC06FFB7E65}" type="slidenum">
              <a:rPr lang="en-US" smtClean="0"/>
              <a:t>8</a:t>
            </a:fld>
            <a:endParaRPr lang="en-US"/>
          </a:p>
        </p:txBody>
      </p:sp>
    </p:spTree>
    <p:extLst>
      <p:ext uri="{BB962C8B-B14F-4D97-AF65-F5344CB8AC3E}">
        <p14:creationId xmlns:p14="http://schemas.microsoft.com/office/powerpoint/2010/main" val="353507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6AFC-9580-1D41-B300-265942572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84B56D-0072-3147-B3C6-5E832B057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BCE4E5-837E-AA48-B2B0-826C570EA381}"/>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5" name="Footer Placeholder 4">
            <a:extLst>
              <a:ext uri="{FF2B5EF4-FFF2-40B4-BE49-F238E27FC236}">
                <a16:creationId xmlns:a16="http://schemas.microsoft.com/office/drawing/2014/main" id="{2126B318-6A92-764F-9817-604B2703A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0535D-57C8-0D44-809C-C08A1842B831}"/>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104394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8F69-62CE-BF4B-9A57-A531BC8CEB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8F868-AB78-7944-9F0F-D5CBDE5389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DFC6E-DE95-0348-AAA5-681F0A7E1BBD}"/>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5" name="Footer Placeholder 4">
            <a:extLst>
              <a:ext uri="{FF2B5EF4-FFF2-40B4-BE49-F238E27FC236}">
                <a16:creationId xmlns:a16="http://schemas.microsoft.com/office/drawing/2014/main" id="{79223541-4FFB-D045-8E4D-BC1B4556C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B4330-4B2C-D542-8779-833074FA11D8}"/>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366593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363D3-6812-0A46-BBCF-CA240D5907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B4F28-5B1D-E344-AF99-D029C1191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E798B-3DF0-EE45-AE56-8A6EA1D4D574}"/>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5" name="Footer Placeholder 4">
            <a:extLst>
              <a:ext uri="{FF2B5EF4-FFF2-40B4-BE49-F238E27FC236}">
                <a16:creationId xmlns:a16="http://schemas.microsoft.com/office/drawing/2014/main" id="{D35E6CC5-E20C-9D44-938C-8B0649A24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B99F4-2686-004E-8B32-6536EF4B2F21}"/>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181291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F9E3-70FA-EC48-801B-D2561725C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75590-131F-8F4F-84EC-B49636039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AAFE8-27B3-A94B-B7E3-CDCEDD9637DE}"/>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5" name="Footer Placeholder 4">
            <a:extLst>
              <a:ext uri="{FF2B5EF4-FFF2-40B4-BE49-F238E27FC236}">
                <a16:creationId xmlns:a16="http://schemas.microsoft.com/office/drawing/2014/main" id="{3767B97B-F1BF-164F-8D65-3EB0EE652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247D7-3B7B-D149-8832-C7836FCC8E50}"/>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116474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251-CC68-DF46-B92B-AD85109324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59A637-276A-444E-8D16-ECBAADAAC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CDADAE-51DF-964B-921B-82080943E633}"/>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5" name="Footer Placeholder 4">
            <a:extLst>
              <a:ext uri="{FF2B5EF4-FFF2-40B4-BE49-F238E27FC236}">
                <a16:creationId xmlns:a16="http://schemas.microsoft.com/office/drawing/2014/main" id="{2F62E7AF-9811-1A46-BBA4-78D46C338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6040E-2C4E-F844-A7D8-8F3849DDA6D2}"/>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151331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D124-C9B6-7342-A43B-7032CB725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105E6-734A-E047-B960-78AF882D28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EC5B3-38E0-9944-86C4-791D84AA39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D8570C-1CBD-C940-9561-74B22E66125F}"/>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6" name="Footer Placeholder 5">
            <a:extLst>
              <a:ext uri="{FF2B5EF4-FFF2-40B4-BE49-F238E27FC236}">
                <a16:creationId xmlns:a16="http://schemas.microsoft.com/office/drawing/2014/main" id="{511E560C-439F-9D4D-BA3F-A9AE600FA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36D84-0C9E-454B-BF00-1A38EEEB4868}"/>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181416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D5DF-3CF3-3A40-AAD7-8CD6F9996E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BA713-E0A0-F541-969E-FB7135BBE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EDB4-0DC2-1744-B9FF-E8EBEA104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0C5B3D-323F-ED40-9D24-8364D4925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B40CC-EFB8-5747-9300-1840A6C55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6B9A93-62CE-BD41-9CCB-D93B144FD56D}"/>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8" name="Footer Placeholder 7">
            <a:extLst>
              <a:ext uri="{FF2B5EF4-FFF2-40B4-BE49-F238E27FC236}">
                <a16:creationId xmlns:a16="http://schemas.microsoft.com/office/drawing/2014/main" id="{CF47FB38-5D1D-8F4D-8082-983430BAA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C236CC-590C-BA47-BE0E-25FA6D68135C}"/>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274353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773E-4A02-8248-835D-BCC461D4FF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56BE3-BAA3-BC43-8214-A67DB83B5AB4}"/>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4" name="Footer Placeholder 3">
            <a:extLst>
              <a:ext uri="{FF2B5EF4-FFF2-40B4-BE49-F238E27FC236}">
                <a16:creationId xmlns:a16="http://schemas.microsoft.com/office/drawing/2014/main" id="{C52F8E4A-013D-D241-B4E8-D968393830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B7B3BC-8190-9440-B8F8-161C12887D82}"/>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381606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2CC875-37B1-024D-A8FE-618FBD77DD47}"/>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3" name="Footer Placeholder 2">
            <a:extLst>
              <a:ext uri="{FF2B5EF4-FFF2-40B4-BE49-F238E27FC236}">
                <a16:creationId xmlns:a16="http://schemas.microsoft.com/office/drawing/2014/main" id="{4BF2B6EB-305F-234F-AB19-A849C5AFFD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7E3EB6-E023-F548-83EE-6B5AB301C815}"/>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23600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3B0-2611-1C43-BACE-23AFB1167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77BEA7-8A28-0C47-B4E0-C39D285A2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EC144B-B1D1-B746-8D3A-06E103602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6960E-4D6E-8040-8E8D-32BD1CC2846A}"/>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6" name="Footer Placeholder 5">
            <a:extLst>
              <a:ext uri="{FF2B5EF4-FFF2-40B4-BE49-F238E27FC236}">
                <a16:creationId xmlns:a16="http://schemas.microsoft.com/office/drawing/2014/main" id="{38141C91-2484-5747-A654-232CC672A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19EF3-17D8-1C42-B401-487A4FB5B091}"/>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189720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CB4B-35D4-5B41-8F2E-40F103FBA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141E1-BD76-1142-9588-BC66F3DDA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3148CC-B239-C442-9CDF-B48AF906A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4DDF3-3701-D945-99E9-8805B26395C7}"/>
              </a:ext>
            </a:extLst>
          </p:cNvPr>
          <p:cNvSpPr>
            <a:spLocks noGrp="1"/>
          </p:cNvSpPr>
          <p:nvPr>
            <p:ph type="dt" sz="half" idx="10"/>
          </p:nvPr>
        </p:nvSpPr>
        <p:spPr/>
        <p:txBody>
          <a:bodyPr/>
          <a:lstStyle/>
          <a:p>
            <a:fld id="{7270E19F-C401-C048-81A2-7C1C6E873FB6}" type="datetimeFigureOut">
              <a:rPr lang="en-US" smtClean="0"/>
              <a:t>5/7/20</a:t>
            </a:fld>
            <a:endParaRPr lang="en-US"/>
          </a:p>
        </p:txBody>
      </p:sp>
      <p:sp>
        <p:nvSpPr>
          <p:cNvPr id="6" name="Footer Placeholder 5">
            <a:extLst>
              <a:ext uri="{FF2B5EF4-FFF2-40B4-BE49-F238E27FC236}">
                <a16:creationId xmlns:a16="http://schemas.microsoft.com/office/drawing/2014/main" id="{0A95E45C-1D3D-5F42-AB5C-3AECC921A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B3FD5-6A05-A147-B13A-14B411461CD7}"/>
              </a:ext>
            </a:extLst>
          </p:cNvPr>
          <p:cNvSpPr>
            <a:spLocks noGrp="1"/>
          </p:cNvSpPr>
          <p:nvPr>
            <p:ph type="sldNum" sz="quarter" idx="12"/>
          </p:nvPr>
        </p:nvSpPr>
        <p:spPr/>
        <p:txBody>
          <a:bodyPr/>
          <a:lstStyle/>
          <a:p>
            <a:fld id="{45F2FA50-8D07-7543-9B28-21AA6A2303E1}" type="slidenum">
              <a:rPr lang="en-US" smtClean="0"/>
              <a:t>‹#›</a:t>
            </a:fld>
            <a:endParaRPr lang="en-US"/>
          </a:p>
        </p:txBody>
      </p:sp>
    </p:spTree>
    <p:extLst>
      <p:ext uri="{BB962C8B-B14F-4D97-AF65-F5344CB8AC3E}">
        <p14:creationId xmlns:p14="http://schemas.microsoft.com/office/powerpoint/2010/main" val="217814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74A4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8F095-A79C-D045-9E8B-95C8615BF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2936FD-0F61-8D4D-92EC-C362433A7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6934B-9A7C-2141-913D-20A13FD33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0E19F-C401-C048-81A2-7C1C6E873FB6}" type="datetimeFigureOut">
              <a:rPr lang="en-US" smtClean="0"/>
              <a:t>5/7/20</a:t>
            </a:fld>
            <a:endParaRPr lang="en-US"/>
          </a:p>
        </p:txBody>
      </p:sp>
      <p:sp>
        <p:nvSpPr>
          <p:cNvPr id="5" name="Footer Placeholder 4">
            <a:extLst>
              <a:ext uri="{FF2B5EF4-FFF2-40B4-BE49-F238E27FC236}">
                <a16:creationId xmlns:a16="http://schemas.microsoft.com/office/drawing/2014/main" id="{DFE26DA7-A06D-3649-99C6-B5D00F07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B1A94A-4E5A-B84D-989C-708DCF963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2FA50-8D07-7543-9B28-21AA6A2303E1}" type="slidenum">
              <a:rPr lang="en-US" smtClean="0"/>
              <a:t>‹#›</a:t>
            </a:fld>
            <a:endParaRPr lang="en-US"/>
          </a:p>
        </p:txBody>
      </p:sp>
    </p:spTree>
    <p:extLst>
      <p:ext uri="{BB962C8B-B14F-4D97-AF65-F5344CB8AC3E}">
        <p14:creationId xmlns:p14="http://schemas.microsoft.com/office/powerpoint/2010/main" val="375898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ekamaharaj.github.io/Project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C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486FC-FCBD-AB43-88C5-8BB26678CD1B}"/>
              </a:ext>
            </a:extLst>
          </p:cNvPr>
          <p:cNvSpPr/>
          <p:nvPr/>
        </p:nvSpPr>
        <p:spPr>
          <a:xfrm>
            <a:off x="0" y="5457825"/>
            <a:ext cx="12192000" cy="1400175"/>
          </a:xfrm>
          <a:prstGeom prst="rect">
            <a:avLst/>
          </a:prstGeom>
          <a:solidFill>
            <a:srgbClr val="374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ubtitle 2">
            <a:extLst>
              <a:ext uri="{FF2B5EF4-FFF2-40B4-BE49-F238E27FC236}">
                <a16:creationId xmlns:a16="http://schemas.microsoft.com/office/drawing/2014/main" id="{43E4718B-43B4-E248-94F0-C1E4C7F0BB8B}"/>
              </a:ext>
            </a:extLst>
          </p:cNvPr>
          <p:cNvSpPr txBox="1">
            <a:spLocks/>
          </p:cNvSpPr>
          <p:nvPr/>
        </p:nvSpPr>
        <p:spPr>
          <a:xfrm>
            <a:off x="0" y="5643564"/>
            <a:ext cx="12192000" cy="106849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dirty="0">
                <a:solidFill>
                  <a:srgbClr val="C3AB49"/>
                </a:solidFill>
              </a:rPr>
              <a:t>UTA-VIRT-FSF-PT-01-2020-U-LOL Project #2</a:t>
            </a:r>
          </a:p>
          <a:p>
            <a:pPr>
              <a:lnSpc>
                <a:spcPct val="120000"/>
              </a:lnSpc>
            </a:pPr>
            <a:r>
              <a:rPr lang="en-US" dirty="0">
                <a:solidFill>
                  <a:srgbClr val="FFF5CF"/>
                </a:solidFill>
                <a:latin typeface="Helvetica" pitchFamily="2" charset="0"/>
              </a:rPr>
              <a:t>FELIPE   </a:t>
            </a:r>
            <a:r>
              <a:rPr lang="en-US" dirty="0">
                <a:solidFill>
                  <a:srgbClr val="C3AB49"/>
                </a:solidFill>
                <a:latin typeface="Helvetica" pitchFamily="2" charset="0"/>
              </a:rPr>
              <a:t>/</a:t>
            </a:r>
            <a:r>
              <a:rPr lang="en-US" dirty="0">
                <a:solidFill>
                  <a:srgbClr val="F7941E"/>
                </a:solidFill>
                <a:latin typeface="Helvetica" pitchFamily="2" charset="0"/>
              </a:rPr>
              <a:t>  </a:t>
            </a:r>
            <a:r>
              <a:rPr lang="en-US" dirty="0">
                <a:solidFill>
                  <a:srgbClr val="FFF5CF"/>
                </a:solidFill>
                <a:latin typeface="Helvetica" pitchFamily="2" charset="0"/>
              </a:rPr>
              <a:t> ASHLEY   </a:t>
            </a:r>
            <a:r>
              <a:rPr lang="en-US" dirty="0">
                <a:solidFill>
                  <a:srgbClr val="C3AB49"/>
                </a:solidFill>
                <a:latin typeface="Helvetica" pitchFamily="2" charset="0"/>
              </a:rPr>
              <a:t>/</a:t>
            </a:r>
            <a:r>
              <a:rPr lang="en-US" dirty="0">
                <a:solidFill>
                  <a:srgbClr val="FFF5CF"/>
                </a:solidFill>
                <a:latin typeface="Helvetica" pitchFamily="2" charset="0"/>
              </a:rPr>
              <a:t>   CATHERINE   </a:t>
            </a:r>
            <a:r>
              <a:rPr lang="en-US" dirty="0">
                <a:solidFill>
                  <a:srgbClr val="C3AB49"/>
                </a:solidFill>
                <a:latin typeface="Helvetica" pitchFamily="2" charset="0"/>
              </a:rPr>
              <a:t>/</a:t>
            </a:r>
            <a:r>
              <a:rPr lang="en-US" dirty="0">
                <a:solidFill>
                  <a:srgbClr val="FFF5CF"/>
                </a:solidFill>
                <a:latin typeface="Helvetica" pitchFamily="2" charset="0"/>
              </a:rPr>
              <a:t>   IAN   </a:t>
            </a:r>
            <a:r>
              <a:rPr lang="en-US" dirty="0">
                <a:solidFill>
                  <a:srgbClr val="C3AB49"/>
                </a:solidFill>
                <a:latin typeface="Helvetica" pitchFamily="2" charset="0"/>
              </a:rPr>
              <a:t>/</a:t>
            </a:r>
            <a:r>
              <a:rPr lang="en-US" dirty="0">
                <a:solidFill>
                  <a:srgbClr val="FFF5CF"/>
                </a:solidFill>
                <a:latin typeface="Helvetica" pitchFamily="2" charset="0"/>
              </a:rPr>
              <a:t>   AMIT</a:t>
            </a:r>
          </a:p>
        </p:txBody>
      </p:sp>
      <p:pic>
        <p:nvPicPr>
          <p:cNvPr id="8" name="Picture 7">
            <a:extLst>
              <a:ext uri="{FF2B5EF4-FFF2-40B4-BE49-F238E27FC236}">
                <a16:creationId xmlns:a16="http://schemas.microsoft.com/office/drawing/2014/main" id="{3678ED1B-B0F9-1A4A-A21A-4713CEDDBFFE}"/>
              </a:ext>
            </a:extLst>
          </p:cNvPr>
          <p:cNvPicPr>
            <a:picLocks noChangeAspect="1"/>
          </p:cNvPicPr>
          <p:nvPr/>
        </p:nvPicPr>
        <p:blipFill>
          <a:blip r:embed="rId3"/>
          <a:stretch>
            <a:fillRect/>
          </a:stretch>
        </p:blipFill>
        <p:spPr>
          <a:xfrm>
            <a:off x="1578504" y="988908"/>
            <a:ext cx="8834966" cy="2850691"/>
          </a:xfrm>
          <a:prstGeom prst="rect">
            <a:avLst/>
          </a:prstGeom>
          <a:effectLst/>
        </p:spPr>
      </p:pic>
      <p:sp>
        <p:nvSpPr>
          <p:cNvPr id="9" name="Subtitle 2">
            <a:extLst>
              <a:ext uri="{FF2B5EF4-FFF2-40B4-BE49-F238E27FC236}">
                <a16:creationId xmlns:a16="http://schemas.microsoft.com/office/drawing/2014/main" id="{1421E957-DE9C-8148-B790-C6FA7B8C704C}"/>
              </a:ext>
            </a:extLst>
          </p:cNvPr>
          <p:cNvSpPr txBox="1">
            <a:spLocks/>
          </p:cNvSpPr>
          <p:nvPr/>
        </p:nvSpPr>
        <p:spPr>
          <a:xfrm>
            <a:off x="1423987" y="3986213"/>
            <a:ext cx="9144000" cy="72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rgbClr val="374A44"/>
                </a:solidFill>
                <a:latin typeface="Helvetica" pitchFamily="2" charset="0"/>
              </a:rPr>
              <a:t>All-in-One Budgeting App</a:t>
            </a:r>
          </a:p>
        </p:txBody>
      </p:sp>
    </p:spTree>
    <p:extLst>
      <p:ext uri="{BB962C8B-B14F-4D97-AF65-F5344CB8AC3E}">
        <p14:creationId xmlns:p14="http://schemas.microsoft.com/office/powerpoint/2010/main" val="289336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82278-6B82-774C-9D85-CCEAF4FFE54E}"/>
              </a:ext>
            </a:extLst>
          </p:cNvPr>
          <p:cNvSpPr>
            <a:spLocks noGrp="1"/>
          </p:cNvSpPr>
          <p:nvPr>
            <p:ph idx="1"/>
          </p:nvPr>
        </p:nvSpPr>
        <p:spPr>
          <a:xfrm>
            <a:off x="838199" y="1506933"/>
            <a:ext cx="9877425" cy="3760788"/>
          </a:xfrm>
        </p:spPr>
        <p:txBody>
          <a:bodyPr>
            <a:normAutofit/>
          </a:bodyPr>
          <a:lstStyle/>
          <a:p>
            <a:pPr marL="0" indent="0">
              <a:buNone/>
            </a:pPr>
            <a:r>
              <a:rPr lang="en-US" sz="2400" dirty="0">
                <a:solidFill>
                  <a:schemeClr val="bg1"/>
                </a:solidFill>
                <a:latin typeface="Helvetica" pitchFamily="2" charset="0"/>
              </a:rPr>
              <a:t>Have you ever found yourself standing in front of the pantry </a:t>
            </a:r>
            <a:r>
              <a:rPr lang="en-US" sz="2400" dirty="0" err="1">
                <a:solidFill>
                  <a:schemeClr val="bg1"/>
                </a:solidFill>
                <a:latin typeface="Helvetica" pitchFamily="2" charset="0"/>
              </a:rPr>
              <a:t>wondering,"What</a:t>
            </a:r>
            <a:r>
              <a:rPr lang="en-US" sz="2400" dirty="0">
                <a:solidFill>
                  <a:schemeClr val="bg1"/>
                </a:solidFill>
                <a:latin typeface="Helvetica" pitchFamily="2" charset="0"/>
              </a:rPr>
              <a:t> could I possibly make with these items?”</a:t>
            </a:r>
          </a:p>
          <a:p>
            <a:pPr marL="0" indent="0">
              <a:buNone/>
            </a:pPr>
            <a:endParaRPr lang="en-US" sz="2400" dirty="0">
              <a:solidFill>
                <a:schemeClr val="bg1"/>
              </a:solidFill>
              <a:latin typeface="Helvetica" pitchFamily="2" charset="0"/>
            </a:endParaRPr>
          </a:p>
          <a:p>
            <a:pPr marL="0" indent="0">
              <a:buNone/>
            </a:pPr>
            <a:r>
              <a:rPr lang="en-US" sz="2400" dirty="0" err="1">
                <a:solidFill>
                  <a:schemeClr val="bg1"/>
                </a:solidFill>
                <a:latin typeface="Helvetica" pitchFamily="2" charset="0"/>
              </a:rPr>
              <a:t>Foodle</a:t>
            </a:r>
            <a:r>
              <a:rPr lang="en-US" sz="2400" dirty="0">
                <a:solidFill>
                  <a:schemeClr val="bg1"/>
                </a:solidFill>
                <a:latin typeface="Helvetica" pitchFamily="2" charset="0"/>
              </a:rPr>
              <a:t> is here to help!</a:t>
            </a:r>
            <a:br>
              <a:rPr lang="en-US" sz="2400" dirty="0">
                <a:solidFill>
                  <a:schemeClr val="bg1"/>
                </a:solidFill>
                <a:latin typeface="Helvetica" pitchFamily="2" charset="0"/>
              </a:rPr>
            </a:br>
            <a:endParaRPr lang="en-US" sz="2400" dirty="0">
              <a:solidFill>
                <a:schemeClr val="bg1"/>
              </a:solidFill>
              <a:latin typeface="Helvetica" pitchFamily="2" charset="0"/>
            </a:endParaRPr>
          </a:p>
          <a:p>
            <a:pPr marL="0" indent="0">
              <a:buNone/>
            </a:pPr>
            <a:r>
              <a:rPr lang="en-US" sz="2400" dirty="0">
                <a:solidFill>
                  <a:schemeClr val="bg1"/>
                </a:solidFill>
                <a:latin typeface="Helvetica" pitchFamily="2" charset="0"/>
              </a:rPr>
              <a:t>Our application lets users input the food items they have at home and returns recipes that coincide. In addition, you can search for recipes by diet type, create a grocery list, and even favorite the recipes you love.</a:t>
            </a:r>
          </a:p>
        </p:txBody>
      </p:sp>
      <p:sp>
        <p:nvSpPr>
          <p:cNvPr id="7" name="Rectangle 6">
            <a:extLst>
              <a:ext uri="{FF2B5EF4-FFF2-40B4-BE49-F238E27FC236}">
                <a16:creationId xmlns:a16="http://schemas.microsoft.com/office/drawing/2014/main" id="{4D489F61-0628-2F4B-9467-C581A592E649}"/>
              </a:ext>
            </a:extLst>
          </p:cNvPr>
          <p:cNvSpPr/>
          <p:nvPr/>
        </p:nvSpPr>
        <p:spPr>
          <a:xfrm>
            <a:off x="0" y="152404"/>
            <a:ext cx="12192000" cy="933445"/>
          </a:xfrm>
          <a:prstGeom prst="rect">
            <a:avLst/>
          </a:prstGeom>
          <a:solidFill>
            <a:srgbClr val="7FA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791A6-243B-4D4D-B1FC-D09E8B7FC3B1}"/>
              </a:ext>
            </a:extLst>
          </p:cNvPr>
          <p:cNvSpPr>
            <a:spLocks noGrp="1"/>
          </p:cNvSpPr>
          <p:nvPr>
            <p:ph type="title"/>
          </p:nvPr>
        </p:nvSpPr>
        <p:spPr>
          <a:xfrm>
            <a:off x="838200" y="43257"/>
            <a:ext cx="10515600" cy="1325563"/>
          </a:xfrm>
        </p:spPr>
        <p:txBody>
          <a:bodyPr/>
          <a:lstStyle/>
          <a:p>
            <a:r>
              <a:rPr lang="en-US" b="1" dirty="0">
                <a:solidFill>
                  <a:schemeClr val="bg1"/>
                </a:solidFill>
                <a:latin typeface="Helvetica" pitchFamily="2" charset="0"/>
              </a:rPr>
              <a:t>Summary</a:t>
            </a:r>
          </a:p>
        </p:txBody>
      </p:sp>
      <p:sp>
        <p:nvSpPr>
          <p:cNvPr id="9" name="Rectangle 8">
            <a:extLst>
              <a:ext uri="{FF2B5EF4-FFF2-40B4-BE49-F238E27FC236}">
                <a16:creationId xmlns:a16="http://schemas.microsoft.com/office/drawing/2014/main" id="{332692D8-5730-7D47-B078-444E7B60974C}"/>
              </a:ext>
            </a:extLst>
          </p:cNvPr>
          <p:cNvSpPr/>
          <p:nvPr/>
        </p:nvSpPr>
        <p:spPr>
          <a:xfrm>
            <a:off x="0" y="1085849"/>
            <a:ext cx="12192000" cy="45719"/>
          </a:xfrm>
          <a:prstGeom prst="rect">
            <a:avLst/>
          </a:prstGeom>
          <a:solidFill>
            <a:srgbClr val="C3A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F01"/>
              </a:solidFill>
            </a:endParaRPr>
          </a:p>
        </p:txBody>
      </p:sp>
      <p:pic>
        <p:nvPicPr>
          <p:cNvPr id="10" name="Picture 9">
            <a:extLst>
              <a:ext uri="{FF2B5EF4-FFF2-40B4-BE49-F238E27FC236}">
                <a16:creationId xmlns:a16="http://schemas.microsoft.com/office/drawing/2014/main" id="{B0B5FEB4-3B5C-AC46-968D-C30BD5ECB6AD}"/>
              </a:ext>
            </a:extLst>
          </p:cNvPr>
          <p:cNvPicPr>
            <a:picLocks noChangeAspect="1"/>
          </p:cNvPicPr>
          <p:nvPr/>
        </p:nvPicPr>
        <p:blipFill>
          <a:blip r:embed="rId3"/>
          <a:stretch>
            <a:fillRect/>
          </a:stretch>
        </p:blipFill>
        <p:spPr>
          <a:xfrm>
            <a:off x="10865048" y="460373"/>
            <a:ext cx="977504" cy="977504"/>
          </a:xfrm>
          <a:prstGeom prst="rect">
            <a:avLst/>
          </a:prstGeom>
        </p:spPr>
      </p:pic>
    </p:spTree>
    <p:extLst>
      <p:ext uri="{BB962C8B-B14F-4D97-AF65-F5344CB8AC3E}">
        <p14:creationId xmlns:p14="http://schemas.microsoft.com/office/powerpoint/2010/main" val="30612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82278-6B82-774C-9D85-CCEAF4FFE54E}"/>
              </a:ext>
            </a:extLst>
          </p:cNvPr>
          <p:cNvSpPr>
            <a:spLocks noGrp="1"/>
          </p:cNvSpPr>
          <p:nvPr>
            <p:ph idx="1"/>
          </p:nvPr>
        </p:nvSpPr>
        <p:spPr>
          <a:xfrm>
            <a:off x="838200" y="1506933"/>
            <a:ext cx="9791700" cy="4110834"/>
          </a:xfrm>
        </p:spPr>
        <p:txBody>
          <a:bodyPr>
            <a:normAutofit/>
          </a:bodyPr>
          <a:lstStyle/>
          <a:p>
            <a:pPr marL="0" indent="0">
              <a:buNone/>
            </a:pPr>
            <a:r>
              <a:rPr lang="en-US" sz="2400" dirty="0">
                <a:solidFill>
                  <a:schemeClr val="bg1"/>
                </a:solidFill>
                <a:latin typeface="Helvetica" pitchFamily="2" charset="0"/>
              </a:rPr>
              <a:t>Our motivation is to make selecting recipes and grocery shopping easier for our users and to help prevent food waste. By allowing users to select the items they already have in their pantry, the app provides the remaining items needed for your recipe, or gives you recipes you can create without leaving your home.</a:t>
            </a:r>
          </a:p>
        </p:txBody>
      </p:sp>
      <p:sp>
        <p:nvSpPr>
          <p:cNvPr id="10" name="Rectangle 9">
            <a:extLst>
              <a:ext uri="{FF2B5EF4-FFF2-40B4-BE49-F238E27FC236}">
                <a16:creationId xmlns:a16="http://schemas.microsoft.com/office/drawing/2014/main" id="{364CB591-15FC-E649-92BC-443D9BD24E9A}"/>
              </a:ext>
            </a:extLst>
          </p:cNvPr>
          <p:cNvSpPr/>
          <p:nvPr/>
        </p:nvSpPr>
        <p:spPr>
          <a:xfrm>
            <a:off x="0" y="152404"/>
            <a:ext cx="12192000" cy="933445"/>
          </a:xfrm>
          <a:prstGeom prst="rect">
            <a:avLst/>
          </a:prstGeom>
          <a:solidFill>
            <a:srgbClr val="7FA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07CD4F3-2265-C74A-92A4-349E5F5B86AE}"/>
              </a:ext>
            </a:extLst>
          </p:cNvPr>
          <p:cNvSpPr>
            <a:spLocks noGrp="1"/>
          </p:cNvSpPr>
          <p:nvPr>
            <p:ph type="title"/>
          </p:nvPr>
        </p:nvSpPr>
        <p:spPr>
          <a:xfrm>
            <a:off x="838200" y="43257"/>
            <a:ext cx="10515600" cy="1325563"/>
          </a:xfrm>
        </p:spPr>
        <p:txBody>
          <a:bodyPr/>
          <a:lstStyle/>
          <a:p>
            <a:r>
              <a:rPr lang="en-US" b="1" dirty="0">
                <a:solidFill>
                  <a:schemeClr val="bg1"/>
                </a:solidFill>
                <a:latin typeface="Helvetica" pitchFamily="2" charset="0"/>
              </a:rPr>
              <a:t>Motivation</a:t>
            </a:r>
          </a:p>
        </p:txBody>
      </p:sp>
      <p:sp>
        <p:nvSpPr>
          <p:cNvPr id="12" name="Rectangle 11">
            <a:extLst>
              <a:ext uri="{FF2B5EF4-FFF2-40B4-BE49-F238E27FC236}">
                <a16:creationId xmlns:a16="http://schemas.microsoft.com/office/drawing/2014/main" id="{F166F9DB-69EE-3144-9F06-FF0D620881D3}"/>
              </a:ext>
            </a:extLst>
          </p:cNvPr>
          <p:cNvSpPr/>
          <p:nvPr/>
        </p:nvSpPr>
        <p:spPr>
          <a:xfrm>
            <a:off x="0" y="1085849"/>
            <a:ext cx="12192000" cy="45719"/>
          </a:xfrm>
          <a:prstGeom prst="rect">
            <a:avLst/>
          </a:prstGeom>
          <a:solidFill>
            <a:srgbClr val="C3A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F01"/>
              </a:solidFill>
            </a:endParaRPr>
          </a:p>
        </p:txBody>
      </p:sp>
      <p:pic>
        <p:nvPicPr>
          <p:cNvPr id="13" name="Picture 12">
            <a:extLst>
              <a:ext uri="{FF2B5EF4-FFF2-40B4-BE49-F238E27FC236}">
                <a16:creationId xmlns:a16="http://schemas.microsoft.com/office/drawing/2014/main" id="{EFFF942C-DE7E-F942-A622-07BBE668FC8F}"/>
              </a:ext>
            </a:extLst>
          </p:cNvPr>
          <p:cNvPicPr>
            <a:picLocks noChangeAspect="1"/>
          </p:cNvPicPr>
          <p:nvPr/>
        </p:nvPicPr>
        <p:blipFill>
          <a:blip r:embed="rId3"/>
          <a:stretch>
            <a:fillRect/>
          </a:stretch>
        </p:blipFill>
        <p:spPr>
          <a:xfrm>
            <a:off x="10865048" y="460373"/>
            <a:ext cx="977504" cy="977504"/>
          </a:xfrm>
          <a:prstGeom prst="rect">
            <a:avLst/>
          </a:prstGeom>
        </p:spPr>
      </p:pic>
    </p:spTree>
    <p:extLst>
      <p:ext uri="{BB962C8B-B14F-4D97-AF65-F5344CB8AC3E}">
        <p14:creationId xmlns:p14="http://schemas.microsoft.com/office/powerpoint/2010/main" val="25360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82278-6B82-774C-9D85-CCEAF4FFE54E}"/>
              </a:ext>
            </a:extLst>
          </p:cNvPr>
          <p:cNvSpPr>
            <a:spLocks noGrp="1"/>
          </p:cNvSpPr>
          <p:nvPr>
            <p:ph idx="1"/>
          </p:nvPr>
        </p:nvSpPr>
        <p:spPr>
          <a:xfrm>
            <a:off x="838200" y="1506932"/>
            <a:ext cx="9791700" cy="4779568"/>
          </a:xfrm>
        </p:spPr>
        <p:txBody>
          <a:bodyPr>
            <a:normAutofit/>
          </a:bodyPr>
          <a:lstStyle/>
          <a:p>
            <a:pPr marL="0" indent="0">
              <a:buNone/>
            </a:pPr>
            <a:r>
              <a:rPr lang="en-US" b="1" dirty="0">
                <a:solidFill>
                  <a:srgbClr val="C3AB49"/>
                </a:solidFill>
                <a:latin typeface="Helvetica" pitchFamily="2" charset="0"/>
              </a:rPr>
              <a:t>FRONT END</a:t>
            </a:r>
          </a:p>
          <a:p>
            <a:pPr marL="0" indent="0">
              <a:buNone/>
            </a:pPr>
            <a:r>
              <a:rPr lang="en-US" sz="2400" dirty="0">
                <a:solidFill>
                  <a:schemeClr val="bg1"/>
                </a:solidFill>
                <a:latin typeface="Helvetica" pitchFamily="2" charset="0"/>
              </a:rPr>
              <a:t>Page Layout - Ashley and </a:t>
            </a:r>
            <a:r>
              <a:rPr lang="en-US" sz="2400" dirty="0" err="1">
                <a:solidFill>
                  <a:schemeClr val="bg1"/>
                </a:solidFill>
                <a:latin typeface="Helvetica" pitchFamily="2" charset="0"/>
              </a:rPr>
              <a:t>Ashtin</a:t>
            </a:r>
            <a:br>
              <a:rPr lang="en-US" sz="2400" dirty="0">
                <a:solidFill>
                  <a:schemeClr val="bg1"/>
                </a:solidFill>
                <a:latin typeface="Helvetica" pitchFamily="2" charset="0"/>
              </a:rPr>
            </a:br>
            <a:r>
              <a:rPr lang="en-US" sz="2400" dirty="0">
                <a:solidFill>
                  <a:schemeClr val="bg1"/>
                </a:solidFill>
                <a:latin typeface="Helvetica" pitchFamily="2" charset="0"/>
              </a:rPr>
              <a:t>Basic Layout of page</a:t>
            </a:r>
            <a:br>
              <a:rPr lang="en-US" sz="2400" dirty="0">
                <a:solidFill>
                  <a:schemeClr val="bg1"/>
                </a:solidFill>
                <a:latin typeface="Helvetica" pitchFamily="2" charset="0"/>
              </a:rPr>
            </a:br>
            <a:r>
              <a:rPr lang="en-US" sz="2400" dirty="0">
                <a:solidFill>
                  <a:schemeClr val="bg1"/>
                </a:solidFill>
                <a:latin typeface="Helvetica" pitchFamily="2" charset="0"/>
              </a:rPr>
              <a:t>Use Bootstrap</a:t>
            </a:r>
            <a:br>
              <a:rPr lang="en-US" sz="2400" dirty="0">
                <a:solidFill>
                  <a:schemeClr val="bg1"/>
                </a:solidFill>
                <a:latin typeface="Helvetica" pitchFamily="2" charset="0"/>
              </a:rPr>
            </a:br>
            <a:r>
              <a:rPr lang="en-US" sz="2400" dirty="0">
                <a:solidFill>
                  <a:schemeClr val="bg1"/>
                </a:solidFill>
                <a:latin typeface="Helvetica" pitchFamily="2" charset="0"/>
              </a:rPr>
              <a:t>PowerPoint presentation</a:t>
            </a:r>
          </a:p>
          <a:p>
            <a:pPr marL="0" indent="0">
              <a:buNone/>
            </a:pPr>
            <a:endParaRPr lang="en-US" sz="2400" b="1" dirty="0">
              <a:solidFill>
                <a:srgbClr val="FFCF01"/>
              </a:solidFill>
              <a:latin typeface="Helvetica" pitchFamily="2" charset="0"/>
            </a:endParaRPr>
          </a:p>
          <a:p>
            <a:pPr marL="0" indent="0">
              <a:buNone/>
            </a:pPr>
            <a:r>
              <a:rPr lang="en-US" b="1" dirty="0">
                <a:solidFill>
                  <a:srgbClr val="C3AB49"/>
                </a:solidFill>
                <a:latin typeface="Helvetica" pitchFamily="2" charset="0"/>
              </a:rPr>
              <a:t>BACK END</a:t>
            </a:r>
          </a:p>
          <a:p>
            <a:pPr marL="0" indent="0">
              <a:buNone/>
            </a:pPr>
            <a:r>
              <a:rPr lang="en-US" sz="2400" dirty="0">
                <a:solidFill>
                  <a:schemeClr val="bg1"/>
                </a:solidFill>
                <a:latin typeface="Helvetica" pitchFamily="2" charset="0"/>
              </a:rPr>
              <a:t>API implementation - </a:t>
            </a:r>
            <a:r>
              <a:rPr lang="en-US" sz="2400" dirty="0" err="1">
                <a:solidFill>
                  <a:schemeClr val="bg1"/>
                </a:solidFill>
                <a:latin typeface="Helvetica" pitchFamily="2" charset="0"/>
              </a:rPr>
              <a:t>Reeka</a:t>
            </a:r>
            <a:r>
              <a:rPr lang="en-US" sz="2400" dirty="0">
                <a:solidFill>
                  <a:schemeClr val="bg1"/>
                </a:solidFill>
                <a:latin typeface="Helvetica" pitchFamily="2" charset="0"/>
              </a:rPr>
              <a:t> and Brandon</a:t>
            </a:r>
            <a:br>
              <a:rPr lang="en-US" sz="2400" dirty="0">
                <a:solidFill>
                  <a:schemeClr val="bg1"/>
                </a:solidFill>
                <a:latin typeface="Helvetica" pitchFamily="2" charset="0"/>
              </a:rPr>
            </a:br>
            <a:r>
              <a:rPr lang="en-US" sz="2400" dirty="0">
                <a:solidFill>
                  <a:schemeClr val="bg1"/>
                </a:solidFill>
                <a:latin typeface="Helvetica" pitchFamily="2" charset="0"/>
              </a:rPr>
              <a:t>Implementing APIs</a:t>
            </a:r>
            <a:br>
              <a:rPr lang="en-US" sz="2400" dirty="0">
                <a:solidFill>
                  <a:schemeClr val="bg1"/>
                </a:solidFill>
                <a:latin typeface="Helvetica" pitchFamily="2" charset="0"/>
              </a:rPr>
            </a:br>
            <a:r>
              <a:rPr lang="en-US" sz="2400" dirty="0">
                <a:solidFill>
                  <a:schemeClr val="bg1"/>
                </a:solidFill>
                <a:latin typeface="Helvetica" pitchFamily="2" charset="0"/>
              </a:rPr>
              <a:t>Recipe - Food - Nutrition + Whisk API - </a:t>
            </a:r>
            <a:r>
              <a:rPr lang="en-US" sz="2400" dirty="0" err="1">
                <a:solidFill>
                  <a:schemeClr val="bg1"/>
                </a:solidFill>
                <a:latin typeface="Helvetica" pitchFamily="2" charset="0"/>
              </a:rPr>
              <a:t>Reeka</a:t>
            </a:r>
            <a:br>
              <a:rPr lang="en-US" sz="2400" dirty="0">
                <a:solidFill>
                  <a:schemeClr val="bg1"/>
                </a:solidFill>
                <a:latin typeface="Helvetica" pitchFamily="2" charset="0"/>
              </a:rPr>
            </a:br>
            <a:r>
              <a:rPr lang="en-US" sz="2400" dirty="0">
                <a:solidFill>
                  <a:schemeClr val="bg1"/>
                </a:solidFill>
                <a:latin typeface="Helvetica" pitchFamily="2" charset="0"/>
              </a:rPr>
              <a:t>Functionality and Firebase - Brandon</a:t>
            </a:r>
          </a:p>
        </p:txBody>
      </p:sp>
      <p:sp>
        <p:nvSpPr>
          <p:cNvPr id="10" name="Rectangle 9">
            <a:extLst>
              <a:ext uri="{FF2B5EF4-FFF2-40B4-BE49-F238E27FC236}">
                <a16:creationId xmlns:a16="http://schemas.microsoft.com/office/drawing/2014/main" id="{56EF0C2C-AEC2-0446-8A69-A2FA4753D58C}"/>
              </a:ext>
            </a:extLst>
          </p:cNvPr>
          <p:cNvSpPr/>
          <p:nvPr/>
        </p:nvSpPr>
        <p:spPr>
          <a:xfrm>
            <a:off x="0" y="152404"/>
            <a:ext cx="12192000" cy="933445"/>
          </a:xfrm>
          <a:prstGeom prst="rect">
            <a:avLst/>
          </a:prstGeom>
          <a:solidFill>
            <a:srgbClr val="7FA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D503215-F1FC-B846-93AD-CE7F3822186E}"/>
              </a:ext>
            </a:extLst>
          </p:cNvPr>
          <p:cNvSpPr>
            <a:spLocks noGrp="1"/>
          </p:cNvSpPr>
          <p:nvPr>
            <p:ph type="title"/>
          </p:nvPr>
        </p:nvSpPr>
        <p:spPr>
          <a:xfrm>
            <a:off x="838200" y="43257"/>
            <a:ext cx="10515600" cy="1325563"/>
          </a:xfrm>
        </p:spPr>
        <p:txBody>
          <a:bodyPr/>
          <a:lstStyle/>
          <a:p>
            <a:r>
              <a:rPr lang="en-US" b="1" dirty="0">
                <a:solidFill>
                  <a:schemeClr val="bg1"/>
                </a:solidFill>
                <a:latin typeface="Helvetica" pitchFamily="2" charset="0"/>
              </a:rPr>
              <a:t>Design Process</a:t>
            </a:r>
          </a:p>
        </p:txBody>
      </p:sp>
      <p:sp>
        <p:nvSpPr>
          <p:cNvPr id="12" name="Rectangle 11">
            <a:extLst>
              <a:ext uri="{FF2B5EF4-FFF2-40B4-BE49-F238E27FC236}">
                <a16:creationId xmlns:a16="http://schemas.microsoft.com/office/drawing/2014/main" id="{B0D00E8B-6110-1044-912B-D569A27A4D0A}"/>
              </a:ext>
            </a:extLst>
          </p:cNvPr>
          <p:cNvSpPr/>
          <p:nvPr/>
        </p:nvSpPr>
        <p:spPr>
          <a:xfrm>
            <a:off x="0" y="1085849"/>
            <a:ext cx="12192000" cy="45719"/>
          </a:xfrm>
          <a:prstGeom prst="rect">
            <a:avLst/>
          </a:prstGeom>
          <a:solidFill>
            <a:srgbClr val="C3A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F01"/>
              </a:solidFill>
            </a:endParaRPr>
          </a:p>
        </p:txBody>
      </p:sp>
      <p:pic>
        <p:nvPicPr>
          <p:cNvPr id="13" name="Picture 12">
            <a:extLst>
              <a:ext uri="{FF2B5EF4-FFF2-40B4-BE49-F238E27FC236}">
                <a16:creationId xmlns:a16="http://schemas.microsoft.com/office/drawing/2014/main" id="{28250A7F-2F36-E145-B8F6-C70A95E43724}"/>
              </a:ext>
            </a:extLst>
          </p:cNvPr>
          <p:cNvPicPr>
            <a:picLocks noChangeAspect="1"/>
          </p:cNvPicPr>
          <p:nvPr/>
        </p:nvPicPr>
        <p:blipFill>
          <a:blip r:embed="rId3"/>
          <a:stretch>
            <a:fillRect/>
          </a:stretch>
        </p:blipFill>
        <p:spPr>
          <a:xfrm>
            <a:off x="10865048" y="460373"/>
            <a:ext cx="977504" cy="977504"/>
          </a:xfrm>
          <a:prstGeom prst="rect">
            <a:avLst/>
          </a:prstGeom>
        </p:spPr>
      </p:pic>
    </p:spTree>
    <p:extLst>
      <p:ext uri="{BB962C8B-B14F-4D97-AF65-F5344CB8AC3E}">
        <p14:creationId xmlns:p14="http://schemas.microsoft.com/office/powerpoint/2010/main" val="128967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CC42347-8D84-EF47-B0C9-0DC094205A15}"/>
              </a:ext>
            </a:extLst>
          </p:cNvPr>
          <p:cNvSpPr txBox="1">
            <a:spLocks/>
          </p:cNvSpPr>
          <p:nvPr/>
        </p:nvSpPr>
        <p:spPr>
          <a:xfrm>
            <a:off x="838200" y="1506932"/>
            <a:ext cx="9791700" cy="47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b="1" dirty="0">
                <a:solidFill>
                  <a:srgbClr val="C3AB49"/>
                </a:solidFill>
                <a:latin typeface="Helvetica" pitchFamily="2" charset="0"/>
              </a:rPr>
              <a:t>Programs We Used</a:t>
            </a:r>
          </a:p>
          <a:p>
            <a:pPr fontAlgn="base"/>
            <a:r>
              <a:rPr lang="en-US" sz="2400" dirty="0">
                <a:solidFill>
                  <a:schemeClr val="bg1"/>
                </a:solidFill>
                <a:latin typeface="Helvetica" pitchFamily="2" charset="0"/>
              </a:rPr>
              <a:t>Bootstrap</a:t>
            </a:r>
          </a:p>
          <a:p>
            <a:pPr fontAlgn="base"/>
            <a:r>
              <a:rPr lang="en-US" sz="2400" dirty="0">
                <a:solidFill>
                  <a:schemeClr val="bg1"/>
                </a:solidFill>
                <a:latin typeface="Helvetica" pitchFamily="2" charset="0"/>
              </a:rPr>
              <a:t>Adobe Illustrator</a:t>
            </a:r>
          </a:p>
          <a:p>
            <a:pPr fontAlgn="base"/>
            <a:r>
              <a:rPr lang="en-US" sz="2400" dirty="0">
                <a:solidFill>
                  <a:schemeClr val="bg1"/>
                </a:solidFill>
                <a:latin typeface="Helvetica" pitchFamily="2" charset="0"/>
              </a:rPr>
              <a:t>Visual Studio </a:t>
            </a:r>
          </a:p>
          <a:p>
            <a:pPr fontAlgn="base"/>
            <a:r>
              <a:rPr lang="en-US" sz="2400" dirty="0">
                <a:solidFill>
                  <a:schemeClr val="bg1"/>
                </a:solidFill>
                <a:latin typeface="Helvetica" pitchFamily="2" charset="0"/>
              </a:rPr>
              <a:t>Google Docs</a:t>
            </a:r>
          </a:p>
          <a:p>
            <a:pPr fontAlgn="base"/>
            <a:r>
              <a:rPr lang="en-US" sz="2400" dirty="0">
                <a:solidFill>
                  <a:schemeClr val="bg1"/>
                </a:solidFill>
                <a:latin typeface="Helvetica" pitchFamily="2" charset="0"/>
              </a:rPr>
              <a:t>Food - Nutrition API </a:t>
            </a:r>
          </a:p>
          <a:p>
            <a:pPr fontAlgn="base"/>
            <a:r>
              <a:rPr lang="en-US" sz="2400" dirty="0">
                <a:solidFill>
                  <a:schemeClr val="bg1"/>
                </a:solidFill>
                <a:latin typeface="Helvetica" pitchFamily="2" charset="0"/>
              </a:rPr>
              <a:t>Whisk API </a:t>
            </a:r>
          </a:p>
          <a:p>
            <a:pPr fontAlgn="base"/>
            <a:r>
              <a:rPr lang="en-US" sz="2400" dirty="0">
                <a:solidFill>
                  <a:schemeClr val="bg1"/>
                </a:solidFill>
                <a:latin typeface="Helvetica" pitchFamily="2" charset="0"/>
              </a:rPr>
              <a:t>PowerPoint</a:t>
            </a:r>
          </a:p>
        </p:txBody>
      </p:sp>
      <p:sp>
        <p:nvSpPr>
          <p:cNvPr id="10" name="Rectangle 9">
            <a:extLst>
              <a:ext uri="{FF2B5EF4-FFF2-40B4-BE49-F238E27FC236}">
                <a16:creationId xmlns:a16="http://schemas.microsoft.com/office/drawing/2014/main" id="{7DD4AA68-FABC-0043-ABF9-827902FE2856}"/>
              </a:ext>
            </a:extLst>
          </p:cNvPr>
          <p:cNvSpPr/>
          <p:nvPr/>
        </p:nvSpPr>
        <p:spPr>
          <a:xfrm>
            <a:off x="0" y="152404"/>
            <a:ext cx="12192000" cy="933445"/>
          </a:xfrm>
          <a:prstGeom prst="rect">
            <a:avLst/>
          </a:prstGeom>
          <a:solidFill>
            <a:srgbClr val="7FA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9209B117-FB7C-9D4E-8AAC-3A973B8E9CE5}"/>
              </a:ext>
            </a:extLst>
          </p:cNvPr>
          <p:cNvSpPr>
            <a:spLocks noGrp="1"/>
          </p:cNvSpPr>
          <p:nvPr>
            <p:ph type="title"/>
          </p:nvPr>
        </p:nvSpPr>
        <p:spPr>
          <a:xfrm>
            <a:off x="838200" y="43257"/>
            <a:ext cx="10515600" cy="1325563"/>
          </a:xfrm>
        </p:spPr>
        <p:txBody>
          <a:bodyPr/>
          <a:lstStyle/>
          <a:p>
            <a:r>
              <a:rPr lang="en-US" b="1" dirty="0">
                <a:solidFill>
                  <a:schemeClr val="bg1"/>
                </a:solidFill>
                <a:latin typeface="Helvetica" pitchFamily="2" charset="0"/>
              </a:rPr>
              <a:t>Technology</a:t>
            </a:r>
          </a:p>
        </p:txBody>
      </p:sp>
      <p:sp>
        <p:nvSpPr>
          <p:cNvPr id="13" name="Rectangle 12">
            <a:extLst>
              <a:ext uri="{FF2B5EF4-FFF2-40B4-BE49-F238E27FC236}">
                <a16:creationId xmlns:a16="http://schemas.microsoft.com/office/drawing/2014/main" id="{6F5A4E35-5FE4-4A46-B9EA-760DCA342960}"/>
              </a:ext>
            </a:extLst>
          </p:cNvPr>
          <p:cNvSpPr/>
          <p:nvPr/>
        </p:nvSpPr>
        <p:spPr>
          <a:xfrm>
            <a:off x="0" y="1085849"/>
            <a:ext cx="12192000" cy="45719"/>
          </a:xfrm>
          <a:prstGeom prst="rect">
            <a:avLst/>
          </a:prstGeom>
          <a:solidFill>
            <a:srgbClr val="C3A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F01"/>
              </a:solidFill>
            </a:endParaRPr>
          </a:p>
        </p:txBody>
      </p:sp>
      <p:pic>
        <p:nvPicPr>
          <p:cNvPr id="14" name="Picture 13">
            <a:extLst>
              <a:ext uri="{FF2B5EF4-FFF2-40B4-BE49-F238E27FC236}">
                <a16:creationId xmlns:a16="http://schemas.microsoft.com/office/drawing/2014/main" id="{D6C01884-7F22-8647-BB62-23B1E813FE2A}"/>
              </a:ext>
            </a:extLst>
          </p:cNvPr>
          <p:cNvPicPr>
            <a:picLocks noChangeAspect="1"/>
          </p:cNvPicPr>
          <p:nvPr/>
        </p:nvPicPr>
        <p:blipFill>
          <a:blip r:embed="rId3"/>
          <a:stretch>
            <a:fillRect/>
          </a:stretch>
        </p:blipFill>
        <p:spPr>
          <a:xfrm>
            <a:off x="10865048" y="460373"/>
            <a:ext cx="977504" cy="977504"/>
          </a:xfrm>
          <a:prstGeom prst="rect">
            <a:avLst/>
          </a:prstGeom>
        </p:spPr>
      </p:pic>
    </p:spTree>
    <p:extLst>
      <p:ext uri="{BB962C8B-B14F-4D97-AF65-F5344CB8AC3E}">
        <p14:creationId xmlns:p14="http://schemas.microsoft.com/office/powerpoint/2010/main" val="120367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58378187-3D8D-C64A-90CF-3C27AFA6A2CE}"/>
              </a:ext>
            </a:extLst>
          </p:cNvPr>
          <p:cNvSpPr>
            <a:spLocks noGrp="1"/>
          </p:cNvSpPr>
          <p:nvPr>
            <p:ph idx="1"/>
          </p:nvPr>
        </p:nvSpPr>
        <p:spPr>
          <a:xfrm>
            <a:off x="1214438" y="5772151"/>
            <a:ext cx="9791700" cy="532742"/>
          </a:xfrm>
        </p:spPr>
        <p:txBody>
          <a:bodyPr>
            <a:normAutofit/>
          </a:bodyPr>
          <a:lstStyle/>
          <a:p>
            <a:pPr marL="0" indent="0" algn="ctr">
              <a:buNone/>
            </a:pPr>
            <a:r>
              <a:rPr lang="en-US" b="1" dirty="0">
                <a:solidFill>
                  <a:srgbClr val="C3AB49"/>
                </a:solidFill>
                <a:latin typeface="Helvetica" pitchFamily="2" charset="0"/>
                <a:hlinkClick r:id="rId3">
                  <a:extLst>
                    <a:ext uri="{A12FA001-AC4F-418D-AE19-62706E023703}">
                      <ahyp:hlinkClr xmlns:ahyp="http://schemas.microsoft.com/office/drawing/2018/hyperlinkcolor" val="tx"/>
                    </a:ext>
                  </a:extLst>
                </a:hlinkClick>
              </a:rPr>
              <a:t>VISIT FACIA</a:t>
            </a:r>
            <a:endParaRPr lang="en-US" sz="2400" dirty="0">
              <a:solidFill>
                <a:srgbClr val="C3AB49"/>
              </a:solidFill>
              <a:latin typeface="Helvetica" pitchFamily="2" charset="0"/>
            </a:endParaRPr>
          </a:p>
        </p:txBody>
      </p:sp>
      <p:sp>
        <p:nvSpPr>
          <p:cNvPr id="11" name="Rectangle 10">
            <a:extLst>
              <a:ext uri="{FF2B5EF4-FFF2-40B4-BE49-F238E27FC236}">
                <a16:creationId xmlns:a16="http://schemas.microsoft.com/office/drawing/2014/main" id="{755A0890-327F-254C-A949-912D3A0336E9}"/>
              </a:ext>
            </a:extLst>
          </p:cNvPr>
          <p:cNvSpPr/>
          <p:nvPr/>
        </p:nvSpPr>
        <p:spPr>
          <a:xfrm>
            <a:off x="0" y="152404"/>
            <a:ext cx="12192000" cy="933445"/>
          </a:xfrm>
          <a:prstGeom prst="rect">
            <a:avLst/>
          </a:prstGeom>
          <a:solidFill>
            <a:srgbClr val="7FA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EC88540-B9C0-234C-A3CC-77706C12D747}"/>
              </a:ext>
            </a:extLst>
          </p:cNvPr>
          <p:cNvSpPr>
            <a:spLocks noGrp="1"/>
          </p:cNvSpPr>
          <p:nvPr>
            <p:ph type="title"/>
          </p:nvPr>
        </p:nvSpPr>
        <p:spPr>
          <a:xfrm>
            <a:off x="838200" y="43257"/>
            <a:ext cx="10515600" cy="1325563"/>
          </a:xfrm>
        </p:spPr>
        <p:txBody>
          <a:bodyPr/>
          <a:lstStyle/>
          <a:p>
            <a:r>
              <a:rPr lang="en-US" b="1" dirty="0">
                <a:solidFill>
                  <a:schemeClr val="bg1"/>
                </a:solidFill>
                <a:latin typeface="Helvetica" pitchFamily="2" charset="0"/>
              </a:rPr>
              <a:t>Demonstration</a:t>
            </a:r>
          </a:p>
        </p:txBody>
      </p:sp>
      <p:sp>
        <p:nvSpPr>
          <p:cNvPr id="14" name="Rectangle 13">
            <a:extLst>
              <a:ext uri="{FF2B5EF4-FFF2-40B4-BE49-F238E27FC236}">
                <a16:creationId xmlns:a16="http://schemas.microsoft.com/office/drawing/2014/main" id="{1C85C641-4F02-A040-BB4E-825C647A8CA3}"/>
              </a:ext>
            </a:extLst>
          </p:cNvPr>
          <p:cNvSpPr/>
          <p:nvPr/>
        </p:nvSpPr>
        <p:spPr>
          <a:xfrm>
            <a:off x="0" y="1085849"/>
            <a:ext cx="12192000" cy="45719"/>
          </a:xfrm>
          <a:prstGeom prst="rect">
            <a:avLst/>
          </a:prstGeom>
          <a:solidFill>
            <a:srgbClr val="C3A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F01"/>
              </a:solidFill>
            </a:endParaRPr>
          </a:p>
        </p:txBody>
      </p:sp>
      <p:pic>
        <p:nvPicPr>
          <p:cNvPr id="15" name="Picture 14">
            <a:extLst>
              <a:ext uri="{FF2B5EF4-FFF2-40B4-BE49-F238E27FC236}">
                <a16:creationId xmlns:a16="http://schemas.microsoft.com/office/drawing/2014/main" id="{3CBFC6B9-6C4F-D743-9AF8-C302C76A8DBF}"/>
              </a:ext>
            </a:extLst>
          </p:cNvPr>
          <p:cNvPicPr>
            <a:picLocks noChangeAspect="1"/>
          </p:cNvPicPr>
          <p:nvPr/>
        </p:nvPicPr>
        <p:blipFill>
          <a:blip r:embed="rId4"/>
          <a:stretch>
            <a:fillRect/>
          </a:stretch>
        </p:blipFill>
        <p:spPr>
          <a:xfrm>
            <a:off x="10865048" y="460373"/>
            <a:ext cx="977504" cy="977504"/>
          </a:xfrm>
          <a:prstGeom prst="rect">
            <a:avLst/>
          </a:prstGeom>
        </p:spPr>
      </p:pic>
    </p:spTree>
    <p:extLst>
      <p:ext uri="{BB962C8B-B14F-4D97-AF65-F5344CB8AC3E}">
        <p14:creationId xmlns:p14="http://schemas.microsoft.com/office/powerpoint/2010/main" val="59067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82278-6B82-774C-9D85-CCEAF4FFE54E}"/>
              </a:ext>
            </a:extLst>
          </p:cNvPr>
          <p:cNvSpPr>
            <a:spLocks noGrp="1"/>
          </p:cNvSpPr>
          <p:nvPr>
            <p:ph idx="1"/>
          </p:nvPr>
        </p:nvSpPr>
        <p:spPr>
          <a:xfrm>
            <a:off x="838200" y="1506932"/>
            <a:ext cx="9791700" cy="4779568"/>
          </a:xfrm>
        </p:spPr>
        <p:txBody>
          <a:bodyPr>
            <a:normAutofit/>
          </a:bodyPr>
          <a:lstStyle/>
          <a:p>
            <a:pPr fontAlgn="base">
              <a:lnSpc>
                <a:spcPct val="150000"/>
              </a:lnSpc>
            </a:pPr>
            <a:r>
              <a:rPr lang="en-US" sz="2000" dirty="0">
                <a:solidFill>
                  <a:schemeClr val="bg1"/>
                </a:solidFill>
                <a:latin typeface="Helvetica" pitchFamily="2" charset="0"/>
              </a:rPr>
              <a:t>Navigating confusing documentation</a:t>
            </a:r>
          </a:p>
          <a:p>
            <a:pPr fontAlgn="base">
              <a:lnSpc>
                <a:spcPct val="150000"/>
              </a:lnSpc>
            </a:pPr>
            <a:r>
              <a:rPr lang="en-US" sz="2000" dirty="0">
                <a:solidFill>
                  <a:schemeClr val="bg1"/>
                </a:solidFill>
                <a:latin typeface="Helvetica" pitchFamily="2" charset="0"/>
              </a:rPr>
              <a:t>Issues getting Rapid API to work, so went straight to the source</a:t>
            </a:r>
          </a:p>
          <a:p>
            <a:pPr fontAlgn="base">
              <a:lnSpc>
                <a:spcPct val="150000"/>
              </a:lnSpc>
            </a:pPr>
            <a:r>
              <a:rPr lang="en-US" sz="2000" dirty="0">
                <a:solidFill>
                  <a:schemeClr val="bg1"/>
                </a:solidFill>
                <a:latin typeface="Helvetica" pitchFamily="2" charset="0"/>
              </a:rPr>
              <a:t>Wanting to contribute but not wanting to step on anyone’s toes or mess up anyone’s code</a:t>
            </a:r>
          </a:p>
          <a:p>
            <a:pPr fontAlgn="base">
              <a:lnSpc>
                <a:spcPct val="150000"/>
              </a:lnSpc>
            </a:pPr>
            <a:r>
              <a:rPr lang="en-US" sz="2000" dirty="0">
                <a:solidFill>
                  <a:schemeClr val="bg1"/>
                </a:solidFill>
                <a:latin typeface="Helvetica" pitchFamily="2" charset="0"/>
              </a:rPr>
              <a:t>We all prefer working alone so adjusting to working in a group, especially virtually, was a new but welcomed challenge </a:t>
            </a:r>
          </a:p>
          <a:p>
            <a:pPr fontAlgn="base">
              <a:lnSpc>
                <a:spcPct val="150000"/>
              </a:lnSpc>
            </a:pPr>
            <a:r>
              <a:rPr lang="en-US" sz="2000" dirty="0">
                <a:solidFill>
                  <a:schemeClr val="bg1"/>
                </a:solidFill>
                <a:latin typeface="Helvetica" pitchFamily="2" charset="0"/>
              </a:rPr>
              <a:t>Getting used to the process of pushing/pulling to GitHub in a collaboration</a:t>
            </a:r>
            <a:br>
              <a:rPr lang="en-US" sz="2000" dirty="0">
                <a:solidFill>
                  <a:schemeClr val="bg1"/>
                </a:solidFill>
                <a:latin typeface="Helvetica" pitchFamily="2" charset="0"/>
              </a:rPr>
            </a:br>
            <a:endParaRPr lang="en-US" sz="2400" dirty="0">
              <a:solidFill>
                <a:schemeClr val="bg1"/>
              </a:solidFill>
              <a:latin typeface="Helvetica" pitchFamily="2" charset="0"/>
            </a:endParaRPr>
          </a:p>
        </p:txBody>
      </p:sp>
      <p:sp>
        <p:nvSpPr>
          <p:cNvPr id="10" name="Rectangle 9">
            <a:extLst>
              <a:ext uri="{FF2B5EF4-FFF2-40B4-BE49-F238E27FC236}">
                <a16:creationId xmlns:a16="http://schemas.microsoft.com/office/drawing/2014/main" id="{CBBB0399-0D44-6949-92F3-5BC2618664D4}"/>
              </a:ext>
            </a:extLst>
          </p:cNvPr>
          <p:cNvSpPr/>
          <p:nvPr/>
        </p:nvSpPr>
        <p:spPr>
          <a:xfrm>
            <a:off x="0" y="152404"/>
            <a:ext cx="12192000" cy="933445"/>
          </a:xfrm>
          <a:prstGeom prst="rect">
            <a:avLst/>
          </a:prstGeom>
          <a:solidFill>
            <a:srgbClr val="7FA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E3D8F15-8C1C-3740-9306-C17869FADDDE}"/>
              </a:ext>
            </a:extLst>
          </p:cNvPr>
          <p:cNvSpPr>
            <a:spLocks noGrp="1"/>
          </p:cNvSpPr>
          <p:nvPr>
            <p:ph type="title"/>
          </p:nvPr>
        </p:nvSpPr>
        <p:spPr>
          <a:xfrm>
            <a:off x="838200" y="43257"/>
            <a:ext cx="10515600" cy="1325563"/>
          </a:xfrm>
        </p:spPr>
        <p:txBody>
          <a:bodyPr/>
          <a:lstStyle/>
          <a:p>
            <a:r>
              <a:rPr lang="en-US" b="1" dirty="0">
                <a:solidFill>
                  <a:schemeClr val="bg1"/>
                </a:solidFill>
                <a:latin typeface="Helvetica" pitchFamily="2" charset="0"/>
              </a:rPr>
              <a:t>Challenges</a:t>
            </a:r>
          </a:p>
        </p:txBody>
      </p:sp>
      <p:sp>
        <p:nvSpPr>
          <p:cNvPr id="12" name="Rectangle 11">
            <a:extLst>
              <a:ext uri="{FF2B5EF4-FFF2-40B4-BE49-F238E27FC236}">
                <a16:creationId xmlns:a16="http://schemas.microsoft.com/office/drawing/2014/main" id="{59242696-0297-0948-95E7-4CE85C47A8CD}"/>
              </a:ext>
            </a:extLst>
          </p:cNvPr>
          <p:cNvSpPr/>
          <p:nvPr/>
        </p:nvSpPr>
        <p:spPr>
          <a:xfrm>
            <a:off x="0" y="1085849"/>
            <a:ext cx="12192000" cy="45719"/>
          </a:xfrm>
          <a:prstGeom prst="rect">
            <a:avLst/>
          </a:prstGeom>
          <a:solidFill>
            <a:srgbClr val="C3A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F01"/>
              </a:solidFill>
            </a:endParaRPr>
          </a:p>
        </p:txBody>
      </p:sp>
      <p:pic>
        <p:nvPicPr>
          <p:cNvPr id="13" name="Picture 12">
            <a:extLst>
              <a:ext uri="{FF2B5EF4-FFF2-40B4-BE49-F238E27FC236}">
                <a16:creationId xmlns:a16="http://schemas.microsoft.com/office/drawing/2014/main" id="{44AE7EA2-F76E-AD44-A939-B535BA7D3879}"/>
              </a:ext>
            </a:extLst>
          </p:cNvPr>
          <p:cNvPicPr>
            <a:picLocks noChangeAspect="1"/>
          </p:cNvPicPr>
          <p:nvPr/>
        </p:nvPicPr>
        <p:blipFill>
          <a:blip r:embed="rId3"/>
          <a:stretch>
            <a:fillRect/>
          </a:stretch>
        </p:blipFill>
        <p:spPr>
          <a:xfrm>
            <a:off x="10865048" y="460373"/>
            <a:ext cx="977504" cy="977504"/>
          </a:xfrm>
          <a:prstGeom prst="rect">
            <a:avLst/>
          </a:prstGeom>
        </p:spPr>
      </p:pic>
    </p:spTree>
    <p:extLst>
      <p:ext uri="{BB962C8B-B14F-4D97-AF65-F5344CB8AC3E}">
        <p14:creationId xmlns:p14="http://schemas.microsoft.com/office/powerpoint/2010/main" val="345232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82278-6B82-774C-9D85-CCEAF4FFE54E}"/>
              </a:ext>
            </a:extLst>
          </p:cNvPr>
          <p:cNvSpPr>
            <a:spLocks noGrp="1"/>
          </p:cNvSpPr>
          <p:nvPr>
            <p:ph idx="1"/>
          </p:nvPr>
        </p:nvSpPr>
        <p:spPr>
          <a:xfrm>
            <a:off x="838200" y="1506932"/>
            <a:ext cx="9791700" cy="4779568"/>
          </a:xfrm>
        </p:spPr>
        <p:txBody>
          <a:bodyPr>
            <a:normAutofit/>
          </a:bodyPr>
          <a:lstStyle/>
          <a:p>
            <a:pPr marL="0" indent="0" fontAlgn="base">
              <a:buNone/>
            </a:pPr>
            <a:r>
              <a:rPr lang="en-US" b="1" dirty="0">
                <a:solidFill>
                  <a:srgbClr val="C3AB49"/>
                </a:solidFill>
                <a:latin typeface="Helvetica" pitchFamily="2" charset="0"/>
              </a:rPr>
              <a:t>Additional Features to Add</a:t>
            </a:r>
          </a:p>
          <a:p>
            <a:pPr fontAlgn="base">
              <a:lnSpc>
                <a:spcPct val="150000"/>
              </a:lnSpc>
            </a:pPr>
            <a:r>
              <a:rPr lang="en-US" sz="2000" dirty="0">
                <a:solidFill>
                  <a:schemeClr val="bg1"/>
                </a:solidFill>
                <a:latin typeface="Helvetica" pitchFamily="2" charset="0"/>
              </a:rPr>
              <a:t>Recreating restaurant foods</a:t>
            </a:r>
          </a:p>
          <a:p>
            <a:pPr fontAlgn="base">
              <a:lnSpc>
                <a:spcPct val="150000"/>
              </a:lnSpc>
              <a:spcBef>
                <a:spcPts val="0"/>
              </a:spcBef>
            </a:pPr>
            <a:r>
              <a:rPr lang="en-US" sz="2000" dirty="0">
                <a:solidFill>
                  <a:schemeClr val="bg1"/>
                </a:solidFill>
                <a:latin typeface="Helvetica" pitchFamily="2" charset="0"/>
              </a:rPr>
              <a:t>1-5 Star Ratings </a:t>
            </a:r>
          </a:p>
          <a:p>
            <a:pPr fontAlgn="base">
              <a:lnSpc>
                <a:spcPct val="150000"/>
              </a:lnSpc>
              <a:spcBef>
                <a:spcPts val="0"/>
              </a:spcBef>
            </a:pPr>
            <a:r>
              <a:rPr lang="en-US" sz="2000" dirty="0">
                <a:solidFill>
                  <a:schemeClr val="bg1"/>
                </a:solidFill>
                <a:latin typeface="Helvetica" pitchFamily="2" charset="0"/>
              </a:rPr>
              <a:t>Food Trivia </a:t>
            </a:r>
          </a:p>
          <a:p>
            <a:pPr fontAlgn="base">
              <a:lnSpc>
                <a:spcPct val="150000"/>
              </a:lnSpc>
              <a:spcBef>
                <a:spcPts val="0"/>
              </a:spcBef>
            </a:pPr>
            <a:r>
              <a:rPr lang="en-US" sz="2000" dirty="0">
                <a:solidFill>
                  <a:schemeClr val="bg1"/>
                </a:solidFill>
                <a:latin typeface="Helvetica" pitchFamily="2" charset="0"/>
              </a:rPr>
              <a:t>Food Jokes</a:t>
            </a:r>
          </a:p>
          <a:p>
            <a:pPr fontAlgn="base">
              <a:lnSpc>
                <a:spcPct val="150000"/>
              </a:lnSpc>
              <a:spcBef>
                <a:spcPts val="0"/>
              </a:spcBef>
            </a:pPr>
            <a:r>
              <a:rPr lang="en-US" sz="2000" dirty="0">
                <a:solidFill>
                  <a:schemeClr val="bg1"/>
                </a:solidFill>
                <a:latin typeface="Helvetica" pitchFamily="2" charset="0"/>
              </a:rPr>
              <a:t>Wine Pairings</a:t>
            </a:r>
            <a:endParaRPr lang="en-US" sz="2400" dirty="0">
              <a:solidFill>
                <a:schemeClr val="bg1"/>
              </a:solidFill>
              <a:latin typeface="Helvetica" pitchFamily="2" charset="0"/>
            </a:endParaRPr>
          </a:p>
        </p:txBody>
      </p:sp>
      <p:sp>
        <p:nvSpPr>
          <p:cNvPr id="10" name="Rectangle 9">
            <a:extLst>
              <a:ext uri="{FF2B5EF4-FFF2-40B4-BE49-F238E27FC236}">
                <a16:creationId xmlns:a16="http://schemas.microsoft.com/office/drawing/2014/main" id="{C7265B43-C017-1C4C-B35C-7C6BC35BC673}"/>
              </a:ext>
            </a:extLst>
          </p:cNvPr>
          <p:cNvSpPr/>
          <p:nvPr/>
        </p:nvSpPr>
        <p:spPr>
          <a:xfrm>
            <a:off x="0" y="152404"/>
            <a:ext cx="12192000" cy="933445"/>
          </a:xfrm>
          <a:prstGeom prst="rect">
            <a:avLst/>
          </a:prstGeom>
          <a:solidFill>
            <a:srgbClr val="7FA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6F29EC8-9103-5443-A176-7867488262D9}"/>
              </a:ext>
            </a:extLst>
          </p:cNvPr>
          <p:cNvSpPr>
            <a:spLocks noGrp="1"/>
          </p:cNvSpPr>
          <p:nvPr>
            <p:ph type="title"/>
          </p:nvPr>
        </p:nvSpPr>
        <p:spPr>
          <a:xfrm>
            <a:off x="838200" y="43257"/>
            <a:ext cx="10515600" cy="1325563"/>
          </a:xfrm>
        </p:spPr>
        <p:txBody>
          <a:bodyPr/>
          <a:lstStyle/>
          <a:p>
            <a:r>
              <a:rPr lang="en-US" b="1" dirty="0">
                <a:solidFill>
                  <a:schemeClr val="bg1"/>
                </a:solidFill>
                <a:latin typeface="Helvetica" pitchFamily="2" charset="0"/>
              </a:rPr>
              <a:t>Directions for Future Development</a:t>
            </a:r>
          </a:p>
        </p:txBody>
      </p:sp>
      <p:sp>
        <p:nvSpPr>
          <p:cNvPr id="12" name="Rectangle 11">
            <a:extLst>
              <a:ext uri="{FF2B5EF4-FFF2-40B4-BE49-F238E27FC236}">
                <a16:creationId xmlns:a16="http://schemas.microsoft.com/office/drawing/2014/main" id="{710F2480-6A5E-E54C-BF6E-2424183F3780}"/>
              </a:ext>
            </a:extLst>
          </p:cNvPr>
          <p:cNvSpPr/>
          <p:nvPr/>
        </p:nvSpPr>
        <p:spPr>
          <a:xfrm>
            <a:off x="0" y="1085849"/>
            <a:ext cx="12192000" cy="45719"/>
          </a:xfrm>
          <a:prstGeom prst="rect">
            <a:avLst/>
          </a:prstGeom>
          <a:solidFill>
            <a:srgbClr val="C3A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F01"/>
              </a:solidFill>
            </a:endParaRPr>
          </a:p>
        </p:txBody>
      </p:sp>
      <p:pic>
        <p:nvPicPr>
          <p:cNvPr id="13" name="Picture 12">
            <a:extLst>
              <a:ext uri="{FF2B5EF4-FFF2-40B4-BE49-F238E27FC236}">
                <a16:creationId xmlns:a16="http://schemas.microsoft.com/office/drawing/2014/main" id="{E9A863A6-F9F0-FC49-9F24-A8470E728DAA}"/>
              </a:ext>
            </a:extLst>
          </p:cNvPr>
          <p:cNvPicPr>
            <a:picLocks noChangeAspect="1"/>
          </p:cNvPicPr>
          <p:nvPr/>
        </p:nvPicPr>
        <p:blipFill>
          <a:blip r:embed="rId3"/>
          <a:stretch>
            <a:fillRect/>
          </a:stretch>
        </p:blipFill>
        <p:spPr>
          <a:xfrm>
            <a:off x="10865048" y="460373"/>
            <a:ext cx="977504" cy="977504"/>
          </a:xfrm>
          <a:prstGeom prst="rect">
            <a:avLst/>
          </a:prstGeom>
        </p:spPr>
      </p:pic>
    </p:spTree>
    <p:extLst>
      <p:ext uri="{BB962C8B-B14F-4D97-AF65-F5344CB8AC3E}">
        <p14:creationId xmlns:p14="http://schemas.microsoft.com/office/powerpoint/2010/main" val="1758249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203</Words>
  <Application>Microsoft Macintosh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vt:lpstr>
      <vt:lpstr>Office Theme</vt:lpstr>
      <vt:lpstr>PowerPoint Presentation</vt:lpstr>
      <vt:lpstr>Summary</vt:lpstr>
      <vt:lpstr>Motivation</vt:lpstr>
      <vt:lpstr>Design Process</vt:lpstr>
      <vt:lpstr>Technology</vt:lpstr>
      <vt:lpstr>Demonstration</vt:lpstr>
      <vt:lpstr>Challenges</vt:lpstr>
      <vt:lpstr>Directions for 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Allphin, Ashley</dc:creator>
  <cp:lastModifiedBy>Allphin, Ashley</cp:lastModifiedBy>
  <cp:revision>24</cp:revision>
  <dcterms:created xsi:type="dcterms:W3CDTF">2020-03-19T23:46:08Z</dcterms:created>
  <dcterms:modified xsi:type="dcterms:W3CDTF">2020-05-08T02:57:12Z</dcterms:modified>
</cp:coreProperties>
</file>