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11.xml" ContentType="application/vnd.openxmlformats-officedocument.presentationml.notesSlide+xml"/>
  <Override PartName="/ppt/charts/chart10.xml" ContentType="application/vnd.openxmlformats-officedocument.drawingml.chart+xml"/>
  <Override PartName="/ppt/notesSlides/notesSlide12.xml" ContentType="application/vnd.openxmlformats-officedocument.presentationml.notesSlide+xml"/>
  <Override PartName="/ppt/charts/chart11.xml" ContentType="application/vnd.openxmlformats-officedocument.drawingml.chart+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2" r:id="rId3"/>
    <p:sldId id="300" r:id="rId4"/>
    <p:sldId id="263" r:id="rId5"/>
    <p:sldId id="264" r:id="rId6"/>
    <p:sldId id="265" r:id="rId7"/>
    <p:sldId id="267" r:id="rId8"/>
    <p:sldId id="268" r:id="rId9"/>
    <p:sldId id="270" r:id="rId10"/>
    <p:sldId id="274" r:id="rId11"/>
    <p:sldId id="275" r:id="rId12"/>
    <p:sldId id="276" r:id="rId13"/>
    <p:sldId id="277" r:id="rId14"/>
    <p:sldId id="278" r:id="rId15"/>
    <p:sldId id="279" r:id="rId16"/>
    <p:sldId id="280" r:id="rId17"/>
    <p:sldId id="281" r:id="rId18"/>
    <p:sldId id="301" r:id="rId19"/>
    <p:sldId id="286" r:id="rId20"/>
    <p:sldId id="287" r:id="rId21"/>
    <p:sldId id="284" r:id="rId22"/>
    <p:sldId id="283" r:id="rId23"/>
    <p:sldId id="289" r:id="rId24"/>
    <p:sldId id="290" r:id="rId25"/>
    <p:sldId id="291" r:id="rId26"/>
    <p:sldId id="292" r:id="rId27"/>
    <p:sldId id="293" r:id="rId28"/>
    <p:sldId id="294" r:id="rId29"/>
    <p:sldId id="299"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96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D:\&#24555;&#30424;\&#31185;&#30740;&#24037;&#20316;\&#30740;&#31350;&#35838;&#39064;\&#20449;&#24687;&#21487;&#20449;&#24615;&#30740;&#31350;\list.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E:\study2012&#31179;\SRt\nlpir\srt\TofClus\dateCLu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E:\study2012&#31179;\SRt\nlpir\srt\TofClus\dateCLu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24555;&#30424;\&#31185;&#30740;&#24037;&#20316;\&#30740;&#31350;&#35838;&#39064;\&#20449;&#24687;&#21487;&#20449;&#24615;&#30740;&#31350;\lis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24555;&#30424;\&#31185;&#30740;&#24037;&#20316;\&#30740;&#31350;&#35838;&#39064;\&#20449;&#24687;&#21487;&#20449;&#24615;&#30740;&#31350;\list.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按月份分布!$B$1</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按月份分布!$A$2:$A$18</c:f>
              <c:numCache>
                <c:formatCode>yyyy"年"m"月";@</c:formatCode>
                <c:ptCount val="17"/>
                <c:pt idx="0">
                  <c:v>40756</c:v>
                </c:pt>
                <c:pt idx="1">
                  <c:v>40848</c:v>
                </c:pt>
                <c:pt idx="2">
                  <c:v>40940</c:v>
                </c:pt>
                <c:pt idx="3">
                  <c:v>40969</c:v>
                </c:pt>
                <c:pt idx="4">
                  <c:v>41000</c:v>
                </c:pt>
                <c:pt idx="5">
                  <c:v>41030</c:v>
                </c:pt>
                <c:pt idx="6">
                  <c:v>41061</c:v>
                </c:pt>
                <c:pt idx="7">
                  <c:v>41091</c:v>
                </c:pt>
                <c:pt idx="8">
                  <c:v>41122</c:v>
                </c:pt>
                <c:pt idx="9">
                  <c:v>41153</c:v>
                </c:pt>
                <c:pt idx="10">
                  <c:v>41183</c:v>
                </c:pt>
                <c:pt idx="11">
                  <c:v>41214</c:v>
                </c:pt>
                <c:pt idx="12">
                  <c:v>41244</c:v>
                </c:pt>
                <c:pt idx="13">
                  <c:v>41275</c:v>
                </c:pt>
                <c:pt idx="14">
                  <c:v>41306</c:v>
                </c:pt>
                <c:pt idx="15">
                  <c:v>41334</c:v>
                </c:pt>
                <c:pt idx="16">
                  <c:v>41365</c:v>
                </c:pt>
              </c:numCache>
            </c:numRef>
          </c:cat>
          <c:val>
            <c:numRef>
              <c:f>按月份分布!$B$2:$B$18</c:f>
              <c:numCache>
                <c:formatCode>General</c:formatCode>
                <c:ptCount val="17"/>
                <c:pt idx="0">
                  <c:v>2</c:v>
                </c:pt>
                <c:pt idx="1">
                  <c:v>3</c:v>
                </c:pt>
                <c:pt idx="2">
                  <c:v>2</c:v>
                </c:pt>
                <c:pt idx="3">
                  <c:v>1</c:v>
                </c:pt>
                <c:pt idx="4">
                  <c:v>4</c:v>
                </c:pt>
                <c:pt idx="5">
                  <c:v>41</c:v>
                </c:pt>
                <c:pt idx="6">
                  <c:v>268</c:v>
                </c:pt>
                <c:pt idx="7">
                  <c:v>267</c:v>
                </c:pt>
                <c:pt idx="8">
                  <c:v>499</c:v>
                </c:pt>
                <c:pt idx="9">
                  <c:v>1106</c:v>
                </c:pt>
                <c:pt idx="10">
                  <c:v>585</c:v>
                </c:pt>
                <c:pt idx="11">
                  <c:v>666</c:v>
                </c:pt>
                <c:pt idx="12">
                  <c:v>900</c:v>
                </c:pt>
                <c:pt idx="13">
                  <c:v>837</c:v>
                </c:pt>
                <c:pt idx="14">
                  <c:v>348</c:v>
                </c:pt>
                <c:pt idx="15">
                  <c:v>1380</c:v>
                </c:pt>
                <c:pt idx="16">
                  <c:v>415</c:v>
                </c:pt>
              </c:numCache>
            </c:numRef>
          </c:val>
        </c:ser>
        <c:dLbls>
          <c:dLblPos val="outEnd"/>
          <c:showLegendKey val="0"/>
          <c:showVal val="1"/>
          <c:showCatName val="0"/>
          <c:showSerName val="0"/>
          <c:showPercent val="0"/>
          <c:showBubbleSize val="0"/>
        </c:dLbls>
        <c:gapWidth val="219"/>
        <c:overlap val="-27"/>
        <c:axId val="-638648944"/>
        <c:axId val="-638654384"/>
      </c:barChart>
      <c:dateAx>
        <c:axId val="-638648944"/>
        <c:scaling>
          <c:orientation val="minMax"/>
        </c:scaling>
        <c:delete val="0"/>
        <c:axPos val="b"/>
        <c:numFmt formatCode="yyyy&quot;年&quot;m&quot;月&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黑体" panose="02010609060101010101" pitchFamily="49" charset="-122"/>
                <a:cs typeface="Times New Roman" panose="02020603050405020304" pitchFamily="18" charset="0"/>
              </a:defRPr>
            </a:pPr>
            <a:endParaRPr lang="zh-CN"/>
          </a:p>
        </c:txPr>
        <c:crossAx val="-638654384"/>
        <c:crosses val="autoZero"/>
        <c:auto val="1"/>
        <c:lblOffset val="100"/>
        <c:baseTimeUnit val="months"/>
      </c:dateAx>
      <c:valAx>
        <c:axId val="-638654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638648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Sheet4!$B$2</c:f>
              <c:strCache>
                <c:ptCount val="1"/>
                <c:pt idx="0">
                  <c:v>数量</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Sheet4!$A$3</c:f>
              <c:numCache>
                <c:formatCode>mmm\-yy</c:formatCode>
                <c:ptCount val="1"/>
                <c:pt idx="0">
                  <c:v>41334</c:v>
                </c:pt>
              </c:numCache>
            </c:numRef>
          </c:cat>
          <c:val>
            <c:numRef>
              <c:f>Sheet4!$B$3</c:f>
              <c:numCache>
                <c:formatCode>General</c:formatCode>
                <c:ptCount val="1"/>
                <c:pt idx="0">
                  <c:v>150</c:v>
                </c:pt>
              </c:numCache>
            </c:numRef>
          </c:val>
        </c:ser>
        <c:dLbls>
          <c:dLblPos val="outEnd"/>
          <c:showLegendKey val="0"/>
          <c:showVal val="1"/>
          <c:showCatName val="0"/>
          <c:showSerName val="0"/>
          <c:showPercent val="0"/>
          <c:showBubbleSize val="0"/>
        </c:dLbls>
        <c:gapWidth val="164"/>
        <c:overlap val="-22"/>
        <c:axId val="-638647856"/>
        <c:axId val="-638652752"/>
      </c:barChart>
      <c:dateAx>
        <c:axId val="-638647856"/>
        <c:scaling>
          <c:orientation val="minMax"/>
        </c:scaling>
        <c:delete val="0"/>
        <c:axPos val="b"/>
        <c:numFmt formatCode="mmm\-yy" sourceLinked="1"/>
        <c:majorTickMark val="out"/>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638652752"/>
        <c:crosses val="autoZero"/>
        <c:auto val="1"/>
        <c:lblOffset val="100"/>
        <c:baseTimeUnit val="days"/>
      </c:dateAx>
      <c:valAx>
        <c:axId val="-6386527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63864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594400190894794E-2"/>
          <c:y val="0.139059829059829"/>
          <c:w val="0.88226729996442299"/>
          <c:h val="0.65752877044215596"/>
        </c:manualLayout>
      </c:layout>
      <c:barChart>
        <c:barDir val="col"/>
        <c:grouping val="clustered"/>
        <c:varyColors val="0"/>
        <c:ser>
          <c:idx val="0"/>
          <c:order val="0"/>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dLbl>
              <c:idx val="0"/>
              <c:layout>
                <c:manualLayout>
                  <c:x val="2.1943908949710999E-3"/>
                  <c:y val="1.03634161114476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3887817899421902E-3"/>
                  <c:y val="-2.45709670906521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Sheet2!$A$2:$A$4</c:f>
              <c:numCache>
                <c:formatCode>mmm\-yy</c:formatCode>
                <c:ptCount val="3"/>
                <c:pt idx="0">
                  <c:v>41275</c:v>
                </c:pt>
                <c:pt idx="1">
                  <c:v>41306</c:v>
                </c:pt>
                <c:pt idx="2">
                  <c:v>41334</c:v>
                </c:pt>
              </c:numCache>
            </c:numRef>
          </c:cat>
          <c:val>
            <c:numRef>
              <c:f>Sheet2!$B$2:$B$4</c:f>
              <c:numCache>
                <c:formatCode>General</c:formatCode>
                <c:ptCount val="3"/>
                <c:pt idx="0">
                  <c:v>165</c:v>
                </c:pt>
                <c:pt idx="1">
                  <c:v>1</c:v>
                </c:pt>
                <c:pt idx="2">
                  <c:v>139</c:v>
                </c:pt>
              </c:numCache>
            </c:numRef>
          </c:val>
        </c:ser>
        <c:dLbls>
          <c:dLblPos val="inEnd"/>
          <c:showLegendKey val="0"/>
          <c:showVal val="1"/>
          <c:showCatName val="0"/>
          <c:showSerName val="0"/>
          <c:showPercent val="0"/>
          <c:showBubbleSize val="0"/>
        </c:dLbls>
        <c:gapWidth val="164"/>
        <c:overlap val="-22"/>
        <c:axId val="-638651120"/>
        <c:axId val="-638656560"/>
      </c:barChart>
      <c:dateAx>
        <c:axId val="-638651120"/>
        <c:scaling>
          <c:orientation val="minMax"/>
        </c:scaling>
        <c:delete val="0"/>
        <c:axPos val="b"/>
        <c:majorGridlines>
          <c:spPr>
            <a:ln>
              <a:solidFill>
                <a:schemeClr val="tx1">
                  <a:lumMod val="15000"/>
                  <a:lumOff val="85000"/>
                </a:schemeClr>
              </a:solidFill>
            </a:ln>
            <a:effectLst/>
          </c:spPr>
        </c:majorGridlines>
        <c:numFmt formatCode="mmm\-yy"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638656560"/>
        <c:crosses val="autoZero"/>
        <c:auto val="1"/>
        <c:lblOffset val="100"/>
        <c:baseTimeUnit val="months"/>
      </c:dateAx>
      <c:valAx>
        <c:axId val="-638656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386511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评论转发赞!$I$1</c:f>
              <c:strCache>
                <c:ptCount val="1"/>
                <c:pt idx="0">
                  <c:v>条数</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600"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评论转发赞!$H$2:$H$14</c:f>
              <c:strCache>
                <c:ptCount val="13"/>
                <c:pt idx="0">
                  <c:v>&gt;200000</c:v>
                </c:pt>
                <c:pt idx="1">
                  <c:v>100000~200000</c:v>
                </c:pt>
                <c:pt idx="2">
                  <c:v>50000~100000</c:v>
                </c:pt>
                <c:pt idx="3">
                  <c:v>10000~50000</c:v>
                </c:pt>
                <c:pt idx="4">
                  <c:v>5000~10000</c:v>
                </c:pt>
                <c:pt idx="5">
                  <c:v>1000~5000</c:v>
                </c:pt>
                <c:pt idx="6">
                  <c:v>500~1000</c:v>
                </c:pt>
                <c:pt idx="7">
                  <c:v>100~500</c:v>
                </c:pt>
                <c:pt idx="8">
                  <c:v>50~100</c:v>
                </c:pt>
                <c:pt idx="9">
                  <c:v>10~50</c:v>
                </c:pt>
                <c:pt idx="10">
                  <c:v>0~10</c:v>
                </c:pt>
                <c:pt idx="11">
                  <c:v>&lt;0(多数已删除)</c:v>
                </c:pt>
                <c:pt idx="12">
                  <c:v>总数</c:v>
                </c:pt>
              </c:strCache>
            </c:strRef>
          </c:cat>
          <c:val>
            <c:numRef>
              <c:f>评论转发赞!$I$2:$I$13</c:f>
              <c:numCache>
                <c:formatCode>General</c:formatCode>
                <c:ptCount val="12"/>
                <c:pt idx="0">
                  <c:v>2</c:v>
                </c:pt>
                <c:pt idx="1">
                  <c:v>8</c:v>
                </c:pt>
                <c:pt idx="2">
                  <c:v>15</c:v>
                </c:pt>
                <c:pt idx="3">
                  <c:v>105</c:v>
                </c:pt>
                <c:pt idx="4">
                  <c:v>106</c:v>
                </c:pt>
                <c:pt idx="5">
                  <c:v>526</c:v>
                </c:pt>
                <c:pt idx="6">
                  <c:v>394</c:v>
                </c:pt>
                <c:pt idx="7">
                  <c:v>1251</c:v>
                </c:pt>
                <c:pt idx="8">
                  <c:v>535</c:v>
                </c:pt>
                <c:pt idx="9">
                  <c:v>1396</c:v>
                </c:pt>
                <c:pt idx="10">
                  <c:v>2043</c:v>
                </c:pt>
                <c:pt idx="11">
                  <c:v>943</c:v>
                </c:pt>
              </c:numCache>
            </c:numRef>
          </c:val>
        </c:ser>
        <c:dLbls>
          <c:dLblPos val="outEnd"/>
          <c:showLegendKey val="0"/>
          <c:showVal val="1"/>
          <c:showCatName val="0"/>
          <c:showSerName val="0"/>
          <c:showPercent val="0"/>
          <c:showBubbleSize val="0"/>
        </c:dLbls>
        <c:gapWidth val="444"/>
        <c:overlap val="-90"/>
        <c:axId val="-638654928"/>
        <c:axId val="-638656016"/>
      </c:barChart>
      <c:catAx>
        <c:axId val="-6386549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cap="all" spc="120" normalizeH="0" baseline="0">
                <a:solidFill>
                  <a:schemeClr val="tx1">
                    <a:lumMod val="65000"/>
                    <a:lumOff val="35000"/>
                  </a:schemeClr>
                </a:solidFill>
                <a:latin typeface="+mn-lt"/>
                <a:ea typeface="+mn-ea"/>
                <a:cs typeface="+mn-cs"/>
              </a:defRPr>
            </a:pPr>
            <a:endParaRPr lang="zh-CN"/>
          </a:p>
        </c:txPr>
        <c:crossAx val="-638656016"/>
        <c:crosses val="autoZero"/>
        <c:auto val="1"/>
        <c:lblAlgn val="ctr"/>
        <c:lblOffset val="100"/>
        <c:noMultiLvlLbl val="0"/>
      </c:catAx>
      <c:valAx>
        <c:axId val="-638656016"/>
        <c:scaling>
          <c:orientation val="minMax"/>
        </c:scaling>
        <c:delete val="1"/>
        <c:axPos val="l"/>
        <c:numFmt formatCode="General" sourceLinked="1"/>
        <c:majorTickMark val="none"/>
        <c:minorTickMark val="none"/>
        <c:tickLblPos val="nextTo"/>
        <c:crossAx val="-6386549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每一条的首次举报时间!$G$1</c:f>
              <c:strCache>
                <c:ptCount val="1"/>
                <c:pt idx="0">
                  <c:v>个数</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每一条的首次举报时间!$F$2:$F$9</c:f>
              <c:strCache>
                <c:ptCount val="8"/>
                <c:pt idx="0">
                  <c:v>0~1min</c:v>
                </c:pt>
                <c:pt idx="1">
                  <c:v>1~10min</c:v>
                </c:pt>
                <c:pt idx="2">
                  <c:v>10~60min</c:v>
                </c:pt>
                <c:pt idx="3">
                  <c:v>1h~8h</c:v>
                </c:pt>
                <c:pt idx="4">
                  <c:v>8h~24h</c:v>
                </c:pt>
                <c:pt idx="5">
                  <c:v>1d~7d</c:v>
                </c:pt>
                <c:pt idx="6">
                  <c:v>7d~1m</c:v>
                </c:pt>
                <c:pt idx="7">
                  <c:v>&gt;1m</c:v>
                </c:pt>
              </c:strCache>
            </c:strRef>
          </c:cat>
          <c:val>
            <c:numRef>
              <c:f>每一条的首次举报时间!$G$2:$G$9</c:f>
              <c:numCache>
                <c:formatCode>General</c:formatCode>
                <c:ptCount val="8"/>
                <c:pt idx="0">
                  <c:v>27</c:v>
                </c:pt>
                <c:pt idx="1">
                  <c:v>327</c:v>
                </c:pt>
                <c:pt idx="2">
                  <c:v>886</c:v>
                </c:pt>
                <c:pt idx="3">
                  <c:v>1985</c:v>
                </c:pt>
                <c:pt idx="4">
                  <c:v>1256</c:v>
                </c:pt>
                <c:pt idx="5">
                  <c:v>1401</c:v>
                </c:pt>
                <c:pt idx="6">
                  <c:v>440</c:v>
                </c:pt>
                <c:pt idx="7">
                  <c:v>296</c:v>
                </c:pt>
              </c:numCache>
            </c:numRef>
          </c:val>
        </c:ser>
        <c:dLbls>
          <c:dLblPos val="outEnd"/>
          <c:showLegendKey val="0"/>
          <c:showVal val="1"/>
          <c:showCatName val="0"/>
          <c:showSerName val="0"/>
          <c:showPercent val="0"/>
          <c:showBubbleSize val="0"/>
        </c:dLbls>
        <c:gapWidth val="164"/>
        <c:overlap val="-22"/>
        <c:axId val="-638653296"/>
        <c:axId val="-638649488"/>
      </c:barChart>
      <c:catAx>
        <c:axId val="-63865329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638649488"/>
        <c:crosses val="autoZero"/>
        <c:auto val="1"/>
        <c:lblAlgn val="ctr"/>
        <c:lblOffset val="100"/>
        <c:noMultiLvlLbl val="0"/>
      </c:catAx>
      <c:valAx>
        <c:axId val="-6386494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638653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百分比</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noFill/>
              <a:ln>
                <a:noFill/>
              </a:ln>
              <a:effectLst/>
            </c:spPr>
            <c:txPr>
              <a:bodyPr rot="0" vert="horz"/>
              <a:lstStyle/>
              <a:p>
                <a:pPr>
                  <a:defRPr sz="2000"/>
                </a:pPr>
                <a:endParaRPr lang="zh-CN"/>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Sheet1!$A$2:$A$6</c:f>
              <c:strCache>
                <c:ptCount val="5"/>
                <c:pt idx="0">
                  <c:v>社会生活类</c:v>
                </c:pt>
                <c:pt idx="1">
                  <c:v>政治类</c:v>
                </c:pt>
                <c:pt idx="2">
                  <c:v>经济类</c:v>
                </c:pt>
                <c:pt idx="3">
                  <c:v>欺诈类</c:v>
                </c:pt>
                <c:pt idx="4">
                  <c:v>常识类</c:v>
                </c:pt>
              </c:strCache>
            </c:strRef>
          </c:cat>
          <c:val>
            <c:numRef>
              <c:f>Sheet1!$B$2:$B$6</c:f>
              <c:numCache>
                <c:formatCode>General</c:formatCode>
                <c:ptCount val="5"/>
                <c:pt idx="0">
                  <c:v>0.40433815350389324</c:v>
                </c:pt>
                <c:pt idx="1">
                  <c:v>0.31868743047830922</c:v>
                </c:pt>
                <c:pt idx="2">
                  <c:v>9.7886540600667413E-2</c:v>
                </c:pt>
                <c:pt idx="3">
                  <c:v>8.4538375973303673E-2</c:v>
                </c:pt>
                <c:pt idx="4">
                  <c:v>9.4549499443826471E-2</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vert="horz"/>
        <a:lstStyle/>
        <a:p>
          <a:pPr>
            <a:defRPr sz="2000"/>
          </a:pPr>
          <a:endParaRPr lang="zh-CN"/>
        </a:p>
      </c:txPr>
    </c:legend>
    <c:plotVisOnly val="1"/>
    <c:dispBlanksAs val="gap"/>
    <c:showDLblsOverMax val="0"/>
  </c:chart>
  <c:spPr>
    <a:noFill/>
    <a:ln>
      <a:noFill/>
    </a:ln>
    <a:effectLst/>
  </c:spPr>
  <c:txPr>
    <a:bodyPr/>
    <a:lstStyle/>
    <a:p>
      <a:pPr>
        <a:defRPr>
          <a:latin typeface="Times New Roman" panose="02020603050405020304" pitchFamily="18" charset="0"/>
          <a:ea typeface="黑体" panose="02010609060101010101" pitchFamily="49" charset="-122"/>
          <a:cs typeface="Times New Roman" panose="02020603050405020304" pitchFamily="18" charset="0"/>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smtClean="0"/>
              <a:t>A2</a:t>
            </a:r>
            <a:endParaRPr lang="zh-CN" altLang="en-US" dirty="0"/>
          </a:p>
        </c:rich>
      </c:tx>
      <c:layout/>
      <c:overlay val="0"/>
      <c:spPr>
        <a:noFill/>
        <a:ln>
          <a:noFill/>
        </a:ln>
        <a:effectLst/>
      </c:spPr>
    </c:title>
    <c:autoTitleDeleted val="0"/>
    <c:plotArea>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none"/>
          </c:marker>
          <c:xVal>
            <c:numRef>
              <c:f>Sheet1!$A$2:$A$85</c:f>
              <c:numCache>
                <c:formatCode>m/d/yyyy</c:formatCode>
                <c:ptCount val="84"/>
                <c:pt idx="0">
                  <c:v>41096</c:v>
                </c:pt>
                <c:pt idx="1">
                  <c:v>41145</c:v>
                </c:pt>
                <c:pt idx="2">
                  <c:v>41159</c:v>
                </c:pt>
                <c:pt idx="3">
                  <c:v>41164</c:v>
                </c:pt>
                <c:pt idx="4">
                  <c:v>41168</c:v>
                </c:pt>
                <c:pt idx="5">
                  <c:v>41185</c:v>
                </c:pt>
                <c:pt idx="6">
                  <c:v>41192</c:v>
                </c:pt>
                <c:pt idx="7">
                  <c:v>41193</c:v>
                </c:pt>
                <c:pt idx="8">
                  <c:v>41194</c:v>
                </c:pt>
                <c:pt idx="9">
                  <c:v>41195</c:v>
                </c:pt>
                <c:pt idx="10">
                  <c:v>41197</c:v>
                </c:pt>
                <c:pt idx="11">
                  <c:v>41198</c:v>
                </c:pt>
                <c:pt idx="12">
                  <c:v>41199</c:v>
                </c:pt>
                <c:pt idx="13">
                  <c:v>41200</c:v>
                </c:pt>
                <c:pt idx="14">
                  <c:v>41201</c:v>
                </c:pt>
                <c:pt idx="15">
                  <c:v>41202</c:v>
                </c:pt>
                <c:pt idx="16">
                  <c:v>41203</c:v>
                </c:pt>
                <c:pt idx="17">
                  <c:v>41204</c:v>
                </c:pt>
                <c:pt idx="18">
                  <c:v>41205</c:v>
                </c:pt>
                <c:pt idx="19">
                  <c:v>41206</c:v>
                </c:pt>
                <c:pt idx="20">
                  <c:v>41207</c:v>
                </c:pt>
                <c:pt idx="21">
                  <c:v>41208</c:v>
                </c:pt>
                <c:pt idx="22">
                  <c:v>41209</c:v>
                </c:pt>
                <c:pt idx="23">
                  <c:v>41210</c:v>
                </c:pt>
                <c:pt idx="24">
                  <c:v>41211</c:v>
                </c:pt>
                <c:pt idx="25">
                  <c:v>41212</c:v>
                </c:pt>
                <c:pt idx="26">
                  <c:v>41213</c:v>
                </c:pt>
                <c:pt idx="27">
                  <c:v>41214</c:v>
                </c:pt>
                <c:pt idx="28">
                  <c:v>41215</c:v>
                </c:pt>
                <c:pt idx="29">
                  <c:v>41216</c:v>
                </c:pt>
                <c:pt idx="30">
                  <c:v>41217</c:v>
                </c:pt>
                <c:pt idx="31">
                  <c:v>41218</c:v>
                </c:pt>
                <c:pt idx="32">
                  <c:v>41219</c:v>
                </c:pt>
                <c:pt idx="33">
                  <c:v>41220</c:v>
                </c:pt>
                <c:pt idx="34">
                  <c:v>41221</c:v>
                </c:pt>
                <c:pt idx="35">
                  <c:v>41222</c:v>
                </c:pt>
                <c:pt idx="36">
                  <c:v>41223</c:v>
                </c:pt>
                <c:pt idx="37">
                  <c:v>41226</c:v>
                </c:pt>
                <c:pt idx="38">
                  <c:v>41227</c:v>
                </c:pt>
                <c:pt idx="39">
                  <c:v>41229</c:v>
                </c:pt>
                <c:pt idx="40">
                  <c:v>41231</c:v>
                </c:pt>
                <c:pt idx="41">
                  <c:v>41232</c:v>
                </c:pt>
                <c:pt idx="42">
                  <c:v>41233</c:v>
                </c:pt>
                <c:pt idx="43">
                  <c:v>41234</c:v>
                </c:pt>
                <c:pt idx="44">
                  <c:v>41235</c:v>
                </c:pt>
                <c:pt idx="45">
                  <c:v>41236</c:v>
                </c:pt>
                <c:pt idx="46">
                  <c:v>41237</c:v>
                </c:pt>
                <c:pt idx="47">
                  <c:v>41238</c:v>
                </c:pt>
                <c:pt idx="48">
                  <c:v>41239</c:v>
                </c:pt>
                <c:pt idx="49">
                  <c:v>41240</c:v>
                </c:pt>
                <c:pt idx="50">
                  <c:v>41241</c:v>
                </c:pt>
                <c:pt idx="51">
                  <c:v>41242</c:v>
                </c:pt>
                <c:pt idx="52">
                  <c:v>41243</c:v>
                </c:pt>
                <c:pt idx="53">
                  <c:v>41244</c:v>
                </c:pt>
                <c:pt idx="54">
                  <c:v>41245</c:v>
                </c:pt>
                <c:pt idx="55">
                  <c:v>41246</c:v>
                </c:pt>
                <c:pt idx="56">
                  <c:v>41247</c:v>
                </c:pt>
                <c:pt idx="57">
                  <c:v>41248</c:v>
                </c:pt>
                <c:pt idx="58">
                  <c:v>41249</c:v>
                </c:pt>
                <c:pt idx="59">
                  <c:v>41250</c:v>
                </c:pt>
                <c:pt idx="60">
                  <c:v>41251</c:v>
                </c:pt>
                <c:pt idx="61">
                  <c:v>41252</c:v>
                </c:pt>
                <c:pt idx="62">
                  <c:v>41253</c:v>
                </c:pt>
                <c:pt idx="63">
                  <c:v>41254</c:v>
                </c:pt>
                <c:pt idx="64">
                  <c:v>41255</c:v>
                </c:pt>
                <c:pt idx="65">
                  <c:v>41256</c:v>
                </c:pt>
                <c:pt idx="66">
                  <c:v>41257</c:v>
                </c:pt>
                <c:pt idx="67">
                  <c:v>41258</c:v>
                </c:pt>
                <c:pt idx="68">
                  <c:v>41259</c:v>
                </c:pt>
                <c:pt idx="69">
                  <c:v>41260</c:v>
                </c:pt>
                <c:pt idx="70">
                  <c:v>41263</c:v>
                </c:pt>
                <c:pt idx="71">
                  <c:v>41272</c:v>
                </c:pt>
                <c:pt idx="72">
                  <c:v>41274</c:v>
                </c:pt>
                <c:pt idx="73">
                  <c:v>41277</c:v>
                </c:pt>
                <c:pt idx="74">
                  <c:v>41278</c:v>
                </c:pt>
                <c:pt idx="75">
                  <c:v>41279</c:v>
                </c:pt>
                <c:pt idx="76">
                  <c:v>41280</c:v>
                </c:pt>
                <c:pt idx="77">
                  <c:v>41281</c:v>
                </c:pt>
                <c:pt idx="78">
                  <c:v>41282</c:v>
                </c:pt>
                <c:pt idx="79">
                  <c:v>41284</c:v>
                </c:pt>
                <c:pt idx="80">
                  <c:v>41288</c:v>
                </c:pt>
                <c:pt idx="81">
                  <c:v>41305</c:v>
                </c:pt>
                <c:pt idx="82">
                  <c:v>41312</c:v>
                </c:pt>
                <c:pt idx="83">
                  <c:v>41352</c:v>
                </c:pt>
              </c:numCache>
            </c:numRef>
          </c:xVal>
          <c:yVal>
            <c:numRef>
              <c:f>Sheet1!$B$2:$B$85</c:f>
              <c:numCache>
                <c:formatCode>General</c:formatCode>
                <c:ptCount val="84"/>
                <c:pt idx="0">
                  <c:v>3162</c:v>
                </c:pt>
                <c:pt idx="1">
                  <c:v>13</c:v>
                </c:pt>
                <c:pt idx="2">
                  <c:v>77</c:v>
                </c:pt>
                <c:pt idx="3">
                  <c:v>9</c:v>
                </c:pt>
                <c:pt idx="4">
                  <c:v>40</c:v>
                </c:pt>
                <c:pt idx="5">
                  <c:v>1083</c:v>
                </c:pt>
                <c:pt idx="6">
                  <c:v>15</c:v>
                </c:pt>
                <c:pt idx="7">
                  <c:v>10</c:v>
                </c:pt>
                <c:pt idx="8">
                  <c:v>21</c:v>
                </c:pt>
                <c:pt idx="9">
                  <c:v>9</c:v>
                </c:pt>
                <c:pt idx="10">
                  <c:v>27</c:v>
                </c:pt>
                <c:pt idx="11">
                  <c:v>4617</c:v>
                </c:pt>
                <c:pt idx="12">
                  <c:v>21</c:v>
                </c:pt>
                <c:pt idx="13">
                  <c:v>55</c:v>
                </c:pt>
                <c:pt idx="14">
                  <c:v>34</c:v>
                </c:pt>
                <c:pt idx="15">
                  <c:v>10</c:v>
                </c:pt>
                <c:pt idx="16">
                  <c:v>10</c:v>
                </c:pt>
                <c:pt idx="17">
                  <c:v>24</c:v>
                </c:pt>
                <c:pt idx="18">
                  <c:v>11</c:v>
                </c:pt>
                <c:pt idx="19">
                  <c:v>3</c:v>
                </c:pt>
                <c:pt idx="20">
                  <c:v>47</c:v>
                </c:pt>
                <c:pt idx="21">
                  <c:v>42</c:v>
                </c:pt>
                <c:pt idx="22">
                  <c:v>8</c:v>
                </c:pt>
                <c:pt idx="23">
                  <c:v>3</c:v>
                </c:pt>
                <c:pt idx="24">
                  <c:v>236</c:v>
                </c:pt>
                <c:pt idx="25">
                  <c:v>172</c:v>
                </c:pt>
                <c:pt idx="26">
                  <c:v>24</c:v>
                </c:pt>
                <c:pt idx="27">
                  <c:v>19</c:v>
                </c:pt>
                <c:pt idx="28">
                  <c:v>19</c:v>
                </c:pt>
                <c:pt idx="29">
                  <c:v>52</c:v>
                </c:pt>
                <c:pt idx="30">
                  <c:v>68</c:v>
                </c:pt>
                <c:pt idx="31">
                  <c:v>132</c:v>
                </c:pt>
                <c:pt idx="32">
                  <c:v>134</c:v>
                </c:pt>
                <c:pt idx="33">
                  <c:v>72</c:v>
                </c:pt>
                <c:pt idx="34">
                  <c:v>97</c:v>
                </c:pt>
                <c:pt idx="35">
                  <c:v>104</c:v>
                </c:pt>
                <c:pt idx="36">
                  <c:v>17</c:v>
                </c:pt>
                <c:pt idx="37">
                  <c:v>28</c:v>
                </c:pt>
                <c:pt idx="38">
                  <c:v>5</c:v>
                </c:pt>
                <c:pt idx="39">
                  <c:v>9</c:v>
                </c:pt>
                <c:pt idx="40">
                  <c:v>18</c:v>
                </c:pt>
                <c:pt idx="41">
                  <c:v>7</c:v>
                </c:pt>
                <c:pt idx="42">
                  <c:v>2</c:v>
                </c:pt>
                <c:pt idx="43">
                  <c:v>8</c:v>
                </c:pt>
                <c:pt idx="44">
                  <c:v>26</c:v>
                </c:pt>
                <c:pt idx="45">
                  <c:v>24</c:v>
                </c:pt>
                <c:pt idx="46">
                  <c:v>60</c:v>
                </c:pt>
                <c:pt idx="47">
                  <c:v>11</c:v>
                </c:pt>
                <c:pt idx="48">
                  <c:v>7</c:v>
                </c:pt>
                <c:pt idx="49">
                  <c:v>5</c:v>
                </c:pt>
                <c:pt idx="50">
                  <c:v>24</c:v>
                </c:pt>
                <c:pt idx="51">
                  <c:v>3</c:v>
                </c:pt>
                <c:pt idx="52">
                  <c:v>12</c:v>
                </c:pt>
                <c:pt idx="53">
                  <c:v>73</c:v>
                </c:pt>
                <c:pt idx="54">
                  <c:v>119</c:v>
                </c:pt>
                <c:pt idx="55">
                  <c:v>94</c:v>
                </c:pt>
                <c:pt idx="56">
                  <c:v>167</c:v>
                </c:pt>
                <c:pt idx="57">
                  <c:v>106</c:v>
                </c:pt>
                <c:pt idx="58">
                  <c:v>132</c:v>
                </c:pt>
                <c:pt idx="59">
                  <c:v>102</c:v>
                </c:pt>
                <c:pt idx="60">
                  <c:v>38</c:v>
                </c:pt>
                <c:pt idx="61">
                  <c:v>19</c:v>
                </c:pt>
                <c:pt idx="62">
                  <c:v>176</c:v>
                </c:pt>
                <c:pt idx="63">
                  <c:v>180</c:v>
                </c:pt>
                <c:pt idx="64">
                  <c:v>54</c:v>
                </c:pt>
                <c:pt idx="65">
                  <c:v>27</c:v>
                </c:pt>
                <c:pt idx="66">
                  <c:v>86</c:v>
                </c:pt>
                <c:pt idx="67">
                  <c:v>116</c:v>
                </c:pt>
                <c:pt idx="68">
                  <c:v>19</c:v>
                </c:pt>
                <c:pt idx="69">
                  <c:v>14</c:v>
                </c:pt>
                <c:pt idx="70">
                  <c:v>4</c:v>
                </c:pt>
                <c:pt idx="71">
                  <c:v>21</c:v>
                </c:pt>
                <c:pt idx="72">
                  <c:v>3</c:v>
                </c:pt>
                <c:pt idx="73">
                  <c:v>2</c:v>
                </c:pt>
                <c:pt idx="74">
                  <c:v>39</c:v>
                </c:pt>
                <c:pt idx="75">
                  <c:v>1057</c:v>
                </c:pt>
                <c:pt idx="76">
                  <c:v>3938</c:v>
                </c:pt>
                <c:pt idx="77">
                  <c:v>324</c:v>
                </c:pt>
                <c:pt idx="78">
                  <c:v>3</c:v>
                </c:pt>
                <c:pt idx="79">
                  <c:v>5</c:v>
                </c:pt>
                <c:pt idx="80">
                  <c:v>111</c:v>
                </c:pt>
                <c:pt idx="81">
                  <c:v>13</c:v>
                </c:pt>
                <c:pt idx="82">
                  <c:v>54</c:v>
                </c:pt>
                <c:pt idx="83">
                  <c:v>2</c:v>
                </c:pt>
              </c:numCache>
            </c:numRef>
          </c:yVal>
          <c:smooth val="1"/>
        </c:ser>
        <c:dLbls>
          <c:showLegendKey val="0"/>
          <c:showVal val="0"/>
          <c:showCatName val="0"/>
          <c:showSerName val="0"/>
          <c:showPercent val="0"/>
          <c:showBubbleSize val="0"/>
        </c:dLbls>
        <c:axId val="-634964000"/>
        <c:axId val="-634958016"/>
      </c:scatterChart>
      <c:valAx>
        <c:axId val="-634964000"/>
        <c:scaling>
          <c:orientation val="minMax"/>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34958016"/>
        <c:crosses val="autoZero"/>
        <c:crossBetween val="midCat"/>
      </c:valAx>
      <c:valAx>
        <c:axId val="-634958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349640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smtClean="0"/>
              <a:t>A1</a:t>
            </a:r>
            <a:endParaRPr lang="zh-CN" altLang="en-US" dirty="0"/>
          </a:p>
        </c:rich>
      </c:tx>
      <c:layout/>
      <c:overlay val="0"/>
      <c:spPr>
        <a:noFill/>
        <a:ln>
          <a:noFill/>
        </a:ln>
        <a:effectLst/>
      </c:spPr>
    </c:title>
    <c:autoTitleDeleted val="0"/>
    <c:plotArea>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none"/>
          </c:marker>
          <c:xVal>
            <c:numRef>
              <c:f>Sheet1!$A$2:$A$30</c:f>
              <c:numCache>
                <c:formatCode>m/d/yyyy</c:formatCode>
                <c:ptCount val="29"/>
                <c:pt idx="0">
                  <c:v>41156</c:v>
                </c:pt>
                <c:pt idx="1">
                  <c:v>41157</c:v>
                </c:pt>
                <c:pt idx="2">
                  <c:v>41158</c:v>
                </c:pt>
                <c:pt idx="3">
                  <c:v>41159</c:v>
                </c:pt>
                <c:pt idx="4">
                  <c:v>41160</c:v>
                </c:pt>
                <c:pt idx="5">
                  <c:v>41161</c:v>
                </c:pt>
                <c:pt idx="6">
                  <c:v>41162</c:v>
                </c:pt>
                <c:pt idx="7">
                  <c:v>41163</c:v>
                </c:pt>
                <c:pt idx="8">
                  <c:v>41164</c:v>
                </c:pt>
                <c:pt idx="9">
                  <c:v>41165</c:v>
                </c:pt>
                <c:pt idx="10">
                  <c:v>41166</c:v>
                </c:pt>
                <c:pt idx="11">
                  <c:v>41168</c:v>
                </c:pt>
                <c:pt idx="12">
                  <c:v>41169</c:v>
                </c:pt>
                <c:pt idx="13">
                  <c:v>41175</c:v>
                </c:pt>
                <c:pt idx="14">
                  <c:v>41199</c:v>
                </c:pt>
                <c:pt idx="15">
                  <c:v>41333</c:v>
                </c:pt>
                <c:pt idx="16">
                  <c:v>41334</c:v>
                </c:pt>
                <c:pt idx="17">
                  <c:v>41335</c:v>
                </c:pt>
                <c:pt idx="18">
                  <c:v>41337</c:v>
                </c:pt>
                <c:pt idx="19">
                  <c:v>41338</c:v>
                </c:pt>
                <c:pt idx="20">
                  <c:v>41339</c:v>
                </c:pt>
                <c:pt idx="21">
                  <c:v>41340</c:v>
                </c:pt>
                <c:pt idx="22">
                  <c:v>41341</c:v>
                </c:pt>
                <c:pt idx="23">
                  <c:v>41342</c:v>
                </c:pt>
                <c:pt idx="24">
                  <c:v>41346</c:v>
                </c:pt>
                <c:pt idx="25">
                  <c:v>41347</c:v>
                </c:pt>
                <c:pt idx="26">
                  <c:v>41348</c:v>
                </c:pt>
                <c:pt idx="27">
                  <c:v>41349</c:v>
                </c:pt>
                <c:pt idx="28">
                  <c:v>41350</c:v>
                </c:pt>
              </c:numCache>
            </c:numRef>
          </c:xVal>
          <c:yVal>
            <c:numRef>
              <c:f>Sheet1!$B$2:$B$30</c:f>
              <c:numCache>
                <c:formatCode>General</c:formatCode>
                <c:ptCount val="29"/>
                <c:pt idx="0">
                  <c:v>164</c:v>
                </c:pt>
                <c:pt idx="1">
                  <c:v>6153</c:v>
                </c:pt>
                <c:pt idx="2">
                  <c:v>6380</c:v>
                </c:pt>
                <c:pt idx="3">
                  <c:v>1541</c:v>
                </c:pt>
                <c:pt idx="4">
                  <c:v>623</c:v>
                </c:pt>
                <c:pt idx="5">
                  <c:v>946</c:v>
                </c:pt>
                <c:pt idx="6">
                  <c:v>2409</c:v>
                </c:pt>
                <c:pt idx="7">
                  <c:v>1702</c:v>
                </c:pt>
                <c:pt idx="8">
                  <c:v>1416</c:v>
                </c:pt>
                <c:pt idx="9">
                  <c:v>37</c:v>
                </c:pt>
                <c:pt idx="10">
                  <c:v>6</c:v>
                </c:pt>
                <c:pt idx="11">
                  <c:v>36</c:v>
                </c:pt>
                <c:pt idx="12">
                  <c:v>2</c:v>
                </c:pt>
                <c:pt idx="13">
                  <c:v>2</c:v>
                </c:pt>
                <c:pt idx="14">
                  <c:v>4</c:v>
                </c:pt>
                <c:pt idx="15">
                  <c:v>159</c:v>
                </c:pt>
                <c:pt idx="16">
                  <c:v>104</c:v>
                </c:pt>
                <c:pt idx="17">
                  <c:v>64</c:v>
                </c:pt>
                <c:pt idx="18">
                  <c:v>32</c:v>
                </c:pt>
                <c:pt idx="19">
                  <c:v>134</c:v>
                </c:pt>
                <c:pt idx="20">
                  <c:v>169</c:v>
                </c:pt>
                <c:pt idx="21">
                  <c:v>18</c:v>
                </c:pt>
                <c:pt idx="22">
                  <c:v>17</c:v>
                </c:pt>
                <c:pt idx="23">
                  <c:v>12</c:v>
                </c:pt>
                <c:pt idx="24">
                  <c:v>5</c:v>
                </c:pt>
                <c:pt idx="25">
                  <c:v>39</c:v>
                </c:pt>
                <c:pt idx="26">
                  <c:v>35</c:v>
                </c:pt>
                <c:pt idx="27">
                  <c:v>43</c:v>
                </c:pt>
                <c:pt idx="28">
                  <c:v>6</c:v>
                </c:pt>
              </c:numCache>
            </c:numRef>
          </c:yVal>
          <c:smooth val="1"/>
        </c:ser>
        <c:dLbls>
          <c:showLegendKey val="0"/>
          <c:showVal val="0"/>
          <c:showCatName val="0"/>
          <c:showSerName val="0"/>
          <c:showPercent val="0"/>
          <c:showBubbleSize val="0"/>
        </c:dLbls>
        <c:axId val="-634950944"/>
        <c:axId val="-634949312"/>
      </c:scatterChart>
      <c:valAx>
        <c:axId val="-634950944"/>
        <c:scaling>
          <c:orientation val="minMax"/>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34949312"/>
        <c:crosses val="autoZero"/>
        <c:crossBetween val="midCat"/>
      </c:valAx>
      <c:valAx>
        <c:axId val="-634949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3495094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smtClean="0"/>
              <a:t>B1</a:t>
            </a:r>
            <a:endParaRPr lang="zh-CN" altLang="en-US" dirty="0"/>
          </a:p>
        </c:rich>
      </c:tx>
      <c:layout/>
      <c:overlay val="0"/>
      <c:spPr>
        <a:noFill/>
        <a:ln>
          <a:noFill/>
        </a:ln>
        <a:effectLst/>
      </c:spPr>
    </c:title>
    <c:autoTitleDeleted val="0"/>
    <c:plotArea>
      <c:layout>
        <c:manualLayout>
          <c:layoutTarget val="inner"/>
          <c:xMode val="edge"/>
          <c:yMode val="edge"/>
          <c:x val="0.23198143710297101"/>
          <c:y val="0.265537470190221"/>
          <c:w val="0.58555479478108696"/>
          <c:h val="0.66119206772134798"/>
        </c:manualLayout>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none"/>
          </c:marker>
          <c:xVal>
            <c:numRef>
              <c:f>Sheet1!$A$2:$A$19</c:f>
              <c:numCache>
                <c:formatCode>m/d/yyyy</c:formatCode>
                <c:ptCount val="18"/>
                <c:pt idx="0">
                  <c:v>41022</c:v>
                </c:pt>
                <c:pt idx="1">
                  <c:v>41151</c:v>
                </c:pt>
                <c:pt idx="2">
                  <c:v>41163</c:v>
                </c:pt>
                <c:pt idx="3">
                  <c:v>41164</c:v>
                </c:pt>
                <c:pt idx="4">
                  <c:v>41165</c:v>
                </c:pt>
                <c:pt idx="5">
                  <c:v>41166</c:v>
                </c:pt>
              </c:numCache>
            </c:numRef>
          </c:xVal>
          <c:yVal>
            <c:numRef>
              <c:f>Sheet1!$B$2:$B$19</c:f>
              <c:numCache>
                <c:formatCode>General</c:formatCode>
                <c:ptCount val="18"/>
                <c:pt idx="0">
                  <c:v>1</c:v>
                </c:pt>
                <c:pt idx="2">
                  <c:v>7090</c:v>
                </c:pt>
                <c:pt idx="3">
                  <c:v>153</c:v>
                </c:pt>
                <c:pt idx="4">
                  <c:v>57</c:v>
                </c:pt>
                <c:pt idx="5">
                  <c:v>23</c:v>
                </c:pt>
              </c:numCache>
            </c:numRef>
          </c:yVal>
          <c:smooth val="1"/>
        </c:ser>
        <c:dLbls>
          <c:showLegendKey val="0"/>
          <c:showVal val="0"/>
          <c:showCatName val="0"/>
          <c:showSerName val="0"/>
          <c:showPercent val="0"/>
          <c:showBubbleSize val="0"/>
        </c:dLbls>
        <c:axId val="-634948768"/>
        <c:axId val="-634955840"/>
      </c:scatterChart>
      <c:valAx>
        <c:axId val="-634948768"/>
        <c:scaling>
          <c:orientation val="minMax"/>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34955840"/>
        <c:crosses val="autoZero"/>
        <c:crossBetween val="midCat"/>
      </c:valAx>
      <c:valAx>
        <c:axId val="-634955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3494876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smtClean="0"/>
              <a:t>B2</a:t>
            </a:r>
            <a:endParaRPr lang="zh-CN" altLang="en-US" dirty="0"/>
          </a:p>
        </c:rich>
      </c:tx>
      <c:layout/>
      <c:overlay val="0"/>
      <c:spPr>
        <a:noFill/>
        <a:ln>
          <a:noFill/>
        </a:ln>
        <a:effectLst/>
      </c:spPr>
    </c:title>
    <c:autoTitleDeleted val="0"/>
    <c:plotArea>
      <c:layout/>
      <c:scatterChart>
        <c:scatterStyle val="smoothMarker"/>
        <c:varyColors val="0"/>
        <c:ser>
          <c:idx val="0"/>
          <c:order val="0"/>
          <c:tx>
            <c:strRef>
              <c:f>Sheet1!$B$1</c:f>
              <c:strCache>
                <c:ptCount val="1"/>
                <c:pt idx="0">
                  <c:v>Y 值</c:v>
                </c:pt>
              </c:strCache>
            </c:strRef>
          </c:tx>
          <c:spPr>
            <a:ln w="19050" cap="rnd">
              <a:solidFill>
                <a:schemeClr val="accent1"/>
              </a:solidFill>
              <a:round/>
            </a:ln>
            <a:effectLst/>
          </c:spPr>
          <c:marker>
            <c:symbol val="none"/>
          </c:marker>
          <c:xVal>
            <c:numRef>
              <c:f>Sheet1!$A$2:$A$34</c:f>
              <c:numCache>
                <c:formatCode>m/d/yyyy</c:formatCode>
                <c:ptCount val="33"/>
                <c:pt idx="0">
                  <c:v>41095</c:v>
                </c:pt>
                <c:pt idx="1">
                  <c:v>41195</c:v>
                </c:pt>
                <c:pt idx="2">
                  <c:v>41196</c:v>
                </c:pt>
                <c:pt idx="3">
                  <c:v>41197</c:v>
                </c:pt>
                <c:pt idx="4">
                  <c:v>41198</c:v>
                </c:pt>
                <c:pt idx="5">
                  <c:v>41203</c:v>
                </c:pt>
                <c:pt idx="6">
                  <c:v>41207</c:v>
                </c:pt>
                <c:pt idx="7">
                  <c:v>41208</c:v>
                </c:pt>
                <c:pt idx="8">
                  <c:v>41211</c:v>
                </c:pt>
                <c:pt idx="9">
                  <c:v>41212</c:v>
                </c:pt>
                <c:pt idx="10">
                  <c:v>41213</c:v>
                </c:pt>
                <c:pt idx="11">
                  <c:v>41214</c:v>
                </c:pt>
                <c:pt idx="12">
                  <c:v>41218</c:v>
                </c:pt>
                <c:pt idx="13">
                  <c:v>41223</c:v>
                </c:pt>
                <c:pt idx="14">
                  <c:v>41225</c:v>
                </c:pt>
                <c:pt idx="15">
                  <c:v>41226</c:v>
                </c:pt>
                <c:pt idx="16">
                  <c:v>41236</c:v>
                </c:pt>
                <c:pt idx="17">
                  <c:v>41239</c:v>
                </c:pt>
                <c:pt idx="18">
                  <c:v>41243</c:v>
                </c:pt>
                <c:pt idx="19">
                  <c:v>41246</c:v>
                </c:pt>
                <c:pt idx="20">
                  <c:v>41248</c:v>
                </c:pt>
                <c:pt idx="21">
                  <c:v>41249</c:v>
                </c:pt>
                <c:pt idx="22">
                  <c:v>41251</c:v>
                </c:pt>
                <c:pt idx="23">
                  <c:v>41252</c:v>
                </c:pt>
                <c:pt idx="24">
                  <c:v>41253</c:v>
                </c:pt>
                <c:pt idx="25">
                  <c:v>41260</c:v>
                </c:pt>
                <c:pt idx="26">
                  <c:v>41272</c:v>
                </c:pt>
                <c:pt idx="27">
                  <c:v>41275</c:v>
                </c:pt>
                <c:pt idx="28">
                  <c:v>41276</c:v>
                </c:pt>
                <c:pt idx="29">
                  <c:v>41277</c:v>
                </c:pt>
                <c:pt idx="30">
                  <c:v>41278</c:v>
                </c:pt>
                <c:pt idx="31">
                  <c:v>41279</c:v>
                </c:pt>
                <c:pt idx="32">
                  <c:v>41280</c:v>
                </c:pt>
              </c:numCache>
            </c:numRef>
          </c:xVal>
          <c:yVal>
            <c:numRef>
              <c:f>Sheet1!$B$2:$B$34</c:f>
              <c:numCache>
                <c:formatCode>General</c:formatCode>
                <c:ptCount val="33"/>
                <c:pt idx="0">
                  <c:v>1</c:v>
                </c:pt>
                <c:pt idx="1">
                  <c:v>8609</c:v>
                </c:pt>
                <c:pt idx="2">
                  <c:v>13661</c:v>
                </c:pt>
                <c:pt idx="3">
                  <c:v>3595</c:v>
                </c:pt>
                <c:pt idx="4">
                  <c:v>135</c:v>
                </c:pt>
                <c:pt idx="5">
                  <c:v>710</c:v>
                </c:pt>
                <c:pt idx="6">
                  <c:v>219</c:v>
                </c:pt>
                <c:pt idx="7">
                  <c:v>1048</c:v>
                </c:pt>
                <c:pt idx="8">
                  <c:v>19</c:v>
                </c:pt>
                <c:pt idx="9">
                  <c:v>26</c:v>
                </c:pt>
                <c:pt idx="10">
                  <c:v>638</c:v>
                </c:pt>
                <c:pt idx="11">
                  <c:v>89</c:v>
                </c:pt>
                <c:pt idx="12">
                  <c:v>11</c:v>
                </c:pt>
                <c:pt idx="13">
                  <c:v>250</c:v>
                </c:pt>
                <c:pt idx="14">
                  <c:v>1195</c:v>
                </c:pt>
                <c:pt idx="15">
                  <c:v>40</c:v>
                </c:pt>
                <c:pt idx="16">
                  <c:v>44</c:v>
                </c:pt>
                <c:pt idx="17">
                  <c:v>118</c:v>
                </c:pt>
                <c:pt idx="18">
                  <c:v>53</c:v>
                </c:pt>
                <c:pt idx="19">
                  <c:v>2925</c:v>
                </c:pt>
                <c:pt idx="20">
                  <c:v>255</c:v>
                </c:pt>
                <c:pt idx="21">
                  <c:v>20</c:v>
                </c:pt>
                <c:pt idx="22">
                  <c:v>50737</c:v>
                </c:pt>
                <c:pt idx="23">
                  <c:v>1958</c:v>
                </c:pt>
                <c:pt idx="24">
                  <c:v>1138</c:v>
                </c:pt>
                <c:pt idx="25">
                  <c:v>571</c:v>
                </c:pt>
                <c:pt idx="26">
                  <c:v>26</c:v>
                </c:pt>
                <c:pt idx="27">
                  <c:v>1484</c:v>
                </c:pt>
                <c:pt idx="28">
                  <c:v>23183</c:v>
                </c:pt>
                <c:pt idx="29">
                  <c:v>717</c:v>
                </c:pt>
                <c:pt idx="30">
                  <c:v>31</c:v>
                </c:pt>
                <c:pt idx="31">
                  <c:v>4871</c:v>
                </c:pt>
                <c:pt idx="32">
                  <c:v>242</c:v>
                </c:pt>
              </c:numCache>
            </c:numRef>
          </c:yVal>
          <c:smooth val="1"/>
        </c:ser>
        <c:dLbls>
          <c:showLegendKey val="0"/>
          <c:showVal val="0"/>
          <c:showCatName val="0"/>
          <c:showSerName val="0"/>
          <c:showPercent val="0"/>
          <c:showBubbleSize val="0"/>
        </c:dLbls>
        <c:axId val="-579397344"/>
        <c:axId val="-579394624"/>
      </c:scatterChart>
      <c:valAx>
        <c:axId val="-579397344"/>
        <c:scaling>
          <c:orientation val="minMax"/>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79394624"/>
        <c:crosses val="autoZero"/>
        <c:crossBetween val="midCat"/>
      </c:valAx>
      <c:valAx>
        <c:axId val="-579394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7939734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各类的百分比</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lumMod val="85000"/>
                      </a:schemeClr>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A1</c:v>
                </c:pt>
                <c:pt idx="1">
                  <c:v>A2</c:v>
                </c:pt>
                <c:pt idx="2">
                  <c:v>B1</c:v>
                </c:pt>
                <c:pt idx="3">
                  <c:v>B2</c:v>
                </c:pt>
              </c:strCache>
            </c:strRef>
          </c:cat>
          <c:val>
            <c:numRef>
              <c:f>Sheet1!$B$2:$B$5</c:f>
              <c:numCache>
                <c:formatCode>General</c:formatCode>
                <c:ptCount val="4"/>
                <c:pt idx="0">
                  <c:v>54</c:v>
                </c:pt>
                <c:pt idx="1">
                  <c:v>15</c:v>
                </c:pt>
                <c:pt idx="2">
                  <c:v>15</c:v>
                </c:pt>
                <c:pt idx="3">
                  <c:v>13</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50FE1C-8B11-4289-95BA-A706FEF0D69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AE1841FD-468A-45C7-83F8-5033C8EFC880}">
      <dgm:prSet phldrT="[文本]"/>
      <dgm:spPr/>
      <dgm:t>
        <a:bodyPr/>
        <a:lstStyle/>
        <a:p>
          <a:pPr algn="just"/>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谣言发布早期</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9BBCD400-82C6-4696-8CFD-65F85AE0C251}" type="parTrans" cxnId="{69231C55-3A79-45DE-8D7C-D7B750760E40}">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C4B823A1-9612-42D9-95AC-BF083974637D}" type="sibTrans" cxnId="{69231C55-3A79-45DE-8D7C-D7B750760E40}">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AA574B36-0B05-4ED7-8BE2-8262322AC23F}">
      <dgm:prSet phldrT="[文本]"/>
      <dgm:spPr/>
      <dgm:t>
        <a:bodyPr/>
        <a:lstStyle/>
        <a:p>
          <a:pPr algn="just"/>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通过举报和监控可疑用户发现疑似谣言</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A804850C-80E7-4E81-987B-8B70314FD2F2}" type="parTrans" cxnId="{7C5AFFD0-E52A-485A-AB67-2C6030ACD490}">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2CFB78DD-884B-472F-B76F-9181F48E3F68}" type="sibTrans" cxnId="{7C5AFFD0-E52A-485A-AB67-2C6030ACD490}">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325A839A-06E2-4846-B357-256383F536F0}">
      <dgm:prSet phldrT="[文本]"/>
      <dgm:spPr/>
      <dgm:t>
        <a:bodyPr/>
        <a:lstStyle/>
        <a:p>
          <a:pPr algn="just"/>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定向匹配微博专家识别</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谣言</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AD3252E2-DEDB-4A8A-8FD4-5DFE3672AF93}" type="parTrans" cxnId="{F1330946-FE26-4EC4-B440-F752A1AA9C75}">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29111126-F9B6-4AC3-A52E-192302CB89D3}" type="sibTrans" cxnId="{F1330946-FE26-4EC4-B440-F752A1AA9C75}">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EB779526-AC9B-430A-81DE-9EEE3E3231DF}">
      <dgm:prSet phldrT="[文本]"/>
      <dgm:spPr/>
      <dgm:t>
        <a:bodyPr/>
        <a:lstStyle/>
        <a:p>
          <a:pPr algn="just"/>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谣言发布中期</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C4AD58D5-670A-4F89-AEE0-B01D1E77DDB9}" type="parTrans" cxnId="{30C5A87A-00DC-462D-A13F-B573C288988B}">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EB8F065-75E6-4E25-8193-F1B2DCC1A582}" type="sibTrans" cxnId="{30C5A87A-00DC-462D-A13F-B573C288988B}">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61BC8DE7-6B55-44A2-80E7-C6716D9F01B7}">
      <dgm:prSet phldrT="[文本]"/>
      <dgm:spPr/>
      <dgm:t>
        <a:bodyPr/>
        <a:lstStyle/>
        <a:p>
          <a:pPr algn="just"/>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根据疑似谣言的</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评论用户</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专长和评论</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内容观点</a:t>
          </a:r>
          <a:r>
            <a:rPr lang="zh-CN" altLang="en-US"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分析识别谣言</a:t>
          </a:r>
          <a:endPar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E40CD92B-F8DE-4FB5-8CB8-C7DA1D0B5506}" type="parTrans" cxnId="{A6712292-851C-442A-90F3-0927B646C90D}">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E8048EF7-DCF0-4DA2-A804-FC27E7C773D3}" type="sibTrans" cxnId="{A6712292-851C-442A-90F3-0927B646C90D}">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CC7EB08-4958-454A-BC47-9EC12AA9ED73}">
      <dgm:prSet phldrT="[文本]"/>
      <dgm:spPr/>
      <dgm:t>
        <a:bodyPr/>
        <a:lstStyle/>
        <a:p>
          <a:pPr algn="just"/>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572B4D87-1F51-456A-8AAD-8DBFAC3A50F5}" type="parTrans" cxnId="{A7C29C31-B711-49F8-ACAC-3B735A2B9A42}">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EB9519F-6527-431D-83F1-ED3A7BC7185C}" type="sibTrans" cxnId="{A7C29C31-B711-49F8-ACAC-3B735A2B9A42}">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9EB0216-7DFC-43D7-B4E1-09A9C8FDC241}">
      <dgm:prSet phldrT="[文本]"/>
      <dgm:spPr/>
      <dgm:t>
        <a:bodyPr/>
        <a:lstStyle/>
        <a:p>
          <a:pPr algn="just"/>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谣言发布后期</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B41BCE52-D0F0-481D-9DC7-4D9FCFEB1B3D}" type="parTrans" cxnId="{4A64FD38-530F-4F91-94FB-7A7F09C25EBE}">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690687F-7E68-4EB7-B893-A317647FB003}" type="sibTrans" cxnId="{4A64FD38-530F-4F91-94FB-7A7F09C25EBE}">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B46ED02E-DBEC-439A-8921-8E2A00B09B95}">
      <dgm:prSet phldrT="[文本]"/>
      <dgm:spPr/>
      <dgm:t>
        <a:bodyPr/>
        <a:lstStyle/>
        <a:p>
          <a:pPr algn="just"/>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分析举报人</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和评论</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人，建立</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微博专家</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库</a:t>
          </a:r>
          <a:endPar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71056902-D3D8-45B1-B8E2-EC593A48A479}" type="parTrans" cxnId="{37E66A43-AA3E-4E24-A3B9-68601D525AFC}">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3C21F065-4515-4A2E-8FEF-0AF2A53A55F0}" type="sibTrans" cxnId="{37E66A43-AA3E-4E24-A3B9-68601D525AFC}">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6033729-7BB3-4775-B273-A5AB3860D6D0}">
      <dgm:prSet phldrT="[文本]"/>
      <dgm:spPr/>
      <dgm:t>
        <a:bodyPr/>
        <a:lstStyle/>
        <a:p>
          <a:pPr algn="just"/>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对</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发布人</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进行</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可信性分析</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建立</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用户信用</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库</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1BA3AD0C-A912-4B9D-B8E3-B721806A1605}" type="parTrans" cxnId="{78C72005-2026-4B59-9DEF-3C6061DB2288}">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74512FDE-4AB0-4470-9C4D-1868DBDC54CF}" type="sibTrans" cxnId="{78C72005-2026-4B59-9DEF-3C6061DB2288}">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F9023256-1C8F-4961-82A1-BF8B67F10E4B}">
      <dgm:prSet phldrT="[文本]"/>
      <dgm:spPr/>
      <dgm:t>
        <a:bodyPr/>
        <a:lstStyle/>
        <a:p>
          <a:pPr algn="just"/>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与已有谣言库进行自动</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匹配，检测周期性</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谣言</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A30C9DC8-5E35-4F1D-9C8C-6C10E1CA0AAD}" type="parTrans" cxnId="{8D529AAD-042C-4138-A23E-E3889EFF4A1D}">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CF250B95-C74D-4EEC-A367-94C9F49495DB}" type="sibTrans" cxnId="{8D529AAD-042C-4138-A23E-E3889EFF4A1D}">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FDF9702-47AE-429A-8FA7-91CA66C80D48}">
      <dgm:prSet phldrT="[文本]"/>
      <dgm:spPr/>
      <dgm:t>
        <a:bodyPr/>
        <a:lstStyle/>
        <a:p>
          <a:pPr algn="just"/>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对</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谣言分析建立谣言库</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3B0785AF-EBD6-4881-B7ED-F3927983EA98}" type="parTrans" cxnId="{FDE1BDAA-FFE4-47FF-B347-4ECEC84B7CE9}">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37F04430-E237-4507-8EBF-6A1F5389EF71}" type="sibTrans" cxnId="{FDE1BDAA-FFE4-47FF-B347-4ECEC84B7CE9}">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33FDE987-1074-4F7F-B6AF-B78E93446271}">
      <dgm:prSet phldrT="[文本]"/>
      <dgm:spPr/>
      <dgm:t>
        <a:bodyPr/>
        <a:lstStyle/>
        <a:p>
          <a:pPr algn="just"/>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通过舆论领袖辟谣并提供证据</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4742421C-B8EA-4407-A2F4-2A3A10FAC3B9}" type="parTrans" cxnId="{1356AA6F-D149-477B-80BA-E37026F923BD}">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ACB554FC-2EE2-446B-8E43-4D39E55D303B}" type="sibTrans" cxnId="{1356AA6F-D149-477B-80BA-E37026F923BD}">
      <dgm:prSet/>
      <dgm:spPr/>
      <dgm:t>
        <a:bodyPr/>
        <a:lstStyle/>
        <a:p>
          <a:pPr algn="just"/>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2BADF15D-8455-44EC-BB2E-00872BE56B24}" type="pres">
      <dgm:prSet presAssocID="{9250FE1C-8B11-4289-95BA-A706FEF0D695}" presName="Name0" presStyleCnt="0">
        <dgm:presLayoutVars>
          <dgm:dir/>
          <dgm:animLvl val="lvl"/>
          <dgm:resizeHandles val="exact"/>
        </dgm:presLayoutVars>
      </dgm:prSet>
      <dgm:spPr/>
      <dgm:t>
        <a:bodyPr/>
        <a:lstStyle/>
        <a:p>
          <a:endParaRPr lang="zh-CN" altLang="en-US"/>
        </a:p>
      </dgm:t>
    </dgm:pt>
    <dgm:pt modelId="{45AA0740-AF88-4FA4-B41C-2624C63C7B4D}" type="pres">
      <dgm:prSet presAssocID="{AE1841FD-468A-45C7-83F8-5033C8EFC880}" presName="composite" presStyleCnt="0"/>
      <dgm:spPr/>
    </dgm:pt>
    <dgm:pt modelId="{6B0B3DEA-5135-4183-9905-4B556ED6E6F7}" type="pres">
      <dgm:prSet presAssocID="{AE1841FD-468A-45C7-83F8-5033C8EFC880}" presName="parTx" presStyleLbl="alignNode1" presStyleIdx="0" presStyleCnt="3">
        <dgm:presLayoutVars>
          <dgm:chMax val="0"/>
          <dgm:chPref val="0"/>
          <dgm:bulletEnabled val="1"/>
        </dgm:presLayoutVars>
      </dgm:prSet>
      <dgm:spPr/>
      <dgm:t>
        <a:bodyPr/>
        <a:lstStyle/>
        <a:p>
          <a:endParaRPr lang="zh-CN" altLang="en-US"/>
        </a:p>
      </dgm:t>
    </dgm:pt>
    <dgm:pt modelId="{36BFD150-FDDE-4D76-81EA-32CC48685EE7}" type="pres">
      <dgm:prSet presAssocID="{AE1841FD-468A-45C7-83F8-5033C8EFC880}" presName="desTx" presStyleLbl="alignAccFollowNode1" presStyleIdx="0" presStyleCnt="3">
        <dgm:presLayoutVars>
          <dgm:bulletEnabled val="1"/>
        </dgm:presLayoutVars>
      </dgm:prSet>
      <dgm:spPr/>
      <dgm:t>
        <a:bodyPr/>
        <a:lstStyle/>
        <a:p>
          <a:endParaRPr lang="zh-CN" altLang="en-US"/>
        </a:p>
      </dgm:t>
    </dgm:pt>
    <dgm:pt modelId="{2FF1D5B5-00EB-4585-A23E-398EBE0B4036}" type="pres">
      <dgm:prSet presAssocID="{C4B823A1-9612-42D9-95AC-BF083974637D}" presName="space" presStyleCnt="0"/>
      <dgm:spPr/>
    </dgm:pt>
    <dgm:pt modelId="{B840B1E2-03D2-461B-89AA-4DCFB74433F0}" type="pres">
      <dgm:prSet presAssocID="{EB779526-AC9B-430A-81DE-9EEE3E3231DF}" presName="composite" presStyleCnt="0"/>
      <dgm:spPr/>
    </dgm:pt>
    <dgm:pt modelId="{B7CF85F0-04E9-416C-B165-0DB82466E098}" type="pres">
      <dgm:prSet presAssocID="{EB779526-AC9B-430A-81DE-9EEE3E3231DF}" presName="parTx" presStyleLbl="alignNode1" presStyleIdx="1" presStyleCnt="3">
        <dgm:presLayoutVars>
          <dgm:chMax val="0"/>
          <dgm:chPref val="0"/>
          <dgm:bulletEnabled val="1"/>
        </dgm:presLayoutVars>
      </dgm:prSet>
      <dgm:spPr/>
      <dgm:t>
        <a:bodyPr/>
        <a:lstStyle/>
        <a:p>
          <a:endParaRPr lang="zh-CN" altLang="en-US"/>
        </a:p>
      </dgm:t>
    </dgm:pt>
    <dgm:pt modelId="{CB15A744-1F2C-44BC-80DC-EF2AB95692D8}" type="pres">
      <dgm:prSet presAssocID="{EB779526-AC9B-430A-81DE-9EEE3E3231DF}" presName="desTx" presStyleLbl="alignAccFollowNode1" presStyleIdx="1" presStyleCnt="3">
        <dgm:presLayoutVars>
          <dgm:bulletEnabled val="1"/>
        </dgm:presLayoutVars>
      </dgm:prSet>
      <dgm:spPr/>
      <dgm:t>
        <a:bodyPr/>
        <a:lstStyle/>
        <a:p>
          <a:endParaRPr lang="zh-CN" altLang="en-US"/>
        </a:p>
      </dgm:t>
    </dgm:pt>
    <dgm:pt modelId="{A756FE49-ECB8-46BE-BE18-2F1AB700DBC1}" type="pres">
      <dgm:prSet presAssocID="{DEB8F065-75E6-4E25-8193-F1B2DCC1A582}" presName="space" presStyleCnt="0"/>
      <dgm:spPr/>
    </dgm:pt>
    <dgm:pt modelId="{CBB54D94-694F-4227-8EB8-D01D6888C8DC}" type="pres">
      <dgm:prSet presAssocID="{99EB0216-7DFC-43D7-B4E1-09A9C8FDC241}" presName="composite" presStyleCnt="0"/>
      <dgm:spPr/>
    </dgm:pt>
    <dgm:pt modelId="{2C0F418A-53FB-415A-8C11-8F2E9865DE14}" type="pres">
      <dgm:prSet presAssocID="{99EB0216-7DFC-43D7-B4E1-09A9C8FDC241}" presName="parTx" presStyleLbl="alignNode1" presStyleIdx="2" presStyleCnt="3">
        <dgm:presLayoutVars>
          <dgm:chMax val="0"/>
          <dgm:chPref val="0"/>
          <dgm:bulletEnabled val="1"/>
        </dgm:presLayoutVars>
      </dgm:prSet>
      <dgm:spPr/>
      <dgm:t>
        <a:bodyPr/>
        <a:lstStyle/>
        <a:p>
          <a:endParaRPr lang="zh-CN" altLang="en-US"/>
        </a:p>
      </dgm:t>
    </dgm:pt>
    <dgm:pt modelId="{01DC3E0E-B2A0-4F87-81D9-E33B84E60077}" type="pres">
      <dgm:prSet presAssocID="{99EB0216-7DFC-43D7-B4E1-09A9C8FDC241}" presName="desTx" presStyleLbl="alignAccFollowNode1" presStyleIdx="2" presStyleCnt="3">
        <dgm:presLayoutVars>
          <dgm:bulletEnabled val="1"/>
        </dgm:presLayoutVars>
      </dgm:prSet>
      <dgm:spPr/>
      <dgm:t>
        <a:bodyPr/>
        <a:lstStyle/>
        <a:p>
          <a:endParaRPr lang="zh-CN" altLang="en-US"/>
        </a:p>
      </dgm:t>
    </dgm:pt>
  </dgm:ptLst>
  <dgm:cxnLst>
    <dgm:cxn modelId="{FDE1BDAA-FFE4-47FF-B347-4ECEC84B7CE9}" srcId="{99EB0216-7DFC-43D7-B4E1-09A9C8FDC241}" destId="{9FDF9702-47AE-429A-8FA7-91CA66C80D48}" srcOrd="3" destOrd="0" parTransId="{3B0785AF-EBD6-4881-B7ED-F3927983EA98}" sibTransId="{37F04430-E237-4507-8EBF-6A1F5389EF71}"/>
    <dgm:cxn modelId="{49356944-4F74-9345-8F39-9BC701537B76}" type="presOf" srcId="{9250FE1C-8B11-4289-95BA-A706FEF0D695}" destId="{2BADF15D-8455-44EC-BB2E-00872BE56B24}" srcOrd="0" destOrd="0" presId="urn:microsoft.com/office/officeart/2005/8/layout/hList1"/>
    <dgm:cxn modelId="{4A64FD38-530F-4F91-94FB-7A7F09C25EBE}" srcId="{9250FE1C-8B11-4289-95BA-A706FEF0D695}" destId="{99EB0216-7DFC-43D7-B4E1-09A9C8FDC241}" srcOrd="2" destOrd="0" parTransId="{B41BCE52-D0F0-481D-9DC7-4D9FCFEB1B3D}" sibTransId="{9690687F-7E68-4EB7-B893-A317647FB003}"/>
    <dgm:cxn modelId="{F1330946-FE26-4EC4-B440-F752A1AA9C75}" srcId="{AE1841FD-468A-45C7-83F8-5033C8EFC880}" destId="{325A839A-06E2-4846-B357-256383F536F0}" srcOrd="2" destOrd="0" parTransId="{AD3252E2-DEDB-4A8A-8FD4-5DFE3672AF93}" sibTransId="{29111126-F9B6-4AC3-A52E-192302CB89D3}"/>
    <dgm:cxn modelId="{1356AA6F-D149-477B-80BA-E37026F923BD}" srcId="{99EB0216-7DFC-43D7-B4E1-09A9C8FDC241}" destId="{33FDE987-1074-4F7F-B6AF-B78E93446271}" srcOrd="0" destOrd="0" parTransId="{4742421C-B8EA-4407-A2F4-2A3A10FAC3B9}" sibTransId="{ACB554FC-2EE2-446B-8E43-4D39E55D303B}"/>
    <dgm:cxn modelId="{992EEC0F-350D-B548-8BF3-399EB247A1F9}" type="presOf" srcId="{9CC7EB08-4958-454A-BC47-9EC12AA9ED73}" destId="{CB15A744-1F2C-44BC-80DC-EF2AB95692D8}" srcOrd="0" destOrd="1" presId="urn:microsoft.com/office/officeart/2005/8/layout/hList1"/>
    <dgm:cxn modelId="{8D529AAD-042C-4138-A23E-E3889EFF4A1D}" srcId="{AE1841FD-468A-45C7-83F8-5033C8EFC880}" destId="{F9023256-1C8F-4961-82A1-BF8B67F10E4B}" srcOrd="1" destOrd="0" parTransId="{A30C9DC8-5E35-4F1D-9C8C-6C10E1CA0AAD}" sibTransId="{CF250B95-C74D-4EEC-A367-94C9F49495DB}"/>
    <dgm:cxn modelId="{7C5AFFD0-E52A-485A-AB67-2C6030ACD490}" srcId="{AE1841FD-468A-45C7-83F8-5033C8EFC880}" destId="{AA574B36-0B05-4ED7-8BE2-8262322AC23F}" srcOrd="0" destOrd="0" parTransId="{A804850C-80E7-4E81-987B-8B70314FD2F2}" sibTransId="{2CFB78DD-884B-472F-B76F-9181F48E3F68}"/>
    <dgm:cxn modelId="{AEDC5D16-834E-DA41-AB7D-470D32FDAEAF}" type="presOf" srcId="{86033729-7BB3-4775-B273-A5AB3860D6D0}" destId="{01DC3E0E-B2A0-4F87-81D9-E33B84E60077}" srcOrd="0" destOrd="2" presId="urn:microsoft.com/office/officeart/2005/8/layout/hList1"/>
    <dgm:cxn modelId="{1C522A25-9770-744B-BD3E-1BFBB18188A4}" type="presOf" srcId="{AE1841FD-468A-45C7-83F8-5033C8EFC880}" destId="{6B0B3DEA-5135-4183-9905-4B556ED6E6F7}" srcOrd="0" destOrd="0" presId="urn:microsoft.com/office/officeart/2005/8/layout/hList1"/>
    <dgm:cxn modelId="{69231C55-3A79-45DE-8D7C-D7B750760E40}" srcId="{9250FE1C-8B11-4289-95BA-A706FEF0D695}" destId="{AE1841FD-468A-45C7-83F8-5033C8EFC880}" srcOrd="0" destOrd="0" parTransId="{9BBCD400-82C6-4696-8CFD-65F85AE0C251}" sibTransId="{C4B823A1-9612-42D9-95AC-BF083974637D}"/>
    <dgm:cxn modelId="{30C5A87A-00DC-462D-A13F-B573C288988B}" srcId="{9250FE1C-8B11-4289-95BA-A706FEF0D695}" destId="{EB779526-AC9B-430A-81DE-9EEE3E3231DF}" srcOrd="1" destOrd="0" parTransId="{C4AD58D5-670A-4F89-AEE0-B01D1E77DDB9}" sibTransId="{DEB8F065-75E6-4E25-8193-F1B2DCC1A582}"/>
    <dgm:cxn modelId="{A6712292-851C-442A-90F3-0927B646C90D}" srcId="{EB779526-AC9B-430A-81DE-9EEE3E3231DF}" destId="{61BC8DE7-6B55-44A2-80E7-C6716D9F01B7}" srcOrd="0" destOrd="0" parTransId="{E40CD92B-F8DE-4FB5-8CB8-C7DA1D0B5506}" sibTransId="{E8048EF7-DCF0-4DA2-A804-FC27E7C773D3}"/>
    <dgm:cxn modelId="{947EC3BB-02DB-1849-AFD4-AF24FBA68D32}" type="presOf" srcId="{325A839A-06E2-4846-B357-256383F536F0}" destId="{36BFD150-FDDE-4D76-81EA-32CC48685EE7}" srcOrd="0" destOrd="2" presId="urn:microsoft.com/office/officeart/2005/8/layout/hList1"/>
    <dgm:cxn modelId="{7BF57D3B-1FCC-8341-8284-8E9244A91134}" type="presOf" srcId="{EB779526-AC9B-430A-81DE-9EEE3E3231DF}" destId="{B7CF85F0-04E9-416C-B165-0DB82466E098}" srcOrd="0" destOrd="0" presId="urn:microsoft.com/office/officeart/2005/8/layout/hList1"/>
    <dgm:cxn modelId="{B27FE5C2-A5EE-654F-8FC1-D9DA8ACDF50F}" type="presOf" srcId="{B46ED02E-DBEC-439A-8921-8E2A00B09B95}" destId="{01DC3E0E-B2A0-4F87-81D9-E33B84E60077}" srcOrd="0" destOrd="1" presId="urn:microsoft.com/office/officeart/2005/8/layout/hList1"/>
    <dgm:cxn modelId="{3A8E28B2-4455-DB42-8953-5ADA3D120940}" type="presOf" srcId="{61BC8DE7-6B55-44A2-80E7-C6716D9F01B7}" destId="{CB15A744-1F2C-44BC-80DC-EF2AB95692D8}" srcOrd="0" destOrd="0" presId="urn:microsoft.com/office/officeart/2005/8/layout/hList1"/>
    <dgm:cxn modelId="{2F376A0B-B73D-0940-9ACE-2011DF7A4BA7}" type="presOf" srcId="{AA574B36-0B05-4ED7-8BE2-8262322AC23F}" destId="{36BFD150-FDDE-4D76-81EA-32CC48685EE7}" srcOrd="0" destOrd="0" presId="urn:microsoft.com/office/officeart/2005/8/layout/hList1"/>
    <dgm:cxn modelId="{36E9371C-2EA3-294E-BCE8-166E3FAFD428}" type="presOf" srcId="{F9023256-1C8F-4961-82A1-BF8B67F10E4B}" destId="{36BFD150-FDDE-4D76-81EA-32CC48685EE7}" srcOrd="0" destOrd="1" presId="urn:microsoft.com/office/officeart/2005/8/layout/hList1"/>
    <dgm:cxn modelId="{37E66A43-AA3E-4E24-A3B9-68601D525AFC}" srcId="{99EB0216-7DFC-43D7-B4E1-09A9C8FDC241}" destId="{B46ED02E-DBEC-439A-8921-8E2A00B09B95}" srcOrd="1" destOrd="0" parTransId="{71056902-D3D8-45B1-B8E2-EC593A48A479}" sibTransId="{3C21F065-4515-4A2E-8FEF-0AF2A53A55F0}"/>
    <dgm:cxn modelId="{78C72005-2026-4B59-9DEF-3C6061DB2288}" srcId="{99EB0216-7DFC-43D7-B4E1-09A9C8FDC241}" destId="{86033729-7BB3-4775-B273-A5AB3860D6D0}" srcOrd="2" destOrd="0" parTransId="{1BA3AD0C-A912-4B9D-B8E3-B721806A1605}" sibTransId="{74512FDE-4AB0-4470-9C4D-1868DBDC54CF}"/>
    <dgm:cxn modelId="{BF21672F-759A-2F42-9953-EAE8ECC13C8F}" type="presOf" srcId="{99EB0216-7DFC-43D7-B4E1-09A9C8FDC241}" destId="{2C0F418A-53FB-415A-8C11-8F2E9865DE14}" srcOrd="0" destOrd="0" presId="urn:microsoft.com/office/officeart/2005/8/layout/hList1"/>
    <dgm:cxn modelId="{A7C29C31-B711-49F8-ACAC-3B735A2B9A42}" srcId="{EB779526-AC9B-430A-81DE-9EEE3E3231DF}" destId="{9CC7EB08-4958-454A-BC47-9EC12AA9ED73}" srcOrd="1" destOrd="0" parTransId="{572B4D87-1F51-456A-8AAD-8DBFAC3A50F5}" sibTransId="{DEB9519F-6527-431D-83F1-ED3A7BC7185C}"/>
    <dgm:cxn modelId="{4F891F8C-CE11-8C44-81E3-13423F9A4AA3}" type="presOf" srcId="{33FDE987-1074-4F7F-B6AF-B78E93446271}" destId="{01DC3E0E-B2A0-4F87-81D9-E33B84E60077}" srcOrd="0" destOrd="0" presId="urn:microsoft.com/office/officeart/2005/8/layout/hList1"/>
    <dgm:cxn modelId="{3DAAED3F-D552-9D49-9834-27ED2ACD3FD3}" type="presOf" srcId="{9FDF9702-47AE-429A-8FA7-91CA66C80D48}" destId="{01DC3E0E-B2A0-4F87-81D9-E33B84E60077}" srcOrd="0" destOrd="3" presId="urn:microsoft.com/office/officeart/2005/8/layout/hList1"/>
    <dgm:cxn modelId="{45EE45AC-CD61-4945-A886-6E2D41F64114}" type="presParOf" srcId="{2BADF15D-8455-44EC-BB2E-00872BE56B24}" destId="{45AA0740-AF88-4FA4-B41C-2624C63C7B4D}" srcOrd="0" destOrd="0" presId="urn:microsoft.com/office/officeart/2005/8/layout/hList1"/>
    <dgm:cxn modelId="{1FBA9BEE-284E-5E4B-A756-39ED425FE2E1}" type="presParOf" srcId="{45AA0740-AF88-4FA4-B41C-2624C63C7B4D}" destId="{6B0B3DEA-5135-4183-9905-4B556ED6E6F7}" srcOrd="0" destOrd="0" presId="urn:microsoft.com/office/officeart/2005/8/layout/hList1"/>
    <dgm:cxn modelId="{CAC1B287-EAF7-5C45-8872-5C0EC97C773D}" type="presParOf" srcId="{45AA0740-AF88-4FA4-B41C-2624C63C7B4D}" destId="{36BFD150-FDDE-4D76-81EA-32CC48685EE7}" srcOrd="1" destOrd="0" presId="urn:microsoft.com/office/officeart/2005/8/layout/hList1"/>
    <dgm:cxn modelId="{490F9F62-7877-A840-BBA3-858A0C4EDA68}" type="presParOf" srcId="{2BADF15D-8455-44EC-BB2E-00872BE56B24}" destId="{2FF1D5B5-00EB-4585-A23E-398EBE0B4036}" srcOrd="1" destOrd="0" presId="urn:microsoft.com/office/officeart/2005/8/layout/hList1"/>
    <dgm:cxn modelId="{2C9F089E-9CCF-1445-B18D-9DD9EF1DA3F4}" type="presParOf" srcId="{2BADF15D-8455-44EC-BB2E-00872BE56B24}" destId="{B840B1E2-03D2-461B-89AA-4DCFB74433F0}" srcOrd="2" destOrd="0" presId="urn:microsoft.com/office/officeart/2005/8/layout/hList1"/>
    <dgm:cxn modelId="{48C04B38-EE3A-8046-80CA-B1EAACF5C578}" type="presParOf" srcId="{B840B1E2-03D2-461B-89AA-4DCFB74433F0}" destId="{B7CF85F0-04E9-416C-B165-0DB82466E098}" srcOrd="0" destOrd="0" presId="urn:microsoft.com/office/officeart/2005/8/layout/hList1"/>
    <dgm:cxn modelId="{FDA3DC91-01B5-5E4F-B3E1-011B4528ECEF}" type="presParOf" srcId="{B840B1E2-03D2-461B-89AA-4DCFB74433F0}" destId="{CB15A744-1F2C-44BC-80DC-EF2AB95692D8}" srcOrd="1" destOrd="0" presId="urn:microsoft.com/office/officeart/2005/8/layout/hList1"/>
    <dgm:cxn modelId="{CB5A8602-9C5E-2944-8A12-2560C9EF7E11}" type="presParOf" srcId="{2BADF15D-8455-44EC-BB2E-00872BE56B24}" destId="{A756FE49-ECB8-46BE-BE18-2F1AB700DBC1}" srcOrd="3" destOrd="0" presId="urn:microsoft.com/office/officeart/2005/8/layout/hList1"/>
    <dgm:cxn modelId="{DDA1F893-6864-104D-A3FE-305967BDCF7C}" type="presParOf" srcId="{2BADF15D-8455-44EC-BB2E-00872BE56B24}" destId="{CBB54D94-694F-4227-8EB8-D01D6888C8DC}" srcOrd="4" destOrd="0" presId="urn:microsoft.com/office/officeart/2005/8/layout/hList1"/>
    <dgm:cxn modelId="{CB9E76D6-1168-BB45-937A-ED51052EE345}" type="presParOf" srcId="{CBB54D94-694F-4227-8EB8-D01D6888C8DC}" destId="{2C0F418A-53FB-415A-8C11-8F2E9865DE14}" srcOrd="0" destOrd="0" presId="urn:microsoft.com/office/officeart/2005/8/layout/hList1"/>
    <dgm:cxn modelId="{D7B88593-2F09-834A-B676-7E250C675308}" type="presParOf" srcId="{CBB54D94-694F-4227-8EB8-D01D6888C8DC}" destId="{01DC3E0E-B2A0-4F87-81D9-E33B84E6007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B3DEA-5135-4183-9905-4B556ED6E6F7}">
      <dsp:nvSpPr>
        <dsp:cNvPr id="0" name=""/>
        <dsp:cNvSpPr/>
      </dsp:nvSpPr>
      <dsp:spPr>
        <a:xfrm>
          <a:off x="2576" y="200069"/>
          <a:ext cx="2511870" cy="63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just" defTabSz="977900">
            <a:lnSpc>
              <a:spcPct val="90000"/>
            </a:lnSpc>
            <a:spcBef>
              <a:spcPct val="0"/>
            </a:spcBef>
            <a:spcAft>
              <a:spcPct val="35000"/>
            </a:spcAft>
          </a:pP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谣言发布早期</a:t>
          </a:r>
          <a:endParaRPr lang="zh-CN" altLang="en-US" sz="22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2576" y="200069"/>
        <a:ext cx="2511870" cy="633600"/>
      </dsp:txXfrm>
    </dsp:sp>
    <dsp:sp modelId="{36BFD150-FDDE-4D76-81EA-32CC48685EE7}">
      <dsp:nvSpPr>
        <dsp:cNvPr id="0" name=""/>
        <dsp:cNvSpPr/>
      </dsp:nvSpPr>
      <dsp:spPr>
        <a:xfrm>
          <a:off x="2576" y="833669"/>
          <a:ext cx="2511870" cy="37743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just" defTabSz="977900">
            <a:lnSpc>
              <a:spcPct val="90000"/>
            </a:lnSpc>
            <a:spcBef>
              <a:spcPct val="0"/>
            </a:spcBef>
            <a:spcAft>
              <a:spcPct val="15000"/>
            </a:spcAft>
            <a:buChar char="••"/>
          </a:pP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通过举报和监控可疑用户发现疑似谣言</a:t>
          </a:r>
          <a:endParaRPr lang="zh-CN" altLang="en-US" sz="2200" kern="1200" dirty="0">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just" defTabSz="977900">
            <a:lnSpc>
              <a:spcPct val="90000"/>
            </a:lnSpc>
            <a:spcBef>
              <a:spcPct val="0"/>
            </a:spcBef>
            <a:spcAft>
              <a:spcPct val="15000"/>
            </a:spcAft>
            <a:buChar char="••"/>
          </a:pP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与已有谣言库进行自动</a:t>
          </a: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匹配，检测周期性</a:t>
          </a: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谣言</a:t>
          </a:r>
          <a:endParaRPr lang="zh-CN" altLang="en-US" sz="2200" kern="1200" dirty="0">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just" defTabSz="977900">
            <a:lnSpc>
              <a:spcPct val="90000"/>
            </a:lnSpc>
            <a:spcBef>
              <a:spcPct val="0"/>
            </a:spcBef>
            <a:spcAft>
              <a:spcPct val="15000"/>
            </a:spcAft>
            <a:buChar char="••"/>
          </a:pP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定向匹配微博专家识别</a:t>
          </a: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谣言</a:t>
          </a:r>
          <a:endParaRPr lang="zh-CN" altLang="en-US" sz="22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2576" y="833669"/>
        <a:ext cx="2511870" cy="3774375"/>
      </dsp:txXfrm>
    </dsp:sp>
    <dsp:sp modelId="{B7CF85F0-04E9-416C-B165-0DB82466E098}">
      <dsp:nvSpPr>
        <dsp:cNvPr id="0" name=""/>
        <dsp:cNvSpPr/>
      </dsp:nvSpPr>
      <dsp:spPr>
        <a:xfrm>
          <a:off x="2866109" y="200069"/>
          <a:ext cx="2511870" cy="63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just" defTabSz="977900">
            <a:lnSpc>
              <a:spcPct val="90000"/>
            </a:lnSpc>
            <a:spcBef>
              <a:spcPct val="0"/>
            </a:spcBef>
            <a:spcAft>
              <a:spcPct val="35000"/>
            </a:spcAft>
          </a:pP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谣言发布中期</a:t>
          </a:r>
          <a:endParaRPr lang="zh-CN" altLang="en-US" sz="22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2866109" y="200069"/>
        <a:ext cx="2511870" cy="633600"/>
      </dsp:txXfrm>
    </dsp:sp>
    <dsp:sp modelId="{CB15A744-1F2C-44BC-80DC-EF2AB95692D8}">
      <dsp:nvSpPr>
        <dsp:cNvPr id="0" name=""/>
        <dsp:cNvSpPr/>
      </dsp:nvSpPr>
      <dsp:spPr>
        <a:xfrm>
          <a:off x="2866109" y="833669"/>
          <a:ext cx="2511870" cy="37743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just" defTabSz="977900">
            <a:lnSpc>
              <a:spcPct val="90000"/>
            </a:lnSpc>
            <a:spcBef>
              <a:spcPct val="0"/>
            </a:spcBef>
            <a:spcAft>
              <a:spcPct val="15000"/>
            </a:spcAft>
            <a:buChar char="••"/>
          </a:pP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根据疑似谣言的</a:t>
          </a:r>
          <a:r>
            <a:rPr lang="zh-CN" altLang="en-US" sz="2200" kern="12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评论用户</a:t>
          </a: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专长和评论</a:t>
          </a:r>
          <a:r>
            <a:rPr lang="zh-CN" altLang="en-US" sz="2200" kern="12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内容观点</a:t>
          </a:r>
          <a:r>
            <a:rPr lang="zh-CN" altLang="en-US" sz="2200" kern="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分析识别谣言</a:t>
          </a:r>
          <a:endParaRPr lang="zh-CN" altLang="en-US" sz="22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just" defTabSz="977900">
            <a:lnSpc>
              <a:spcPct val="90000"/>
            </a:lnSpc>
            <a:spcBef>
              <a:spcPct val="0"/>
            </a:spcBef>
            <a:spcAft>
              <a:spcPct val="15000"/>
            </a:spcAft>
            <a:buChar char="••"/>
          </a:pPr>
          <a:endParaRPr lang="zh-CN" altLang="en-US" sz="22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2866109" y="833669"/>
        <a:ext cx="2511870" cy="3774375"/>
      </dsp:txXfrm>
    </dsp:sp>
    <dsp:sp modelId="{2C0F418A-53FB-415A-8C11-8F2E9865DE14}">
      <dsp:nvSpPr>
        <dsp:cNvPr id="0" name=""/>
        <dsp:cNvSpPr/>
      </dsp:nvSpPr>
      <dsp:spPr>
        <a:xfrm>
          <a:off x="5729641" y="200069"/>
          <a:ext cx="2511870" cy="63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just" defTabSz="977900">
            <a:lnSpc>
              <a:spcPct val="90000"/>
            </a:lnSpc>
            <a:spcBef>
              <a:spcPct val="0"/>
            </a:spcBef>
            <a:spcAft>
              <a:spcPct val="35000"/>
            </a:spcAft>
          </a:pP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谣言发布后期</a:t>
          </a:r>
          <a:endParaRPr lang="zh-CN" altLang="en-US" sz="22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5729641" y="200069"/>
        <a:ext cx="2511870" cy="633600"/>
      </dsp:txXfrm>
    </dsp:sp>
    <dsp:sp modelId="{01DC3E0E-B2A0-4F87-81D9-E33B84E60077}">
      <dsp:nvSpPr>
        <dsp:cNvPr id="0" name=""/>
        <dsp:cNvSpPr/>
      </dsp:nvSpPr>
      <dsp:spPr>
        <a:xfrm>
          <a:off x="5729641" y="833669"/>
          <a:ext cx="2511870" cy="37743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just" defTabSz="977900">
            <a:lnSpc>
              <a:spcPct val="90000"/>
            </a:lnSpc>
            <a:spcBef>
              <a:spcPct val="0"/>
            </a:spcBef>
            <a:spcAft>
              <a:spcPct val="15000"/>
            </a:spcAft>
            <a:buChar char="••"/>
          </a:pP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通过舆论领袖辟谣并提供证据</a:t>
          </a:r>
          <a:endParaRPr lang="zh-CN" altLang="en-US" sz="2200" kern="1200" dirty="0">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just" defTabSz="977900">
            <a:lnSpc>
              <a:spcPct val="90000"/>
            </a:lnSpc>
            <a:spcBef>
              <a:spcPct val="0"/>
            </a:spcBef>
            <a:spcAft>
              <a:spcPct val="15000"/>
            </a:spcAft>
            <a:buChar char="••"/>
          </a:pP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分析举报人</a:t>
          </a: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和评论</a:t>
          </a: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人，建立</a:t>
          </a:r>
          <a:r>
            <a:rPr lang="zh-CN" altLang="en-US" sz="2200" kern="12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微博专家</a:t>
          </a:r>
          <a:r>
            <a:rPr lang="zh-CN" altLang="en-US" sz="2200" kern="12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库</a:t>
          </a:r>
          <a:endParaRPr lang="zh-CN" altLang="en-US" sz="2200" kern="1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just" defTabSz="977900">
            <a:lnSpc>
              <a:spcPct val="90000"/>
            </a:lnSpc>
            <a:spcBef>
              <a:spcPct val="0"/>
            </a:spcBef>
            <a:spcAft>
              <a:spcPct val="15000"/>
            </a:spcAft>
            <a:buChar char="••"/>
          </a:pP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对</a:t>
          </a: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发布人</a:t>
          </a: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进行</a:t>
          </a:r>
          <a:r>
            <a:rPr lang="zh-CN" altLang="en-US" sz="2200" kern="12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可信性分析</a:t>
          </a: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建立</a:t>
          </a:r>
          <a:r>
            <a:rPr lang="zh-CN" altLang="en-US" sz="2200" kern="12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用户信用</a:t>
          </a: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库</a:t>
          </a:r>
          <a:endParaRPr lang="zh-CN" altLang="en-US" sz="2200" kern="1200" dirty="0">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just" defTabSz="977900">
            <a:lnSpc>
              <a:spcPct val="90000"/>
            </a:lnSpc>
            <a:spcBef>
              <a:spcPct val="0"/>
            </a:spcBef>
            <a:spcAft>
              <a:spcPct val="15000"/>
            </a:spcAft>
            <a:buChar char="••"/>
          </a:pP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对</a:t>
          </a:r>
          <a:r>
            <a:rPr lang="zh-CN" altLang="en-US" sz="2200" kern="1200" dirty="0" smtClean="0">
              <a:latin typeface="Times New Roman" panose="02020603050405020304" pitchFamily="18" charset="0"/>
              <a:ea typeface="黑体" panose="02010609060101010101" pitchFamily="49" charset="-122"/>
              <a:cs typeface="Times New Roman" panose="02020603050405020304" pitchFamily="18" charset="0"/>
            </a:rPr>
            <a:t>谣言分析建立谣言库</a:t>
          </a:r>
          <a:endParaRPr lang="zh-CN" altLang="en-US" sz="22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5729641" y="833669"/>
        <a:ext cx="2511870" cy="377437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D8805-41CF-EF4D-833D-8E26F16F1964}" type="datetimeFigureOut">
              <a:rPr kumimoji="1" lang="zh-CN" altLang="en-US" smtClean="0"/>
              <a:t>2015/1/18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E673F6-3D07-6545-B6D8-505761544C6A}" type="slidenum">
              <a:rPr kumimoji="1" lang="zh-CN" altLang="en-US" smtClean="0"/>
              <a:t>‹#›</a:t>
            </a:fld>
            <a:endParaRPr kumimoji="1" lang="zh-CN" altLang="en-US"/>
          </a:p>
        </p:txBody>
      </p:sp>
    </p:spTree>
    <p:extLst>
      <p:ext uri="{BB962C8B-B14F-4D97-AF65-F5344CB8AC3E}">
        <p14:creationId xmlns:p14="http://schemas.microsoft.com/office/powerpoint/2010/main" val="31745710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数据来源于新浪微博社区管理中心已确认的“不实信息”</a:t>
            </a:r>
            <a:endParaRPr lang="zh-CN" altLang="en-US"/>
          </a:p>
        </p:txBody>
      </p:sp>
      <p:sp>
        <p:nvSpPr>
          <p:cNvPr id="4" name="灯片编号占位符 3"/>
          <p:cNvSpPr>
            <a:spLocks noGrp="1"/>
          </p:cNvSpPr>
          <p:nvPr>
            <p:ph type="sldNum" sz="quarter" idx="10"/>
          </p:nvPr>
        </p:nvSpPr>
        <p:spPr/>
        <p:txBody>
          <a:bodyPr/>
          <a:lstStyle/>
          <a:p>
            <a:fld id="{B57A5ED5-0A28-4BAF-A12B-1595ACB5BD67}" type="slidenum">
              <a:rPr lang="zh-CN" altLang="en-US" smtClean="0"/>
              <a:t>3</a:t>
            </a:fld>
            <a:endParaRPr lang="zh-CN" altLang="en-US"/>
          </a:p>
        </p:txBody>
      </p:sp>
    </p:spTree>
    <p:extLst>
      <p:ext uri="{BB962C8B-B14F-4D97-AF65-F5344CB8AC3E}">
        <p14:creationId xmlns:p14="http://schemas.microsoft.com/office/powerpoint/2010/main" val="3159050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几个例子：</a:t>
            </a:r>
            <a:endParaRPr lang="en-US" altLang="zh-CN" dirty="0" smtClean="0"/>
          </a:p>
          <a:p>
            <a:r>
              <a:rPr lang="en-US" altLang="zh-CN" dirty="0" smtClean="0"/>
              <a:t>A1</a:t>
            </a:r>
            <a:r>
              <a:rPr lang="zh-CN" altLang="en-US" dirty="0" smtClean="0"/>
              <a:t>：</a:t>
            </a:r>
            <a:r>
              <a:rPr lang="en-US" altLang="zh-CN" dirty="0" smtClean="0"/>
              <a:t>2-604</a:t>
            </a:r>
            <a:r>
              <a:rPr lang="zh-CN" altLang="en-US" dirty="0" smtClean="0"/>
              <a:t>：</a:t>
            </a:r>
            <a:r>
              <a:rPr lang="en-US" altLang="zh-CN" dirty="0" smtClean="0"/>
              <a:t>《</a:t>
            </a:r>
            <a:r>
              <a:rPr lang="zh-CN" altLang="en-US" dirty="0" smtClean="0"/>
              <a:t>贞子</a:t>
            </a:r>
            <a:r>
              <a:rPr lang="en-US" altLang="zh-CN" dirty="0" smtClean="0"/>
              <a:t>3D》</a:t>
            </a:r>
            <a:r>
              <a:rPr lang="zh-CN" altLang="en-US" dirty="0" smtClean="0"/>
              <a:t>上映的谣言，政治类</a:t>
            </a:r>
            <a:endParaRPr lang="en-US" altLang="zh-CN" dirty="0" smtClean="0"/>
          </a:p>
          <a:p>
            <a:r>
              <a:rPr lang="en-US" altLang="zh-CN" dirty="0" smtClean="0"/>
              <a:t>A2</a:t>
            </a:r>
            <a:r>
              <a:rPr lang="zh-CN" altLang="en-US" dirty="0" smtClean="0"/>
              <a:t>：</a:t>
            </a:r>
            <a:r>
              <a:rPr lang="en-US" altLang="zh-CN" dirty="0" smtClean="0"/>
              <a:t>1-909</a:t>
            </a:r>
            <a:r>
              <a:rPr lang="zh-CN" altLang="en-US" dirty="0" smtClean="0"/>
              <a:t>：四川藏区需要捐衣服的谣言，欺诈类</a:t>
            </a:r>
            <a:endParaRPr lang="en-US" altLang="zh-CN" dirty="0" smtClean="0"/>
          </a:p>
          <a:p>
            <a:r>
              <a:rPr lang="en-US" altLang="zh-CN" dirty="0" smtClean="0"/>
              <a:t>B1</a:t>
            </a:r>
            <a:r>
              <a:rPr lang="zh-CN" altLang="en-US" dirty="0" smtClean="0"/>
              <a:t>：</a:t>
            </a:r>
            <a:r>
              <a:rPr lang="en-US" altLang="zh-CN" dirty="0" smtClean="0"/>
              <a:t>16-6</a:t>
            </a:r>
            <a:r>
              <a:rPr lang="zh-CN" altLang="en-US" dirty="0" smtClean="0"/>
              <a:t>：中日钓鱼岛开战的谣言，政治类</a:t>
            </a:r>
            <a:endParaRPr lang="en-US" altLang="zh-CN" dirty="0" smtClean="0"/>
          </a:p>
          <a:p>
            <a:r>
              <a:rPr lang="en-US" altLang="zh-CN" dirty="0" smtClean="0"/>
              <a:t>B2</a:t>
            </a:r>
            <a:r>
              <a:rPr lang="zh-CN" altLang="en-US" dirty="0" smtClean="0"/>
              <a:t>：</a:t>
            </a:r>
            <a:r>
              <a:rPr lang="en-US" altLang="zh-CN" dirty="0" smtClean="0"/>
              <a:t>9-605</a:t>
            </a:r>
            <a:r>
              <a:rPr lang="zh-CN" altLang="en-US" dirty="0" smtClean="0"/>
              <a:t>：新交规的谣言，常识类</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F692031-6445-4052-8DF9-D348C4F59906}" type="slidenum">
              <a:rPr lang="zh-CN" altLang="en-US" smtClean="0"/>
              <a:t>17</a:t>
            </a:fld>
            <a:endParaRPr lang="zh-CN" altLang="en-US"/>
          </a:p>
        </p:txBody>
      </p:sp>
    </p:spTree>
    <p:extLst>
      <p:ext uri="{BB962C8B-B14F-4D97-AF65-F5344CB8AC3E}">
        <p14:creationId xmlns:p14="http://schemas.microsoft.com/office/powerpoint/2010/main" val="2478436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集中出现在“</a:t>
            </a:r>
            <a:r>
              <a:rPr lang="en-US" altLang="zh-CN" dirty="0" smtClean="0"/>
              <a:t>3</a:t>
            </a:r>
            <a:r>
              <a:rPr lang="zh-CN" altLang="en-US" dirty="0" smtClean="0"/>
              <a:t>月</a:t>
            </a:r>
            <a:r>
              <a:rPr lang="en-US" altLang="zh-CN" dirty="0" smtClean="0"/>
              <a:t>12</a:t>
            </a:r>
            <a:r>
              <a:rPr lang="zh-CN" altLang="en-US" dirty="0" smtClean="0"/>
              <a:t>日”</a:t>
            </a:r>
            <a:endParaRPr lang="zh-CN" altLang="en-US" dirty="0"/>
          </a:p>
        </p:txBody>
      </p:sp>
      <p:sp>
        <p:nvSpPr>
          <p:cNvPr id="4" name="灯片编号占位符 3"/>
          <p:cNvSpPr>
            <a:spLocks noGrp="1"/>
          </p:cNvSpPr>
          <p:nvPr>
            <p:ph type="sldNum" sz="quarter" idx="10"/>
          </p:nvPr>
        </p:nvSpPr>
        <p:spPr/>
        <p:txBody>
          <a:bodyPr/>
          <a:lstStyle/>
          <a:p>
            <a:fld id="{B57A5ED5-0A28-4BAF-A12B-1595ACB5BD67}" type="slidenum">
              <a:rPr lang="zh-CN" altLang="en-US" smtClean="0"/>
              <a:t>19</a:t>
            </a:fld>
            <a:endParaRPr lang="zh-CN" altLang="en-US"/>
          </a:p>
        </p:txBody>
      </p:sp>
    </p:spTree>
    <p:extLst>
      <p:ext uri="{BB962C8B-B14F-4D97-AF65-F5344CB8AC3E}">
        <p14:creationId xmlns:p14="http://schemas.microsoft.com/office/powerpoint/2010/main" val="29937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果粒橙谣言。刚发布时转发量大</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日前</a:t>
            </a:r>
            <a:r>
              <a:rPr lang="zh-CN" altLang="en-US" sz="1200" kern="1200" dirty="0" smtClean="0">
                <a:solidFill>
                  <a:schemeClr val="tx1"/>
                </a:solidFill>
                <a:effectLst/>
                <a:latin typeface="+mn-lt"/>
                <a:ea typeface="+mn-ea"/>
                <a:cs typeface="+mn-cs"/>
              </a:rPr>
              <a:t>再度出现峰值（可能与</a:t>
            </a:r>
            <a:r>
              <a:rPr lang="en-US" altLang="zh-CN" sz="1200" kern="1200" dirty="0" smtClean="0">
                <a:solidFill>
                  <a:schemeClr val="tx1"/>
                </a:solidFill>
                <a:effectLst/>
                <a:latin typeface="+mn-lt"/>
                <a:ea typeface="+mn-ea"/>
                <a:cs typeface="+mn-cs"/>
              </a:rPr>
              <a:t>315</a:t>
            </a:r>
            <a:r>
              <a:rPr lang="zh-CN" altLang="en-US" sz="1200" kern="1200" dirty="0" smtClean="0">
                <a:solidFill>
                  <a:schemeClr val="tx1"/>
                </a:solidFill>
                <a:effectLst/>
                <a:latin typeface="+mn-lt"/>
                <a:ea typeface="+mn-ea"/>
                <a:cs typeface="+mn-cs"/>
              </a:rPr>
              <a:t>有关）</a:t>
            </a:r>
            <a:endParaRPr lang="zh-CN" altLang="en-US" dirty="0"/>
          </a:p>
        </p:txBody>
      </p:sp>
      <p:sp>
        <p:nvSpPr>
          <p:cNvPr id="4" name="灯片编号占位符 3"/>
          <p:cNvSpPr>
            <a:spLocks noGrp="1"/>
          </p:cNvSpPr>
          <p:nvPr>
            <p:ph type="sldNum" sz="quarter" idx="10"/>
          </p:nvPr>
        </p:nvSpPr>
        <p:spPr/>
        <p:txBody>
          <a:bodyPr/>
          <a:lstStyle/>
          <a:p>
            <a:fld id="{B57A5ED5-0A28-4BAF-A12B-1595ACB5BD67}" type="slidenum">
              <a:rPr lang="zh-CN" altLang="en-US" smtClean="0"/>
              <a:t>20</a:t>
            </a:fld>
            <a:endParaRPr lang="zh-CN" altLang="en-US"/>
          </a:p>
        </p:txBody>
      </p:sp>
    </p:spTree>
    <p:extLst>
      <p:ext uri="{BB962C8B-B14F-4D97-AF65-F5344CB8AC3E}">
        <p14:creationId xmlns:p14="http://schemas.microsoft.com/office/powerpoint/2010/main" val="3015988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在统计中发现，许多涉及地名的谣言，在传播过程中可能会变换一下地名，又发布出来，以引起更多当地人们的关注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57A5ED5-0A28-4BAF-A12B-1595ACB5BD67}" type="slidenum">
              <a:rPr lang="zh-CN" altLang="en-US" smtClean="0"/>
              <a:t>21</a:t>
            </a:fld>
            <a:endParaRPr lang="zh-CN" altLang="en-US"/>
          </a:p>
        </p:txBody>
      </p:sp>
    </p:spTree>
    <p:extLst>
      <p:ext uri="{BB962C8B-B14F-4D97-AF65-F5344CB8AC3E}">
        <p14:creationId xmlns:p14="http://schemas.microsoft.com/office/powerpoint/2010/main" val="2612459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3</a:t>
            </a:r>
            <a:r>
              <a:rPr lang="zh-CN" altLang="en-US" smtClean="0"/>
              <a:t>、</a:t>
            </a:r>
            <a:r>
              <a:rPr lang="en-US" altLang="zh-CN" dirty="0" smtClean="0"/>
              <a:t>《</a:t>
            </a:r>
            <a:r>
              <a:rPr lang="zh-CN" altLang="en-US" dirty="0" smtClean="0"/>
              <a:t>谣言心理学</a:t>
            </a:r>
            <a:r>
              <a:rPr lang="en-US" altLang="zh-CN" dirty="0" smtClean="0"/>
              <a:t>》</a:t>
            </a:r>
            <a:r>
              <a:rPr lang="zh-CN" altLang="en-US" dirty="0" smtClean="0"/>
              <a:t>中提到：谣言都具有一个事实内核，我们抓取的数据中大部分都有微博中心给出的事件真相，通过对比谣言与事实内核的区别可能会发现谣言传播过程中的语言变化，以及反映的用户心理</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57A5ED5-0A28-4BAF-A12B-1595ACB5BD67}" type="slidenum">
              <a:rPr lang="zh-CN" altLang="en-US" smtClean="0"/>
              <a:t>27</a:t>
            </a:fld>
            <a:endParaRPr lang="zh-CN" altLang="en-US"/>
          </a:p>
        </p:txBody>
      </p:sp>
    </p:spTree>
    <p:extLst>
      <p:ext uri="{BB962C8B-B14F-4D97-AF65-F5344CB8AC3E}">
        <p14:creationId xmlns:p14="http://schemas.microsoft.com/office/powerpoint/2010/main" val="41330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2013</a:t>
            </a:r>
            <a:r>
              <a:rPr lang="zh-CN" altLang="en-US" dirty="0" smtClean="0"/>
              <a:t>年</a:t>
            </a:r>
            <a:r>
              <a:rPr lang="en-US" altLang="zh-CN" dirty="0" smtClean="0"/>
              <a:t>9</a:t>
            </a:r>
            <a:r>
              <a:rPr lang="zh-CN" altLang="en-US" dirty="0" smtClean="0"/>
              <a:t>月新修改：聚类新采用了</a:t>
            </a:r>
            <a:r>
              <a:rPr lang="en-US" altLang="zh-CN" dirty="0" smtClean="0"/>
              <a:t>map-reduce</a:t>
            </a:r>
            <a:r>
              <a:rPr lang="zh-CN" altLang="en-US" dirty="0" smtClean="0"/>
              <a:t>做</a:t>
            </a:r>
            <a:r>
              <a:rPr lang="en-US" altLang="zh-CN" dirty="0" err="1" smtClean="0"/>
              <a:t>Kmeans</a:t>
            </a:r>
            <a:r>
              <a:rPr lang="zh-CN" altLang="en-US" dirty="0" smtClean="0"/>
              <a:t>，将更多相同的内容聚到了一块</a:t>
            </a:r>
            <a:endParaRPr lang="en-US" altLang="zh-CN" dirty="0" smtClean="0"/>
          </a:p>
        </p:txBody>
      </p:sp>
      <p:sp>
        <p:nvSpPr>
          <p:cNvPr id="4" name="灯片编号占位符 3"/>
          <p:cNvSpPr>
            <a:spLocks noGrp="1"/>
          </p:cNvSpPr>
          <p:nvPr>
            <p:ph type="sldNum" sz="quarter" idx="10"/>
          </p:nvPr>
        </p:nvSpPr>
        <p:spPr/>
        <p:txBody>
          <a:bodyPr/>
          <a:lstStyle/>
          <a:p>
            <a:fld id="{B57A5ED5-0A28-4BAF-A12B-1595ACB5BD67}" type="slidenum">
              <a:rPr lang="zh-CN" altLang="en-US" smtClean="0"/>
              <a:t>7</a:t>
            </a:fld>
            <a:endParaRPr lang="zh-CN" altLang="en-US"/>
          </a:p>
        </p:txBody>
      </p:sp>
    </p:spTree>
    <p:extLst>
      <p:ext uri="{BB962C8B-B14F-4D97-AF65-F5344CB8AC3E}">
        <p14:creationId xmlns:p14="http://schemas.microsoft.com/office/powerpoint/2010/main" val="251017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7A5ED5-0A28-4BAF-A12B-1595ACB5BD67}" type="slidenum">
              <a:rPr lang="zh-CN" altLang="en-US" smtClean="0"/>
              <a:t>8</a:t>
            </a:fld>
            <a:endParaRPr lang="zh-CN" altLang="en-US"/>
          </a:p>
        </p:txBody>
      </p:sp>
    </p:spTree>
    <p:extLst>
      <p:ext uri="{BB962C8B-B14F-4D97-AF65-F5344CB8AC3E}">
        <p14:creationId xmlns:p14="http://schemas.microsoft.com/office/powerpoint/2010/main" val="1047265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横坐标为转发的次数</a:t>
            </a:r>
            <a:endParaRPr lang="en-US" altLang="zh-CN" dirty="0" smtClean="0"/>
          </a:p>
          <a:p>
            <a:r>
              <a:rPr lang="zh-CN" altLang="en-US" dirty="0" smtClean="0"/>
              <a:t>纵坐标为微博谣言的</a:t>
            </a:r>
            <a:r>
              <a:rPr lang="zh-CN" altLang="en-US" baseline="0" dirty="0" smtClean="0"/>
              <a:t>条数</a:t>
            </a:r>
            <a:endParaRPr lang="en-US" altLang="zh-CN" baseline="0" dirty="0" smtClean="0"/>
          </a:p>
          <a:p>
            <a:r>
              <a:rPr lang="zh-CN" altLang="en-US" baseline="0" dirty="0" smtClean="0"/>
              <a:t>‘</a:t>
            </a:r>
            <a:r>
              <a:rPr lang="en-US" altLang="zh-CN" baseline="0" dirty="0" smtClean="0"/>
              <a:t>&lt;0</a:t>
            </a:r>
            <a:r>
              <a:rPr lang="zh-CN" altLang="en-US" baseline="0" dirty="0" smtClean="0"/>
              <a:t>’：已经被删除的谣言，其转发评论数记为</a:t>
            </a:r>
            <a:r>
              <a:rPr lang="en-US" altLang="zh-CN" baseline="0" dirty="0" smtClean="0"/>
              <a:t>-1</a:t>
            </a:r>
            <a:endParaRPr lang="zh-CN" altLang="en-US" dirty="0"/>
          </a:p>
        </p:txBody>
      </p:sp>
      <p:sp>
        <p:nvSpPr>
          <p:cNvPr id="4" name="灯片编号占位符 3"/>
          <p:cNvSpPr>
            <a:spLocks noGrp="1"/>
          </p:cNvSpPr>
          <p:nvPr>
            <p:ph type="sldNum" sz="quarter" idx="10"/>
          </p:nvPr>
        </p:nvSpPr>
        <p:spPr/>
        <p:txBody>
          <a:bodyPr/>
          <a:lstStyle/>
          <a:p>
            <a:fld id="{B57A5ED5-0A28-4BAF-A12B-1595ACB5BD67}" type="slidenum">
              <a:rPr lang="zh-CN" altLang="en-US" smtClean="0"/>
              <a:t>9</a:t>
            </a:fld>
            <a:endParaRPr lang="zh-CN" altLang="en-US"/>
          </a:p>
        </p:txBody>
      </p:sp>
    </p:spTree>
    <p:extLst>
      <p:ext uri="{BB962C8B-B14F-4D97-AF65-F5344CB8AC3E}">
        <p14:creationId xmlns:p14="http://schemas.microsoft.com/office/powerpoint/2010/main" val="2335675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7A5ED5-0A28-4BAF-A12B-1595ACB5BD67}" type="slidenum">
              <a:rPr lang="zh-CN" altLang="en-US" smtClean="0"/>
              <a:t>10</a:t>
            </a:fld>
            <a:endParaRPr lang="zh-CN" altLang="en-US"/>
          </a:p>
        </p:txBody>
      </p:sp>
    </p:spTree>
    <p:extLst>
      <p:ext uri="{BB962C8B-B14F-4D97-AF65-F5344CB8AC3E}">
        <p14:creationId xmlns:p14="http://schemas.microsoft.com/office/powerpoint/2010/main" val="1445498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横坐标为发布时间，到第一次被举报的时间之间的间隔</a:t>
            </a:r>
            <a:endParaRPr lang="en-US" altLang="zh-CN" dirty="0" smtClean="0"/>
          </a:p>
          <a:p>
            <a:r>
              <a:rPr lang="zh-CN" altLang="en-US" dirty="0" smtClean="0"/>
              <a:t>纵坐标为条数</a:t>
            </a:r>
            <a:endParaRPr lang="zh-CN" altLang="en-US" dirty="0"/>
          </a:p>
        </p:txBody>
      </p:sp>
      <p:sp>
        <p:nvSpPr>
          <p:cNvPr id="4" name="灯片编号占位符 3"/>
          <p:cNvSpPr>
            <a:spLocks noGrp="1"/>
          </p:cNvSpPr>
          <p:nvPr>
            <p:ph type="sldNum" sz="quarter" idx="10"/>
          </p:nvPr>
        </p:nvSpPr>
        <p:spPr/>
        <p:txBody>
          <a:bodyPr/>
          <a:lstStyle/>
          <a:p>
            <a:fld id="{B57A5ED5-0A28-4BAF-A12B-1595ACB5BD67}" type="slidenum">
              <a:rPr lang="zh-CN" altLang="en-US" smtClean="0"/>
              <a:t>11</a:t>
            </a:fld>
            <a:endParaRPr lang="zh-CN" altLang="en-US"/>
          </a:p>
        </p:txBody>
      </p:sp>
    </p:spTree>
    <p:extLst>
      <p:ext uri="{BB962C8B-B14F-4D97-AF65-F5344CB8AC3E}">
        <p14:creationId xmlns:p14="http://schemas.microsoft.com/office/powerpoint/2010/main" val="2032806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7A5ED5-0A28-4BAF-A12B-1595ACB5BD67}" type="slidenum">
              <a:rPr lang="zh-CN" altLang="en-US" smtClean="0"/>
              <a:t>12</a:t>
            </a:fld>
            <a:endParaRPr lang="zh-CN" altLang="en-US"/>
          </a:p>
        </p:txBody>
      </p:sp>
    </p:spTree>
    <p:extLst>
      <p:ext uri="{BB962C8B-B14F-4D97-AF65-F5344CB8AC3E}">
        <p14:creationId xmlns:p14="http://schemas.microsoft.com/office/powerpoint/2010/main" val="2242659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可以看出政治类和社会生活型的谣言较多，这在之前的高频词表格中也能看出（高频词中有中国、日本、新闻等等）</a:t>
            </a:r>
            <a:endParaRPr lang="zh-CN" altLang="en-US" dirty="0"/>
          </a:p>
        </p:txBody>
      </p:sp>
      <p:sp>
        <p:nvSpPr>
          <p:cNvPr id="4" name="灯片编号占位符 3"/>
          <p:cNvSpPr>
            <a:spLocks noGrp="1"/>
          </p:cNvSpPr>
          <p:nvPr>
            <p:ph type="sldNum" sz="quarter" idx="10"/>
          </p:nvPr>
        </p:nvSpPr>
        <p:spPr/>
        <p:txBody>
          <a:bodyPr/>
          <a:lstStyle/>
          <a:p>
            <a:fld id="{3F692031-6445-4052-8DF9-D348C4F59906}" type="slidenum">
              <a:rPr lang="zh-CN" altLang="en-US" smtClean="0"/>
              <a:t>14</a:t>
            </a:fld>
            <a:endParaRPr lang="zh-CN" altLang="en-US"/>
          </a:p>
        </p:txBody>
      </p:sp>
    </p:spTree>
    <p:extLst>
      <p:ext uri="{BB962C8B-B14F-4D97-AF65-F5344CB8AC3E}">
        <p14:creationId xmlns:p14="http://schemas.microsoft.com/office/powerpoint/2010/main" val="2131909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多标签问题：例如杨澜国籍问题的谣言，被分在社会生活类中，但其实也可以算作政治类</a:t>
            </a:r>
            <a:endParaRPr lang="zh-CN" altLang="en-US" dirty="0"/>
          </a:p>
        </p:txBody>
      </p:sp>
      <p:sp>
        <p:nvSpPr>
          <p:cNvPr id="4" name="灯片编号占位符 3"/>
          <p:cNvSpPr>
            <a:spLocks noGrp="1"/>
          </p:cNvSpPr>
          <p:nvPr>
            <p:ph type="sldNum" sz="quarter" idx="10"/>
          </p:nvPr>
        </p:nvSpPr>
        <p:spPr/>
        <p:txBody>
          <a:bodyPr/>
          <a:lstStyle/>
          <a:p>
            <a:fld id="{3F692031-6445-4052-8DF9-D348C4F59906}" type="slidenum">
              <a:rPr lang="zh-CN" altLang="en-US" smtClean="0"/>
              <a:t>15</a:t>
            </a:fld>
            <a:endParaRPr lang="zh-CN" altLang="en-US"/>
          </a:p>
        </p:txBody>
      </p:sp>
    </p:spTree>
    <p:extLst>
      <p:ext uri="{BB962C8B-B14F-4D97-AF65-F5344CB8AC3E}">
        <p14:creationId xmlns:p14="http://schemas.microsoft.com/office/powerpoint/2010/main" val="63729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95536" y="1124744"/>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D40ACC6-1BAC-4687-A63F-1ECFCC994D96}" type="datetimeFigureOut">
              <a:rPr lang="zh-CN" altLang="en-US" smtClean="0"/>
              <a:pPr/>
              <a:t>2015/1/18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B84E5E0A-718A-4472-B2F2-B14A26BF5F4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D40ACC6-1BAC-4687-A63F-1ECFCC994D96}" type="datetimeFigureOut">
              <a:rPr lang="zh-CN" altLang="en-US" smtClean="0"/>
              <a:pPr/>
              <a:t>2015/1/18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B84E5E0A-718A-4472-B2F2-B14A26BF5F4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8291264" cy="1143000"/>
          </a:xfrm>
          <a:prstGeom prst="rect">
            <a:avLst/>
          </a:prstGeom>
        </p:spPr>
        <p:txBody>
          <a:bodyPr anchor="ctr"/>
          <a:lstStyle>
            <a:lvl1pPr>
              <a:defRPr>
                <a:latin typeface="Times New Roman" panose="02020603050405020304" pitchFamily="18" charset="0"/>
                <a:ea typeface="微软雅黑" panose="020B0503020204020204" pitchFamily="34" charset="-122"/>
                <a:cs typeface="Times New Roman" panose="02020603050405020304"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1600200"/>
            <a:ext cx="8291264" cy="4525963"/>
          </a:xfrm>
          <a:prstGeom prst="rect">
            <a:avLst/>
          </a:prstGeom>
        </p:spPr>
        <p:txBody>
          <a:bodyPr/>
          <a:lstStyle>
            <a:lvl1pPr>
              <a:defRPr>
                <a:latin typeface="Times New Roman" panose="02020603050405020304" pitchFamily="18" charset="0"/>
                <a:ea typeface="黑体" panose="02010609060101010101" pitchFamily="49" charset="-122"/>
                <a:cs typeface="Times New Roman" panose="02020603050405020304" pitchFamily="18" charset="0"/>
              </a:defRPr>
            </a:lvl1pPr>
            <a:lvl2pPr>
              <a:defRPr>
                <a:latin typeface="Times New Roman" panose="02020603050405020304" pitchFamily="18" charset="0"/>
                <a:ea typeface="黑体" panose="02010609060101010101" pitchFamily="49" charset="-122"/>
                <a:cs typeface="Times New Roman" panose="02020603050405020304" pitchFamily="18" charset="0"/>
              </a:defRPr>
            </a:lvl2pPr>
            <a:lvl3pPr>
              <a:defRPr>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cs typeface="Times New Roman" panose="02020603050405020304" pitchFamily="18" charset="0"/>
              </a:defRPr>
            </a:lvl4pPr>
            <a:lvl5pPr>
              <a:defRPr>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D40ACC6-1BAC-4687-A63F-1ECFCC994D96}" type="datetimeFigureOut">
              <a:rPr lang="zh-CN" altLang="en-US" smtClean="0"/>
              <a:pPr/>
              <a:t>2015/1/18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B84E5E0A-718A-4472-B2F2-B14A26BF5F4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0D40ACC6-1BAC-4687-A63F-1ECFCC994D96}" type="datetimeFigureOut">
              <a:rPr lang="zh-CN" altLang="en-US" smtClean="0"/>
              <a:pPr/>
              <a:t>2015/1/18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B84E5E0A-718A-4472-B2F2-B14A26BF5F4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1124744"/>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D40ACC6-1BAC-4687-A63F-1ECFCC994D96}" type="datetimeFigureOut">
              <a:rPr lang="zh-CN" altLang="en-US" smtClean="0"/>
              <a:pPr/>
              <a:t>2015/1/18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B84E5E0A-718A-4472-B2F2-B14A26BF5F4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95536" y="1124744"/>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0D40ACC6-1BAC-4687-A63F-1ECFCC994D96}" type="datetimeFigureOut">
              <a:rPr lang="zh-CN" altLang="en-US" smtClean="0"/>
              <a:pPr/>
              <a:t>2015/1/18</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B84E5E0A-718A-4472-B2F2-B14A26BF5F4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95536" y="1124744"/>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0D40ACC6-1BAC-4687-A63F-1ECFCC994D96}" type="datetimeFigureOut">
              <a:rPr lang="zh-CN" altLang="en-US" smtClean="0"/>
              <a:pPr/>
              <a:t>2015/1/18</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B84E5E0A-718A-4472-B2F2-B14A26BF5F4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0D40ACC6-1BAC-4687-A63F-1ECFCC994D96}" type="datetimeFigureOut">
              <a:rPr lang="zh-CN" altLang="en-US" smtClean="0"/>
              <a:pPr/>
              <a:t>2015/1/18</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B84E5E0A-718A-4472-B2F2-B14A26BF5F4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D40ACC6-1BAC-4687-A63F-1ECFCC994D96}" type="datetimeFigureOut">
              <a:rPr lang="zh-CN" altLang="en-US" smtClean="0"/>
              <a:pPr/>
              <a:t>2015/1/18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B84E5E0A-718A-4472-B2F2-B14A26BF5F4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D40ACC6-1BAC-4687-A63F-1ECFCC994D96}" type="datetimeFigureOut">
              <a:rPr lang="zh-CN" altLang="en-US" smtClean="0"/>
              <a:pPr/>
              <a:t>2015/1/18</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B84E5E0A-718A-4472-B2F2-B14A26BF5F4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灯片编号占位符 10"/>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968A7-2278-418D-8768-16751F117DC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2"/>
          <p:cNvSpPr txBox="1">
            <a:spLocks/>
          </p:cNvSpPr>
          <p:nvPr/>
        </p:nvSpPr>
        <p:spPr>
          <a:xfrm>
            <a:off x="0" y="2108201"/>
            <a:ext cx="9144000" cy="191293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chorCtr="0">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nSpc>
                <a:spcPct val="150000"/>
              </a:lnSpc>
            </a:pPr>
            <a:r>
              <a:rPr lang="zh-CN" altLang="en-US" sz="4000" b="1" dirty="0">
                <a:latin typeface="微软雅黑" panose="020B0503020204020204" pitchFamily="34" charset="-122"/>
                <a:ea typeface="微软雅黑" panose="020B0503020204020204" pitchFamily="34" charset="-122"/>
              </a:rPr>
              <a:t>大规模社会媒体谣言分析与辟谣技术</a:t>
            </a:r>
            <a:endParaRPr lang="zh-CN" altLang="en-US" sz="4000"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180771" y="219901"/>
            <a:ext cx="1692846" cy="1692846"/>
          </a:xfrm>
          <a:prstGeom prst="rect">
            <a:avLst/>
          </a:prstGeom>
        </p:spPr>
      </p:pic>
      <p:pic>
        <p:nvPicPr>
          <p:cNvPr id="7" name="图片 6" descr="实验室徽标.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75782" y="219901"/>
            <a:ext cx="1692847" cy="1692847"/>
          </a:xfrm>
          <a:prstGeom prst="rect">
            <a:avLst/>
          </a:prstGeom>
        </p:spPr>
      </p:pic>
      <p:sp>
        <p:nvSpPr>
          <p:cNvPr id="9" name="副标题 1"/>
          <p:cNvSpPr txBox="1">
            <a:spLocks/>
          </p:cNvSpPr>
          <p:nvPr/>
        </p:nvSpPr>
        <p:spPr>
          <a:xfrm>
            <a:off x="1143000" y="4365104"/>
            <a:ext cx="6858000" cy="1311796"/>
          </a:xfrm>
          <a:prstGeom prst="rect">
            <a:avLst/>
          </a:prstGeom>
          <a:effectLst>
            <a:outerShdw blurRad="25400" dir="17880000">
              <a:srgbClr val="000000">
                <a:alpha val="46000"/>
              </a:srgbClr>
            </a:outerShdw>
          </a:effectLst>
        </p:spPr>
        <p:txBody>
          <a:bodyPr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defRPr/>
            </a:pPr>
            <a:r>
              <a:rPr lang="zh-CN" altLang="en-US" dirty="0" smtClean="0">
                <a:latin typeface="微软雅黑" panose="020B0503020204020204" pitchFamily="34" charset="-122"/>
                <a:ea typeface="微软雅黑" panose="020B0503020204020204" pitchFamily="34" charset="-122"/>
              </a:rPr>
              <a:t>清华大学自然语言处理与计算社会科学实验室</a:t>
            </a:r>
            <a:endParaRPr lang="en-US" altLang="zh-CN" dirty="0" smtClean="0">
              <a:latin typeface="微软雅黑" panose="020B0503020204020204" pitchFamily="34" charset="-122"/>
              <a:ea typeface="微软雅黑" panose="020B0503020204020204" pitchFamily="34" charset="-122"/>
            </a:endParaRPr>
          </a:p>
          <a:p>
            <a:pPr marL="0" indent="0" algn="ctr">
              <a:lnSpc>
                <a:spcPct val="150000"/>
              </a:lnSpc>
              <a:buNone/>
              <a:defRPr/>
            </a:pPr>
            <a:r>
              <a:rPr lang="zh-CN" altLang="en-US" dirty="0">
                <a:latin typeface="微软雅黑" panose="020B0503020204020204" pitchFamily="34" charset="-122"/>
                <a:ea typeface="微软雅黑" panose="020B0503020204020204" pitchFamily="34" charset="-122"/>
              </a:rPr>
              <a:t>刘知远</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谣言制造者</a:t>
            </a:r>
            <a:endParaRPr lang="zh-CN" altLang="en-US"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560276186"/>
              </p:ext>
            </p:extLst>
          </p:nvPr>
        </p:nvGraphicFramePr>
        <p:xfrm>
          <a:off x="257579" y="1429553"/>
          <a:ext cx="8770512" cy="5286375"/>
        </p:xfrm>
        <a:graphic>
          <a:graphicData uri="http://schemas.openxmlformats.org/drawingml/2006/table">
            <a:tbl>
              <a:tblPr>
                <a:tableStyleId>{5C22544A-7EE6-4342-B048-85BDC9FD1C3A}</a:tableStyleId>
              </a:tblPr>
              <a:tblGrid>
                <a:gridCol w="1836216"/>
                <a:gridCol w="822021"/>
                <a:gridCol w="6112275"/>
              </a:tblGrid>
              <a:tr h="314324">
                <a:tc>
                  <a:txBody>
                    <a:bodyPr/>
                    <a:lstStyle/>
                    <a:p>
                      <a:pPr algn="ctr" fontAlgn="ctr"/>
                      <a:r>
                        <a:rPr lang="zh-CN" altLang="en-US"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被举报人</a:t>
                      </a:r>
                      <a:endParaRPr lang="zh-CN" altLang="en-US"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ctr" fontAlgn="ctr"/>
                      <a:r>
                        <a:rPr lang="zh-CN" altLang="en-US" sz="2000" u="none" strike="noStrike" dirty="0" smtClean="0">
                          <a:effectLst/>
                          <a:latin typeface="Times New Roman" panose="02020603050405020304" pitchFamily="18" charset="0"/>
                          <a:ea typeface="黑体" panose="02010609060101010101" pitchFamily="49" charset="-122"/>
                          <a:cs typeface="Times New Roman" panose="02020603050405020304" pitchFamily="18" charset="0"/>
                        </a:rPr>
                        <a:t>条</a:t>
                      </a:r>
                      <a:r>
                        <a:rPr lang="zh-CN" altLang="en-US"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数</a:t>
                      </a:r>
                      <a:endParaRPr lang="zh-CN" altLang="en-US"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ctr" fontAlgn="ctr"/>
                      <a:r>
                        <a:rPr lang="zh-CN" altLang="en-US" sz="20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说明</a:t>
                      </a:r>
                      <a:endParaRPr lang="zh-CN" altLang="en-US"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r>
              <a:tr h="171450">
                <a:tc>
                  <a:txBody>
                    <a:bodyPr/>
                    <a:lstStyle/>
                    <a:p>
                      <a:pPr algn="ctr" fontAlgn="ctr"/>
                      <a:r>
                        <a:rPr lang="zh-CN" altLang="en-US"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哲思</a:t>
                      </a:r>
                      <a:r>
                        <a:rPr lang="en-US" altLang="zh-CN"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02030</a:t>
                      </a:r>
                      <a:r>
                        <a:rPr lang="en-US"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E</a:t>
                      </a:r>
                      <a:endParaRPr lang="en-US"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28</a:t>
                      </a: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l" fontAlgn="ctr"/>
                      <a:r>
                        <a:rPr lang="zh-CN" altLang="en-US" sz="20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均为同一内容，在不同时间反复发布；平时所发内容大多相关于政治，该账号反复的转载自己发布的微博</a:t>
                      </a: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r>
              <a:tr h="171450">
                <a:tc>
                  <a:txBody>
                    <a:bodyPr/>
                    <a:lstStyle/>
                    <a:p>
                      <a:pPr algn="ctr" fontAlgn="ctr"/>
                      <a:r>
                        <a:rPr lang="zh-CN" altLang="en-US"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猫大为美</a:t>
                      </a:r>
                      <a:endParaRPr lang="zh-CN" altLang="en-US" sz="2000" b="0" i="0" u="none" strike="noStrike"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19</a:t>
                      </a: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l" fontAlgn="ctr"/>
                      <a:r>
                        <a:rPr lang="zh-CN" altLang="en-US" sz="20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发布方式为</a:t>
                      </a:r>
                      <a:r>
                        <a:rPr lang="en-US" altLang="zh-CN" sz="2000" b="0" i="0" u="none" strike="noStrike" dirty="0" err="1"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Gtalk</a:t>
                      </a:r>
                      <a:r>
                        <a:rPr lang="zh-CN" altLang="en-US" sz="20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机器人，发布的时间集中于</a:t>
                      </a:r>
                      <a:r>
                        <a:rPr lang="en-US" altLang="zh-CN" sz="20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2012</a:t>
                      </a:r>
                      <a:r>
                        <a:rPr lang="zh-CN" altLang="en-US" sz="20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年</a:t>
                      </a:r>
                      <a:r>
                        <a:rPr lang="en-US" altLang="zh-CN" sz="20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10</a:t>
                      </a:r>
                      <a:r>
                        <a:rPr lang="zh-CN" altLang="en-US" sz="20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月</a:t>
                      </a:r>
                      <a:r>
                        <a:rPr lang="en-US" altLang="zh-CN" sz="20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19</a:t>
                      </a:r>
                      <a:r>
                        <a:rPr lang="zh-CN" altLang="en-US" sz="20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日上午</a:t>
                      </a:r>
                      <a:r>
                        <a:rPr lang="en-US" altLang="zh-CN" sz="20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时左右，在几分钟内发布几十条微博，许多为谣言，该用户的活跃时间仅为当天的</a:t>
                      </a:r>
                      <a:r>
                        <a:rPr lang="en-US" altLang="zh-CN" sz="20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1~5</a:t>
                      </a:r>
                      <a:r>
                        <a:rPr lang="zh-CN" altLang="en-US" sz="20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点。</a:t>
                      </a: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r>
              <a:tr h="171450">
                <a:tc>
                  <a:txBody>
                    <a:bodyPr/>
                    <a:lstStyle/>
                    <a:p>
                      <a:pPr algn="ctr" fontAlgn="ctr"/>
                      <a:r>
                        <a:rPr lang="zh-CN" altLang="en-US"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麦礼谦</a:t>
                      </a:r>
                      <a:endParaRPr lang="zh-CN" altLang="en-US" sz="2000" b="0" i="0" u="none" strike="noStrike"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14</a:t>
                      </a: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l" fontAlgn="ctr"/>
                      <a:r>
                        <a:rPr lang="zh-CN" altLang="en-US" sz="20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微博所发内容大多为弱势群体遭欺压，并且经常使用评论并转发功能。并且该用户相当活跃，每天能评论转发几十条微博。</a:t>
                      </a: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r>
              <a:tr h="180975">
                <a:tc>
                  <a:txBody>
                    <a:bodyPr/>
                    <a:lstStyle/>
                    <a:p>
                      <a:pPr algn="ctr" fontAlgn="ctr"/>
                      <a:r>
                        <a:rPr lang="zh-CN" altLang="en-US"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香港成东</a:t>
                      </a:r>
                      <a:r>
                        <a:rPr lang="en-US" altLang="zh-CN"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0" i="0" u="none" strike="noStrike"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14</a:t>
                      </a: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l" fontAlgn="ctr"/>
                      <a:r>
                        <a:rPr lang="zh-CN" altLang="en-US" sz="20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微博内容多为政治、社会热点等，用户较活跃，但多数都为转发。</a:t>
                      </a: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r>
              <a:tr h="171450">
                <a:tc>
                  <a:txBody>
                    <a:bodyPr/>
                    <a:lstStyle/>
                    <a:p>
                      <a:pPr algn="ctr" fontAlgn="ctr"/>
                      <a:r>
                        <a:rPr lang="zh-CN" altLang="en-US"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朱坤岭</a:t>
                      </a:r>
                      <a:endParaRPr lang="zh-CN" altLang="en-US" sz="2000" b="0" i="0" u="none" strike="noStrike"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13</a:t>
                      </a: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l" fontAlgn="ct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r>
              <a:tr h="171450">
                <a:tc>
                  <a:txBody>
                    <a:bodyPr/>
                    <a:lstStyle/>
                    <a:p>
                      <a:pPr algn="ctr" fontAlgn="ctr"/>
                      <a:r>
                        <a:rPr lang="zh-CN" altLang="en-US"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幽静迷途</a:t>
                      </a:r>
                      <a:endParaRPr lang="zh-CN" altLang="en-US" sz="2000" b="0" i="0" u="none" strike="noStrike"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12</a:t>
                      </a: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l" fontAlgn="ct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r>
              <a:tr h="171450">
                <a:tc>
                  <a:txBody>
                    <a:bodyPr/>
                    <a:lstStyle/>
                    <a:p>
                      <a:pPr algn="ctr" fontAlgn="ctr"/>
                      <a:r>
                        <a:rPr lang="zh-CN" altLang="en-US"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正义聚焦</a:t>
                      </a:r>
                      <a:endParaRPr lang="zh-CN" altLang="en-US" sz="2000" b="0" i="0" u="none" strike="noStrike"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10</a:t>
                      </a: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l" fontAlgn="ct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r>
              <a:tr h="180975">
                <a:tc>
                  <a:txBody>
                    <a:bodyPr/>
                    <a:lstStyle/>
                    <a:p>
                      <a:pPr algn="ctr" fontAlgn="ctr"/>
                      <a:r>
                        <a:rPr lang="en-US" altLang="zh-CN"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句实话</a:t>
                      </a:r>
                      <a:endParaRPr lang="zh-CN" altLang="en-US" sz="2000" b="0" i="0" u="none" strike="noStrike"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10</a:t>
                      </a: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l" fontAlgn="ct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r>
              <a:tr h="180975">
                <a:tc>
                  <a:txBody>
                    <a:bodyPr/>
                    <a:lstStyle/>
                    <a:p>
                      <a:pPr algn="ctr" fontAlgn="ctr"/>
                      <a:r>
                        <a:rPr lang="zh-CN" altLang="en-US"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孔智勇</a:t>
                      </a:r>
                      <a:r>
                        <a:rPr lang="en-US" altLang="zh-CN"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0" i="0" u="none" strike="noStrike"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9</a:t>
                      </a: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l" fontAlgn="ct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r>
              <a:tr h="180975">
                <a:tc>
                  <a:txBody>
                    <a:bodyPr/>
                    <a:lstStyle/>
                    <a:p>
                      <a:pPr algn="ctr" fontAlgn="ctr"/>
                      <a:r>
                        <a:rPr lang="zh-CN" altLang="en-US"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吃喝玩乐</a:t>
                      </a:r>
                      <a:r>
                        <a:rPr lang="en-US" altLang="zh-CN"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IN</a:t>
                      </a:r>
                      <a:r>
                        <a:rPr lang="zh-CN" altLang="en-US"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上海</a:t>
                      </a:r>
                      <a:endParaRPr lang="zh-CN" altLang="en-US" sz="2000" b="0" i="0" u="none" strike="noStrike" dirty="0">
                        <a:solidFill>
                          <a:srgbClr val="333333"/>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ctr" fontAlgn="ctr"/>
                      <a:r>
                        <a:rPr lang="en-US" altLang="zh-CN" sz="2000" u="none" strike="noStrike" dirty="0">
                          <a:effectLst/>
                          <a:latin typeface="Times New Roman" panose="02020603050405020304" pitchFamily="18" charset="0"/>
                          <a:ea typeface="黑体" panose="02010609060101010101" pitchFamily="49" charset="-122"/>
                          <a:cs typeface="Times New Roman" panose="02020603050405020304" pitchFamily="18" charset="0"/>
                        </a:rPr>
                        <a:t>9</a:t>
                      </a: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c>
                  <a:txBody>
                    <a:bodyPr/>
                    <a:lstStyle/>
                    <a:p>
                      <a:pPr algn="l" fontAlgn="ctr"/>
                      <a:endParaRPr lang="en-US" altLang="zh-CN" sz="20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1011542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微博谣言首次举报时间间隔分布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79542475"/>
              </p:ext>
            </p:extLst>
          </p:nvPr>
        </p:nvGraphicFramePr>
        <p:xfrm>
          <a:off x="755576" y="1700808"/>
          <a:ext cx="7776864" cy="41044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93140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微博</a:t>
            </a:r>
            <a:r>
              <a:rPr lang="zh-CN" altLang="en-US" dirty="0" smtClean="0"/>
              <a:t>谣言主题分类</a:t>
            </a:r>
            <a:endParaRPr lang="zh-CN" altLang="en-US" dirty="0"/>
          </a:p>
        </p:txBody>
      </p:sp>
      <p:sp>
        <p:nvSpPr>
          <p:cNvPr id="3" name="内容占位符 2"/>
          <p:cNvSpPr>
            <a:spLocks noGrp="1"/>
          </p:cNvSpPr>
          <p:nvPr>
            <p:ph idx="1"/>
          </p:nvPr>
        </p:nvSpPr>
        <p:spPr/>
        <p:txBody>
          <a:bodyPr/>
          <a:lstStyle/>
          <a:p>
            <a:r>
              <a:rPr lang="zh-CN" altLang="en-US" dirty="0" smtClean="0"/>
              <a:t>抓取谣言和相关的信息</a:t>
            </a:r>
            <a:endParaRPr lang="en-US" altLang="zh-CN" dirty="0" smtClean="0"/>
          </a:p>
          <a:p>
            <a:r>
              <a:rPr lang="zh-CN" altLang="en-US" dirty="0" smtClean="0"/>
              <a:t>分词与词性标注</a:t>
            </a:r>
            <a:endParaRPr lang="en-US" altLang="zh-CN" dirty="0" smtClean="0"/>
          </a:p>
          <a:p>
            <a:r>
              <a:rPr lang="zh-CN" altLang="en-US" dirty="0" smtClean="0"/>
              <a:t>统计词汇</a:t>
            </a:r>
            <a:r>
              <a:rPr lang="en-US" altLang="zh-CN" dirty="0" smtClean="0"/>
              <a:t>TF</a:t>
            </a:r>
            <a:r>
              <a:rPr lang="zh-CN" altLang="en-US" dirty="0" smtClean="0"/>
              <a:t>、</a:t>
            </a:r>
            <a:r>
              <a:rPr lang="en-US" altLang="zh-CN" dirty="0" smtClean="0"/>
              <a:t>IDF</a:t>
            </a:r>
            <a:r>
              <a:rPr lang="zh-CN" altLang="en-US" dirty="0" smtClean="0"/>
              <a:t>等特征</a:t>
            </a:r>
            <a:endParaRPr lang="en-US" altLang="zh-CN" dirty="0" smtClean="0"/>
          </a:p>
          <a:p>
            <a:r>
              <a:rPr lang="zh-CN" altLang="en-US" dirty="0" smtClean="0"/>
              <a:t>基于</a:t>
            </a:r>
            <a:r>
              <a:rPr lang="en-US" altLang="zh-CN" dirty="0" smtClean="0"/>
              <a:t>MapReduce</a:t>
            </a:r>
            <a:r>
              <a:rPr lang="zh-CN" altLang="en-US" dirty="0"/>
              <a:t>进行</a:t>
            </a:r>
            <a:r>
              <a:rPr lang="en-US" altLang="zh-CN" dirty="0" smtClean="0"/>
              <a:t>Canopy-</a:t>
            </a:r>
            <a:r>
              <a:rPr lang="en-US" altLang="zh-CN" dirty="0" err="1" smtClean="0"/>
              <a:t>Kmeans</a:t>
            </a:r>
            <a:r>
              <a:rPr lang="zh-CN" altLang="en-US" dirty="0" smtClean="0"/>
              <a:t>聚类</a:t>
            </a:r>
            <a:endParaRPr lang="zh-CN" altLang="en-US" dirty="0"/>
          </a:p>
        </p:txBody>
      </p:sp>
    </p:spTree>
    <p:extLst>
      <p:ext uri="{BB962C8B-B14F-4D97-AF65-F5344CB8AC3E}">
        <p14:creationId xmlns:p14="http://schemas.microsoft.com/office/powerpoint/2010/main" val="656470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微博谣言主题分类</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smtClean="0"/>
              <a:t>谣言共计</a:t>
            </a:r>
            <a:r>
              <a:rPr lang="en-US" altLang="zh-CN" dirty="0" smtClean="0"/>
              <a:t>9079</a:t>
            </a:r>
            <a:r>
              <a:rPr lang="zh-CN" altLang="en-US" dirty="0" smtClean="0"/>
              <a:t>条，通过初步聚类得到</a:t>
            </a:r>
            <a:r>
              <a:rPr lang="en-US" altLang="zh-CN" dirty="0" smtClean="0"/>
              <a:t>1798</a:t>
            </a:r>
            <a:r>
              <a:rPr lang="zh-CN" altLang="en-US" dirty="0" smtClean="0"/>
              <a:t>类</a:t>
            </a:r>
            <a:endParaRPr lang="en-US" altLang="zh-CN" dirty="0" smtClean="0"/>
          </a:p>
          <a:p>
            <a:pPr>
              <a:lnSpc>
                <a:spcPct val="120000"/>
              </a:lnSpc>
            </a:pPr>
            <a:r>
              <a:rPr lang="zh-CN" altLang="en-US" dirty="0" smtClean="0"/>
              <a:t>手工标注谣言类别：</a:t>
            </a:r>
            <a:endParaRPr lang="en-US" altLang="zh-CN" dirty="0" smtClean="0"/>
          </a:p>
          <a:p>
            <a:pPr lvl="1">
              <a:lnSpc>
                <a:spcPct val="120000"/>
              </a:lnSpc>
            </a:pPr>
            <a:r>
              <a:rPr lang="zh-CN" altLang="en-US" dirty="0">
                <a:solidFill>
                  <a:srgbClr val="FF0000"/>
                </a:solidFill>
              </a:rPr>
              <a:t>政治性</a:t>
            </a:r>
            <a:r>
              <a:rPr lang="zh-CN" altLang="en-US" dirty="0" smtClean="0">
                <a:solidFill>
                  <a:srgbClr val="FF0000"/>
                </a:solidFill>
              </a:rPr>
              <a:t>谣言</a:t>
            </a:r>
            <a:r>
              <a:rPr lang="zh-CN" altLang="en-US" dirty="0" smtClean="0"/>
              <a:t>：往往</a:t>
            </a:r>
            <a:r>
              <a:rPr lang="zh-CN" altLang="en-US" dirty="0"/>
              <a:t>有着明确的意识形态或者政治斗争的目的</a:t>
            </a:r>
            <a:r>
              <a:rPr lang="en-US" altLang="zh-CN" dirty="0"/>
              <a:t>,</a:t>
            </a:r>
            <a:r>
              <a:rPr lang="zh-CN" altLang="en-US" dirty="0" smtClean="0"/>
              <a:t>如：钓鱼岛海域爆发海战的谣言</a:t>
            </a:r>
            <a:endParaRPr lang="en-US" altLang="zh-CN" dirty="0" smtClean="0"/>
          </a:p>
          <a:p>
            <a:pPr lvl="1">
              <a:lnSpc>
                <a:spcPct val="120000"/>
              </a:lnSpc>
            </a:pPr>
            <a:r>
              <a:rPr lang="zh-CN" altLang="en-US" dirty="0" smtClean="0">
                <a:solidFill>
                  <a:srgbClr val="FF0000"/>
                </a:solidFill>
              </a:rPr>
              <a:t>经济</a:t>
            </a:r>
            <a:r>
              <a:rPr lang="zh-CN" altLang="en-US" dirty="0">
                <a:solidFill>
                  <a:srgbClr val="FF0000"/>
                </a:solidFill>
              </a:rPr>
              <a:t>类</a:t>
            </a:r>
            <a:r>
              <a:rPr lang="zh-CN" altLang="en-US" dirty="0" smtClean="0">
                <a:solidFill>
                  <a:srgbClr val="FF0000"/>
                </a:solidFill>
              </a:rPr>
              <a:t>谣言</a:t>
            </a:r>
            <a:r>
              <a:rPr lang="zh-CN" altLang="en-US" dirty="0" smtClean="0"/>
              <a:t>：涉及一些大的公司或者经济贸易的谣言，如：三星赔偿苹果几十车硬币的谣言</a:t>
            </a:r>
            <a:endParaRPr lang="en-US" altLang="zh-CN" dirty="0" smtClean="0"/>
          </a:p>
          <a:p>
            <a:pPr lvl="1">
              <a:lnSpc>
                <a:spcPct val="120000"/>
              </a:lnSpc>
            </a:pPr>
            <a:r>
              <a:rPr lang="zh-CN" altLang="en-US" dirty="0" smtClean="0">
                <a:solidFill>
                  <a:srgbClr val="FF0000"/>
                </a:solidFill>
              </a:rPr>
              <a:t>欺诈类谣言</a:t>
            </a:r>
            <a:r>
              <a:rPr lang="zh-CN" altLang="en-US" dirty="0" smtClean="0"/>
              <a:t>：多含有“求转发”、“转发有奖”等字眼，如四川藏区儿童需要御寒冬衣的谣言</a:t>
            </a:r>
            <a:endParaRPr lang="en-US" altLang="zh-CN" dirty="0" smtClean="0"/>
          </a:p>
          <a:p>
            <a:pPr lvl="1">
              <a:lnSpc>
                <a:spcPct val="120000"/>
              </a:lnSpc>
            </a:pPr>
            <a:r>
              <a:rPr lang="zh-CN" altLang="en-US" dirty="0" smtClean="0">
                <a:solidFill>
                  <a:srgbClr val="FF0000"/>
                </a:solidFill>
              </a:rPr>
              <a:t>社会生活类谣言</a:t>
            </a:r>
            <a:r>
              <a:rPr lang="zh-CN" altLang="en-US" dirty="0" smtClean="0"/>
              <a:t>：多</a:t>
            </a:r>
            <a:r>
              <a:rPr lang="zh-CN" altLang="en-US" dirty="0"/>
              <a:t>为社会各界人物的花边新闻等</a:t>
            </a:r>
            <a:r>
              <a:rPr lang="zh-CN" altLang="en-US" dirty="0" smtClean="0"/>
              <a:t>。如：六小龄</a:t>
            </a:r>
            <a:r>
              <a:rPr lang="zh-CN" altLang="en-US" dirty="0" smtClean="0"/>
              <a:t>童</a:t>
            </a:r>
            <a:r>
              <a:rPr lang="zh-CN" altLang="en-US" dirty="0"/>
              <a:t>去世</a:t>
            </a:r>
            <a:r>
              <a:rPr lang="zh-CN" altLang="en-US" dirty="0" smtClean="0"/>
              <a:t>的</a:t>
            </a:r>
            <a:r>
              <a:rPr lang="zh-CN" altLang="en-US" dirty="0" smtClean="0"/>
              <a:t>谣言</a:t>
            </a:r>
            <a:endParaRPr lang="en-US" altLang="zh-CN" dirty="0" smtClean="0"/>
          </a:p>
          <a:p>
            <a:pPr lvl="1">
              <a:lnSpc>
                <a:spcPct val="120000"/>
              </a:lnSpc>
            </a:pPr>
            <a:r>
              <a:rPr lang="zh-CN" altLang="en-US" dirty="0" smtClean="0">
                <a:solidFill>
                  <a:srgbClr val="FF0000"/>
                </a:solidFill>
              </a:rPr>
              <a:t>常识类谣言</a:t>
            </a:r>
            <a:r>
              <a:rPr lang="zh-CN" altLang="en-US" dirty="0" smtClean="0"/>
              <a:t>：关于自然常识、历史常识、生活常识的谣言。如：阿司匹林能治疗心脏病</a:t>
            </a:r>
            <a:endParaRPr lang="zh-CN" altLang="en-US" dirty="0"/>
          </a:p>
        </p:txBody>
      </p:sp>
    </p:spTree>
    <p:extLst>
      <p:ext uri="{BB962C8B-B14F-4D97-AF65-F5344CB8AC3E}">
        <p14:creationId xmlns:p14="http://schemas.microsoft.com/office/powerpoint/2010/main" val="1989554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微博谣言主题分类</a:t>
            </a:r>
            <a:endParaRPr lang="zh-CN" altLang="en-US" dirty="0"/>
          </a:p>
        </p:txBody>
      </p:sp>
      <p:graphicFrame>
        <p:nvGraphicFramePr>
          <p:cNvPr id="21" name="内容占位符 20"/>
          <p:cNvGraphicFramePr>
            <a:graphicFrameLocks noGrp="1"/>
          </p:cNvGraphicFramePr>
          <p:nvPr>
            <p:ph idx="1"/>
            <p:extLst>
              <p:ext uri="{D42A27DB-BD31-4B8C-83A1-F6EECF244321}">
                <p14:modId xmlns:p14="http://schemas.microsoft.com/office/powerpoint/2010/main" val="3829280246"/>
              </p:ext>
            </p:extLst>
          </p:nvPr>
        </p:nvGraphicFramePr>
        <p:xfrm>
          <a:off x="395536" y="1700808"/>
          <a:ext cx="7944155" cy="45537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98599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微博谣言</a:t>
            </a:r>
            <a:r>
              <a:rPr lang="zh-CN" altLang="en-US" dirty="0" smtClean="0"/>
              <a:t>主题自动分类</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利用机器学习技术构建</a:t>
            </a:r>
            <a:r>
              <a:rPr lang="zh-CN" altLang="en-US" dirty="0" smtClean="0"/>
              <a:t>分类器，正确率</a:t>
            </a:r>
            <a:r>
              <a:rPr lang="en-US" altLang="zh-CN" dirty="0" smtClean="0"/>
              <a:t>88.2%</a:t>
            </a:r>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smtClean="0"/>
              <a:t>错误分析</a:t>
            </a:r>
            <a:r>
              <a:rPr lang="zh-CN" altLang="en-US" dirty="0"/>
              <a:t>：分类出错较多是将社会生活类（</a:t>
            </a:r>
            <a:r>
              <a:rPr lang="en-US" altLang="zh-CN" dirty="0"/>
              <a:t>s</a:t>
            </a:r>
            <a:r>
              <a:rPr lang="zh-CN" altLang="en-US" dirty="0"/>
              <a:t>）错分为政治类（</a:t>
            </a:r>
            <a:r>
              <a:rPr lang="en-US" altLang="zh-CN" dirty="0"/>
              <a:t>p</a:t>
            </a:r>
            <a:r>
              <a:rPr lang="zh-CN" altLang="en-US" dirty="0"/>
              <a:t>），或将政治类（</a:t>
            </a:r>
            <a:r>
              <a:rPr lang="en-US" altLang="zh-CN" dirty="0"/>
              <a:t>p</a:t>
            </a:r>
            <a:r>
              <a:rPr lang="zh-CN" altLang="en-US" dirty="0"/>
              <a:t>）错分为社会生活类（</a:t>
            </a:r>
            <a:r>
              <a:rPr lang="en-US" altLang="zh-CN" dirty="0"/>
              <a:t>s</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46019496"/>
              </p:ext>
            </p:extLst>
          </p:nvPr>
        </p:nvGraphicFramePr>
        <p:xfrm>
          <a:off x="1043608" y="2348880"/>
          <a:ext cx="7383222" cy="1911140"/>
        </p:xfrm>
        <a:graphic>
          <a:graphicData uri="http://schemas.openxmlformats.org/drawingml/2006/table">
            <a:tbl>
              <a:tblPr>
                <a:tableStyleId>{5C22544A-7EE6-4342-B048-85BDC9FD1C3A}</a:tableStyleId>
              </a:tblPr>
              <a:tblGrid>
                <a:gridCol w="1054746"/>
                <a:gridCol w="1054746"/>
                <a:gridCol w="1054746"/>
                <a:gridCol w="1054746"/>
                <a:gridCol w="1054746"/>
                <a:gridCol w="1054746"/>
                <a:gridCol w="1054746"/>
              </a:tblGrid>
              <a:tr h="266589">
                <a:tc>
                  <a:txBody>
                    <a:bodyPr/>
                    <a:lstStyle/>
                    <a:p>
                      <a:pPr algn="ctr" fontAlgn="b"/>
                      <a:r>
                        <a:rPr lang="zh-CN" altLang="en-US"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分为</a:t>
                      </a:r>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-&gt;</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z</a:t>
                      </a:r>
                      <a:endParaRPr lang="en-US"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p</a:t>
                      </a:r>
                      <a:endParaRPr lang="en-US"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sz="1700" u="none" strike="noStrike">
                          <a:effectLst/>
                          <a:latin typeface="Times New Roman" panose="02020603050405020304" pitchFamily="18" charset="0"/>
                          <a:ea typeface="黑体" panose="02010609060101010101" pitchFamily="49" charset="-122"/>
                          <a:cs typeface="Times New Roman" panose="02020603050405020304" pitchFamily="18" charset="0"/>
                        </a:rPr>
                        <a:t>c</a:t>
                      </a:r>
                      <a:endParaRPr lang="en-US" sz="1700" b="0" i="0" u="none" strike="noStrike">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sz="1700" u="none" strike="noStrike">
                          <a:effectLst/>
                          <a:latin typeface="Times New Roman" panose="02020603050405020304" pitchFamily="18" charset="0"/>
                          <a:ea typeface="黑体" panose="02010609060101010101" pitchFamily="49" charset="-122"/>
                          <a:cs typeface="Times New Roman" panose="02020603050405020304" pitchFamily="18" charset="0"/>
                        </a:rPr>
                        <a:t>s</a:t>
                      </a:r>
                      <a:endParaRPr lang="en-US" sz="1700" b="0" i="0" u="none" strike="noStrike">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sz="1700" u="none" strike="noStrike">
                          <a:effectLst/>
                          <a:latin typeface="Times New Roman" panose="02020603050405020304" pitchFamily="18" charset="0"/>
                          <a:ea typeface="黑体" panose="02010609060101010101" pitchFamily="49" charset="-122"/>
                          <a:cs typeface="Times New Roman" panose="02020603050405020304" pitchFamily="18" charset="0"/>
                        </a:rPr>
                        <a:t>n</a:t>
                      </a:r>
                      <a:endParaRPr lang="en-US" sz="1700" b="0" i="0" u="none" strike="noStrike">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zh-CN" altLang="en-US" sz="1700" b="0" i="0" u="none" strike="noStrike" dirty="0" smtClean="0">
                          <a:solidFill>
                            <a:schemeClr val="dk1"/>
                          </a:solidFill>
                          <a:effectLst/>
                          <a:latin typeface="Times New Roman" panose="02020603050405020304" pitchFamily="18" charset="0"/>
                          <a:ea typeface="黑体" panose="02010609060101010101" pitchFamily="49" charset="-122"/>
                          <a:cs typeface="Times New Roman" panose="02020603050405020304" pitchFamily="18" charset="0"/>
                        </a:rPr>
                        <a:t>召回率</a:t>
                      </a:r>
                      <a:endParaRPr lang="en-US"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r>
              <a:tr h="266589">
                <a:tc>
                  <a:txBody>
                    <a:bodyPr/>
                    <a:lstStyle/>
                    <a:p>
                      <a:pPr algn="ctr" fontAlgn="b"/>
                      <a:r>
                        <a:rPr lang="en-US"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z</a:t>
                      </a:r>
                      <a:endParaRPr lang="en-US"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139</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2</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2</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8</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1</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smtClean="0">
                          <a:effectLst/>
                          <a:latin typeface="Times New Roman" panose="02020603050405020304" pitchFamily="18" charset="0"/>
                          <a:ea typeface="黑体" panose="02010609060101010101" pitchFamily="49" charset="-122"/>
                          <a:cs typeface="Times New Roman" panose="02020603050405020304" pitchFamily="18" charset="0"/>
                        </a:rPr>
                        <a:t>0.914</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r>
              <a:tr h="266589">
                <a:tc>
                  <a:txBody>
                    <a:bodyPr/>
                    <a:lstStyle/>
                    <a:p>
                      <a:pPr algn="ctr" fontAlgn="b"/>
                      <a:r>
                        <a:rPr lang="en-US"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p</a:t>
                      </a:r>
                      <a:endParaRPr lang="en-US"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5</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515</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5</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solidFill>
                            <a:srgbClr val="FF0000"/>
                          </a:solidFill>
                          <a:effectLst/>
                          <a:latin typeface="Times New Roman" panose="02020603050405020304" pitchFamily="18" charset="0"/>
                          <a:ea typeface="黑体" panose="02010609060101010101" pitchFamily="49" charset="-122"/>
                          <a:cs typeface="Times New Roman" panose="02020603050405020304" pitchFamily="18" charset="0"/>
                        </a:rPr>
                        <a:t>43</a:t>
                      </a:r>
                      <a:endParaRPr lang="en-US" altLang="zh-CN" sz="1700" b="0" i="0" u="none" strike="noStrike" dirty="0">
                        <a:solidFill>
                          <a:srgbClr val="FF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a:effectLst/>
                          <a:latin typeface="Times New Roman" panose="02020603050405020304" pitchFamily="18" charset="0"/>
                          <a:ea typeface="黑体" panose="02010609060101010101" pitchFamily="49" charset="-122"/>
                          <a:cs typeface="Times New Roman" panose="02020603050405020304" pitchFamily="18" charset="0"/>
                        </a:rPr>
                        <a:t>5</a:t>
                      </a:r>
                      <a:endParaRPr lang="en-US" altLang="zh-CN" sz="1700" b="0" i="0" u="none" strike="noStrike">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smtClean="0">
                          <a:effectLst/>
                          <a:latin typeface="Times New Roman" panose="02020603050405020304" pitchFamily="18" charset="0"/>
                          <a:ea typeface="黑体" panose="02010609060101010101" pitchFamily="49" charset="-122"/>
                          <a:cs typeface="Times New Roman" panose="02020603050405020304" pitchFamily="18" charset="0"/>
                        </a:rPr>
                        <a:t>0.899</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r>
              <a:tr h="266589">
                <a:tc>
                  <a:txBody>
                    <a:bodyPr/>
                    <a:lstStyle/>
                    <a:p>
                      <a:pPr algn="ctr" fontAlgn="b"/>
                      <a:r>
                        <a:rPr lang="en-US"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c</a:t>
                      </a:r>
                      <a:endParaRPr lang="en-US"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a:effectLst/>
                          <a:latin typeface="Times New Roman" panose="02020603050405020304" pitchFamily="18" charset="0"/>
                          <a:ea typeface="黑体" panose="02010609060101010101" pitchFamily="49" charset="-122"/>
                          <a:cs typeface="Times New Roman" panose="02020603050405020304" pitchFamily="18" charset="0"/>
                        </a:rPr>
                        <a:t>2</a:t>
                      </a:r>
                      <a:endParaRPr lang="en-US" altLang="zh-CN" sz="1700" b="0" i="0" u="none" strike="noStrike">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4</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155</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7</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a:effectLst/>
                          <a:latin typeface="Times New Roman" panose="02020603050405020304" pitchFamily="18" charset="0"/>
                          <a:ea typeface="黑体" panose="02010609060101010101" pitchFamily="49" charset="-122"/>
                          <a:cs typeface="Times New Roman" panose="02020603050405020304" pitchFamily="18" charset="0"/>
                        </a:rPr>
                        <a:t>7</a:t>
                      </a:r>
                      <a:endParaRPr lang="en-US" altLang="zh-CN" sz="1700" b="0" i="0" u="none" strike="noStrike">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smtClean="0">
                          <a:effectLst/>
                          <a:latin typeface="Times New Roman" panose="02020603050405020304" pitchFamily="18" charset="0"/>
                          <a:ea typeface="黑体" panose="02010609060101010101" pitchFamily="49" charset="-122"/>
                          <a:cs typeface="Times New Roman" panose="02020603050405020304" pitchFamily="18" charset="0"/>
                        </a:rPr>
                        <a:t>0.886</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r>
              <a:tr h="266589">
                <a:tc>
                  <a:txBody>
                    <a:bodyPr/>
                    <a:lstStyle/>
                    <a:p>
                      <a:pPr algn="ctr" fontAlgn="b"/>
                      <a:r>
                        <a:rPr lang="en-US"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s</a:t>
                      </a:r>
                      <a:endParaRPr lang="en-US"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a:effectLst/>
                          <a:latin typeface="Times New Roman" panose="02020603050405020304" pitchFamily="18" charset="0"/>
                          <a:ea typeface="黑体" panose="02010609060101010101" pitchFamily="49" charset="-122"/>
                          <a:cs typeface="Times New Roman" panose="02020603050405020304" pitchFamily="18" charset="0"/>
                        </a:rPr>
                        <a:t>14</a:t>
                      </a:r>
                      <a:endParaRPr lang="en-US" altLang="zh-CN" sz="1700" b="0" i="0" u="none" strike="noStrike">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solidFill>
                            <a:srgbClr val="FF0000"/>
                          </a:solidFill>
                          <a:effectLst/>
                          <a:latin typeface="Times New Roman" panose="02020603050405020304" pitchFamily="18" charset="0"/>
                          <a:ea typeface="黑体" panose="02010609060101010101" pitchFamily="49" charset="-122"/>
                          <a:cs typeface="Times New Roman" panose="02020603050405020304" pitchFamily="18" charset="0"/>
                        </a:rPr>
                        <a:t>38</a:t>
                      </a:r>
                      <a:endParaRPr lang="en-US" altLang="zh-CN" sz="1700" b="0" i="0" u="none" strike="noStrike" dirty="0">
                        <a:solidFill>
                          <a:srgbClr val="FF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18</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635</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22</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smtClean="0">
                          <a:effectLst/>
                          <a:latin typeface="Times New Roman" panose="02020603050405020304" pitchFamily="18" charset="0"/>
                          <a:ea typeface="黑体" panose="02010609060101010101" pitchFamily="49" charset="-122"/>
                          <a:cs typeface="Times New Roman" panose="02020603050405020304" pitchFamily="18" charset="0"/>
                        </a:rPr>
                        <a:t>0.873</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r>
              <a:tr h="266589">
                <a:tc>
                  <a:txBody>
                    <a:bodyPr/>
                    <a:lstStyle/>
                    <a:p>
                      <a:pPr algn="ctr" fontAlgn="b"/>
                      <a:r>
                        <a:rPr lang="en-US"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n</a:t>
                      </a:r>
                      <a:endParaRPr lang="en-US"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5</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a:effectLst/>
                          <a:latin typeface="Times New Roman" panose="02020603050405020304" pitchFamily="18" charset="0"/>
                          <a:ea typeface="黑体" panose="02010609060101010101" pitchFamily="49" charset="-122"/>
                          <a:cs typeface="Times New Roman" panose="02020603050405020304" pitchFamily="18" charset="0"/>
                        </a:rPr>
                        <a:t>4</a:t>
                      </a:r>
                      <a:endParaRPr lang="en-US" altLang="zh-CN" sz="1700" b="0" i="0" u="none" strike="noStrike">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6</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a:effectLst/>
                          <a:latin typeface="Times New Roman" panose="02020603050405020304" pitchFamily="18" charset="0"/>
                          <a:ea typeface="黑体" panose="02010609060101010101" pitchFamily="49" charset="-122"/>
                          <a:cs typeface="Times New Roman" panose="02020603050405020304" pitchFamily="18" charset="0"/>
                        </a:rPr>
                        <a:t>14</a:t>
                      </a:r>
                      <a:endParaRPr lang="en-US" altLang="zh-CN" sz="1700" b="0" i="0" u="none" strike="noStrike">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a:effectLst/>
                          <a:latin typeface="Times New Roman" panose="02020603050405020304" pitchFamily="18" charset="0"/>
                          <a:ea typeface="黑体" panose="02010609060101010101" pitchFamily="49" charset="-122"/>
                          <a:cs typeface="Times New Roman" panose="02020603050405020304" pitchFamily="18" charset="0"/>
                        </a:rPr>
                        <a:t>142</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smtClean="0">
                          <a:effectLst/>
                          <a:latin typeface="Times New Roman" panose="02020603050405020304" pitchFamily="18" charset="0"/>
                          <a:ea typeface="黑体" panose="02010609060101010101" pitchFamily="49" charset="-122"/>
                          <a:cs typeface="Times New Roman" panose="02020603050405020304" pitchFamily="18" charset="0"/>
                        </a:rPr>
                        <a:t>0.830</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r>
              <a:tr h="266589">
                <a:tc>
                  <a:txBody>
                    <a:bodyPr/>
                    <a:lstStyle/>
                    <a:p>
                      <a:pPr algn="ctr" fontAlgn="b"/>
                      <a:r>
                        <a:rPr lang="zh-CN" altLang="en-US" sz="1700" b="0" i="0" u="none" strike="noStrike" dirty="0" smtClean="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准确率</a:t>
                      </a:r>
                      <a:endParaRPr lang="en-US"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smtClean="0">
                          <a:effectLst/>
                          <a:latin typeface="Times New Roman" panose="02020603050405020304" pitchFamily="18" charset="0"/>
                          <a:ea typeface="黑体" panose="02010609060101010101" pitchFamily="49" charset="-122"/>
                          <a:cs typeface="Times New Roman" panose="02020603050405020304" pitchFamily="18" charset="0"/>
                        </a:rPr>
                        <a:t>0.842</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smtClean="0">
                          <a:effectLst/>
                          <a:latin typeface="Times New Roman" panose="02020603050405020304" pitchFamily="18" charset="0"/>
                          <a:ea typeface="黑体" panose="02010609060101010101" pitchFamily="49" charset="-122"/>
                          <a:cs typeface="Times New Roman" panose="02020603050405020304" pitchFamily="18" charset="0"/>
                        </a:rPr>
                        <a:t>0.915</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smtClean="0">
                          <a:effectLst/>
                          <a:latin typeface="Times New Roman" panose="02020603050405020304" pitchFamily="18" charset="0"/>
                          <a:ea typeface="黑体" panose="02010609060101010101" pitchFamily="49" charset="-122"/>
                          <a:cs typeface="Times New Roman" panose="02020603050405020304" pitchFamily="18" charset="0"/>
                        </a:rPr>
                        <a:t>0.833</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smtClean="0">
                          <a:effectLst/>
                          <a:latin typeface="Times New Roman" panose="02020603050405020304" pitchFamily="18" charset="0"/>
                          <a:ea typeface="黑体" panose="02010609060101010101" pitchFamily="49" charset="-122"/>
                          <a:cs typeface="Times New Roman" panose="02020603050405020304" pitchFamily="18" charset="0"/>
                        </a:rPr>
                        <a:t>0.898</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r>
                        <a:rPr lang="en-US" altLang="zh-CN" sz="1700" u="none" strike="noStrike" dirty="0" smtClean="0">
                          <a:effectLst/>
                          <a:latin typeface="Times New Roman" panose="02020603050405020304" pitchFamily="18" charset="0"/>
                          <a:ea typeface="黑体" panose="02010609060101010101" pitchFamily="49" charset="-122"/>
                          <a:cs typeface="Times New Roman" panose="02020603050405020304" pitchFamily="18" charset="0"/>
                        </a:rPr>
                        <a:t>0.802</a:t>
                      </a:r>
                      <a:endParaRPr lang="en-US" altLang="zh-CN"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c>
                  <a:txBody>
                    <a:bodyPr/>
                    <a:lstStyle/>
                    <a:p>
                      <a:pPr algn="ctr" fontAlgn="b"/>
                      <a:endParaRPr lang="zh-CN" altLang="en-US" sz="1700" b="0" i="0" u="none" strike="noStrike"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13940" marR="13940" marT="13940" marB="0" anchor="b"/>
                </a:tc>
              </a:tr>
            </a:tbl>
          </a:graphicData>
        </a:graphic>
      </p:graphicFrame>
    </p:spTree>
    <p:extLst>
      <p:ext uri="{BB962C8B-B14F-4D97-AF65-F5344CB8AC3E}">
        <p14:creationId xmlns:p14="http://schemas.microsoft.com/office/powerpoint/2010/main" val="3208187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微博谣言时序分类</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20000"/>
              </a:lnSpc>
            </a:pPr>
            <a:r>
              <a:rPr lang="zh-CN" altLang="en-US" dirty="0" smtClean="0"/>
              <a:t>面向</a:t>
            </a:r>
            <a:r>
              <a:rPr lang="en-US" altLang="zh-CN" dirty="0" smtClean="0"/>
              <a:t>100</a:t>
            </a:r>
            <a:r>
              <a:rPr lang="zh-CN" altLang="en-US" dirty="0" smtClean="0"/>
              <a:t>类最流行谣言，分析转发次数的时序分布特征，将谣言分为四</a:t>
            </a:r>
            <a:r>
              <a:rPr lang="zh-CN" altLang="en-US" dirty="0" smtClean="0"/>
              <a:t>类：</a:t>
            </a:r>
            <a:endParaRPr lang="en-US" altLang="zh-CN" dirty="0" smtClean="0"/>
          </a:p>
          <a:p>
            <a:pPr>
              <a:lnSpc>
                <a:spcPct val="120000"/>
              </a:lnSpc>
            </a:pPr>
            <a:r>
              <a:rPr lang="en-US" altLang="zh-CN" dirty="0"/>
              <a:t>A</a:t>
            </a:r>
            <a:r>
              <a:rPr lang="zh-CN" altLang="en-US" dirty="0"/>
              <a:t>：</a:t>
            </a:r>
            <a:r>
              <a:rPr lang="zh-CN" altLang="en-US" dirty="0">
                <a:solidFill>
                  <a:srgbClr val="FF0000"/>
                </a:solidFill>
              </a:rPr>
              <a:t>刚</a:t>
            </a:r>
            <a:r>
              <a:rPr lang="zh-CN" altLang="en-US" dirty="0" smtClean="0">
                <a:solidFill>
                  <a:srgbClr val="FF0000"/>
                </a:solidFill>
              </a:rPr>
              <a:t>发布即出现较大</a:t>
            </a:r>
            <a:r>
              <a:rPr lang="zh-CN" altLang="en-US" dirty="0" smtClean="0">
                <a:solidFill>
                  <a:srgbClr val="FF0000"/>
                </a:solidFill>
              </a:rPr>
              <a:t>峰值</a:t>
            </a:r>
            <a:endParaRPr lang="en-US" altLang="zh-CN" dirty="0" smtClean="0">
              <a:solidFill>
                <a:srgbClr val="FF0000"/>
              </a:solidFill>
            </a:endParaRPr>
          </a:p>
          <a:p>
            <a:pPr marL="0" indent="0">
              <a:lnSpc>
                <a:spcPct val="120000"/>
              </a:lnSpc>
              <a:buNone/>
            </a:pPr>
            <a:r>
              <a:rPr lang="en-US" altLang="zh-CN" dirty="0" smtClean="0"/>
              <a:t>	A1</a:t>
            </a:r>
            <a:r>
              <a:rPr lang="zh-CN" altLang="en-US" dirty="0"/>
              <a:t>：有一个较大峰值</a:t>
            </a:r>
          </a:p>
          <a:p>
            <a:pPr marL="0" indent="0">
              <a:lnSpc>
                <a:spcPct val="120000"/>
              </a:lnSpc>
              <a:buNone/>
            </a:pPr>
            <a:r>
              <a:rPr lang="zh-CN" altLang="en-US" dirty="0"/>
              <a:t>	</a:t>
            </a:r>
            <a:r>
              <a:rPr lang="en-US" altLang="zh-CN" dirty="0"/>
              <a:t>A2</a:t>
            </a:r>
            <a:r>
              <a:rPr lang="zh-CN" altLang="en-US" dirty="0"/>
              <a:t>：有多个较大</a:t>
            </a:r>
            <a:r>
              <a:rPr lang="zh-CN" altLang="en-US" dirty="0" smtClean="0"/>
              <a:t>峰值</a:t>
            </a:r>
            <a:endParaRPr lang="en-US" altLang="zh-CN" dirty="0" smtClean="0"/>
          </a:p>
          <a:p>
            <a:pPr>
              <a:lnSpc>
                <a:spcPct val="120000"/>
              </a:lnSpc>
            </a:pPr>
            <a:r>
              <a:rPr lang="en-US" altLang="zh-CN" dirty="0" smtClean="0"/>
              <a:t>B</a:t>
            </a:r>
            <a:r>
              <a:rPr lang="zh-CN" altLang="en-US" dirty="0"/>
              <a:t>：</a:t>
            </a:r>
            <a:r>
              <a:rPr lang="zh-CN" altLang="en-US" dirty="0">
                <a:solidFill>
                  <a:srgbClr val="FF0000"/>
                </a:solidFill>
              </a:rPr>
              <a:t>发布一段</a:t>
            </a:r>
            <a:r>
              <a:rPr lang="zh-CN" altLang="en-US" dirty="0" smtClean="0">
                <a:solidFill>
                  <a:srgbClr val="FF0000"/>
                </a:solidFill>
              </a:rPr>
              <a:t>时间后才出现峰值</a:t>
            </a:r>
            <a:endParaRPr lang="zh-CN" altLang="en-US" dirty="0">
              <a:solidFill>
                <a:srgbClr val="FF0000"/>
              </a:solidFill>
            </a:endParaRPr>
          </a:p>
          <a:p>
            <a:pPr marL="0" indent="0">
              <a:lnSpc>
                <a:spcPct val="120000"/>
              </a:lnSpc>
              <a:buNone/>
            </a:pPr>
            <a:r>
              <a:rPr lang="zh-CN" altLang="en-US" dirty="0"/>
              <a:t>	</a:t>
            </a:r>
            <a:r>
              <a:rPr lang="en-US" altLang="zh-CN" dirty="0"/>
              <a:t>B1</a:t>
            </a:r>
            <a:r>
              <a:rPr lang="zh-CN" altLang="en-US" dirty="0"/>
              <a:t>：有一个较大峰值</a:t>
            </a:r>
          </a:p>
          <a:p>
            <a:pPr marL="0" indent="0">
              <a:lnSpc>
                <a:spcPct val="120000"/>
              </a:lnSpc>
              <a:buNone/>
            </a:pPr>
            <a:r>
              <a:rPr lang="zh-CN" altLang="en-US" dirty="0"/>
              <a:t>	</a:t>
            </a:r>
            <a:r>
              <a:rPr lang="en-US" altLang="zh-CN" dirty="0"/>
              <a:t>B2</a:t>
            </a:r>
            <a:r>
              <a:rPr lang="zh-CN" altLang="en-US" dirty="0"/>
              <a:t>：有多个较大</a:t>
            </a:r>
            <a:r>
              <a:rPr lang="zh-CN" altLang="en-US" dirty="0" smtClean="0"/>
              <a:t>峰值</a:t>
            </a:r>
            <a:endParaRPr lang="zh-CN" altLang="en-US" dirty="0"/>
          </a:p>
        </p:txBody>
      </p:sp>
    </p:spTree>
    <p:extLst>
      <p:ext uri="{BB962C8B-B14F-4D97-AF65-F5344CB8AC3E}">
        <p14:creationId xmlns:p14="http://schemas.microsoft.com/office/powerpoint/2010/main" val="1826636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微博谣言时序分类</a:t>
            </a:r>
            <a:endParaRPr lang="zh-CN" altLang="en-US" dirty="0"/>
          </a:p>
        </p:txBody>
      </p:sp>
      <p:graphicFrame>
        <p:nvGraphicFramePr>
          <p:cNvPr id="12" name="内容占位符 11"/>
          <p:cNvGraphicFramePr>
            <a:graphicFrameLocks noGrp="1"/>
          </p:cNvGraphicFramePr>
          <p:nvPr>
            <p:ph idx="1"/>
            <p:extLst>
              <p:ext uri="{D42A27DB-BD31-4B8C-83A1-F6EECF244321}">
                <p14:modId xmlns:p14="http://schemas.microsoft.com/office/powerpoint/2010/main" val="2637532748"/>
              </p:ext>
            </p:extLst>
          </p:nvPr>
        </p:nvGraphicFramePr>
        <p:xfrm>
          <a:off x="4572000" y="1268760"/>
          <a:ext cx="3096344" cy="24482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内容占位符 11"/>
          <p:cNvGraphicFramePr>
            <a:graphicFrameLocks/>
          </p:cNvGraphicFramePr>
          <p:nvPr>
            <p:extLst>
              <p:ext uri="{D42A27DB-BD31-4B8C-83A1-F6EECF244321}">
                <p14:modId xmlns:p14="http://schemas.microsoft.com/office/powerpoint/2010/main" val="503918682"/>
              </p:ext>
            </p:extLst>
          </p:nvPr>
        </p:nvGraphicFramePr>
        <p:xfrm>
          <a:off x="971600" y="1196752"/>
          <a:ext cx="3240360" cy="25922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内容占位符 11"/>
          <p:cNvGraphicFramePr>
            <a:graphicFrameLocks/>
          </p:cNvGraphicFramePr>
          <p:nvPr>
            <p:extLst>
              <p:ext uri="{D42A27DB-BD31-4B8C-83A1-F6EECF244321}">
                <p14:modId xmlns:p14="http://schemas.microsoft.com/office/powerpoint/2010/main" val="2721648088"/>
              </p:ext>
            </p:extLst>
          </p:nvPr>
        </p:nvGraphicFramePr>
        <p:xfrm>
          <a:off x="899592" y="3645024"/>
          <a:ext cx="3600400" cy="273630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内容占位符 11"/>
          <p:cNvGraphicFramePr>
            <a:graphicFrameLocks/>
          </p:cNvGraphicFramePr>
          <p:nvPr>
            <p:extLst>
              <p:ext uri="{D42A27DB-BD31-4B8C-83A1-F6EECF244321}">
                <p14:modId xmlns:p14="http://schemas.microsoft.com/office/powerpoint/2010/main" val="216938145"/>
              </p:ext>
            </p:extLst>
          </p:nvPr>
        </p:nvGraphicFramePr>
        <p:xfrm>
          <a:off x="4499992" y="3573016"/>
          <a:ext cx="3240360" cy="280831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1493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微博谣言时序分类</a:t>
            </a:r>
          </a:p>
        </p:txBody>
      </p:sp>
      <p:sp>
        <p:nvSpPr>
          <p:cNvPr id="3" name="内容占位符 2"/>
          <p:cNvSpPr>
            <a:spLocks noGrp="1"/>
          </p:cNvSpPr>
          <p:nvPr>
            <p:ph idx="1"/>
          </p:nvPr>
        </p:nvSpPr>
        <p:spPr/>
        <p:txBody>
          <a:bodyPr/>
          <a:lstStyle/>
          <a:p>
            <a:pPr marL="285750" indent="-285750" algn="just"/>
            <a:r>
              <a:rPr lang="zh-CN" altLang="en-US" dirty="0"/>
              <a:t>多数谣言趋向于在一开始刚发布时就获得较大的转发（</a:t>
            </a:r>
            <a:r>
              <a:rPr lang="en-US" altLang="zh-CN" dirty="0"/>
              <a:t>7:3</a:t>
            </a:r>
            <a:r>
              <a:rPr lang="zh-CN" altLang="en-US" dirty="0" smtClean="0"/>
              <a:t>）</a:t>
            </a:r>
            <a:endParaRPr lang="en-US" altLang="zh-CN" dirty="0"/>
          </a:p>
          <a:p>
            <a:pPr marL="285750" indent="-285750" algn="just"/>
            <a:r>
              <a:rPr lang="zh-CN" altLang="en-US" dirty="0"/>
              <a:t>多数谣言只会有一个较大峰值（</a:t>
            </a:r>
            <a:r>
              <a:rPr lang="en-US" altLang="zh-CN" dirty="0"/>
              <a:t>7:3</a:t>
            </a:r>
            <a:r>
              <a:rPr lang="zh-CN" altLang="en-US" dirty="0" smtClean="0"/>
              <a:t>）</a:t>
            </a:r>
            <a:endParaRPr lang="zh-CN" altLang="en-US" dirty="0"/>
          </a:p>
        </p:txBody>
      </p:sp>
      <p:graphicFrame>
        <p:nvGraphicFramePr>
          <p:cNvPr id="4" name="内容占位符 10"/>
          <p:cNvGraphicFramePr>
            <a:graphicFrameLocks/>
          </p:cNvGraphicFramePr>
          <p:nvPr>
            <p:extLst>
              <p:ext uri="{D42A27DB-BD31-4B8C-83A1-F6EECF244321}">
                <p14:modId xmlns:p14="http://schemas.microsoft.com/office/powerpoint/2010/main" val="1170045169"/>
              </p:ext>
            </p:extLst>
          </p:nvPr>
        </p:nvGraphicFramePr>
        <p:xfrm>
          <a:off x="1907704" y="3356992"/>
          <a:ext cx="5328592" cy="3429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1209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微博谣言的周期性</a:t>
            </a:r>
            <a:endParaRPr lang="zh-CN" altLang="en-US" dirty="0"/>
          </a:p>
        </p:txBody>
      </p:sp>
      <p:sp>
        <p:nvSpPr>
          <p:cNvPr id="3" name="内容占位符 2"/>
          <p:cNvSpPr>
            <a:spLocks noGrp="1"/>
          </p:cNvSpPr>
          <p:nvPr>
            <p:ph idx="1"/>
          </p:nvPr>
        </p:nvSpPr>
        <p:spPr>
          <a:xfrm>
            <a:off x="395536" y="1600200"/>
            <a:ext cx="8291264" cy="2404864"/>
          </a:xfrm>
        </p:spPr>
        <p:txBody>
          <a:bodyPr>
            <a:normAutofit fontScale="77500" lnSpcReduction="20000"/>
          </a:bodyPr>
          <a:lstStyle/>
          <a:p>
            <a:pPr lvl="0" algn="just">
              <a:lnSpc>
                <a:spcPct val="120000"/>
              </a:lnSpc>
            </a:pPr>
            <a:r>
              <a:rPr lang="zh-CN" altLang="zh-CN" dirty="0">
                <a:solidFill>
                  <a:srgbClr val="FF0000"/>
                </a:solidFill>
              </a:rPr>
              <a:t>名人</a:t>
            </a:r>
            <a:r>
              <a:rPr lang="en-US" altLang="zh-CN" dirty="0">
                <a:solidFill>
                  <a:srgbClr val="FF0000"/>
                </a:solidFill>
              </a:rPr>
              <a:t>/</a:t>
            </a:r>
            <a:r>
              <a:rPr lang="zh-CN" altLang="zh-CN" dirty="0">
                <a:solidFill>
                  <a:srgbClr val="FF0000"/>
                </a:solidFill>
              </a:rPr>
              <a:t>知名机构的谣言</a:t>
            </a:r>
            <a:r>
              <a:rPr lang="zh-CN" altLang="en-US" dirty="0"/>
              <a:t>存在</a:t>
            </a:r>
            <a:r>
              <a:rPr lang="zh-CN" altLang="zh-CN" dirty="0"/>
              <a:t>时间</a:t>
            </a:r>
            <a:r>
              <a:rPr lang="zh-CN" altLang="en-US" dirty="0"/>
              <a:t>通常较</a:t>
            </a:r>
            <a:r>
              <a:rPr lang="zh-CN" altLang="zh-CN" dirty="0"/>
              <a:t>短</a:t>
            </a:r>
          </a:p>
          <a:p>
            <a:pPr lvl="1" algn="just">
              <a:lnSpc>
                <a:spcPct val="120000"/>
              </a:lnSpc>
            </a:pPr>
            <a:r>
              <a:rPr lang="zh-CN" altLang="en-US" dirty="0" smtClean="0"/>
              <a:t>北京时间</a:t>
            </a:r>
            <a:r>
              <a:rPr lang="en-US" altLang="zh-CN" dirty="0" smtClean="0"/>
              <a:t>3</a:t>
            </a:r>
            <a:r>
              <a:rPr lang="zh-CN" altLang="en-US" dirty="0" smtClean="0"/>
              <a:t>月</a:t>
            </a:r>
            <a:r>
              <a:rPr lang="en-US" altLang="zh-CN" dirty="0" smtClean="0"/>
              <a:t>12</a:t>
            </a:r>
            <a:r>
              <a:rPr lang="zh-CN" altLang="en-US" dirty="0" smtClean="0"/>
              <a:t>日消息，在</a:t>
            </a:r>
            <a:r>
              <a:rPr lang="en-US" altLang="zh-CN" dirty="0" smtClean="0"/>
              <a:t>83</a:t>
            </a:r>
            <a:r>
              <a:rPr lang="zh-CN" altLang="en-US" dirty="0" smtClean="0"/>
              <a:t>版</a:t>
            </a:r>
            <a:r>
              <a:rPr lang="en-US" altLang="zh-CN" dirty="0" smtClean="0"/>
              <a:t>《</a:t>
            </a:r>
            <a:r>
              <a:rPr lang="zh-CN" altLang="en-US" dirty="0" smtClean="0"/>
              <a:t>西游记</a:t>
            </a:r>
            <a:r>
              <a:rPr lang="en-US" altLang="zh-CN" dirty="0" smtClean="0"/>
              <a:t>》</a:t>
            </a:r>
            <a:r>
              <a:rPr lang="zh-CN" altLang="en-US" dirty="0" smtClean="0"/>
              <a:t>中扮演孙悟空的演员六小龄童（章金莱），</a:t>
            </a:r>
            <a:r>
              <a:rPr lang="en-US" altLang="zh-CN" dirty="0" smtClean="0"/>
              <a:t>3</a:t>
            </a:r>
            <a:r>
              <a:rPr lang="zh-CN" altLang="en-US" dirty="0" smtClean="0"/>
              <a:t>月</a:t>
            </a:r>
            <a:r>
              <a:rPr lang="en-US" altLang="zh-CN" dirty="0" smtClean="0"/>
              <a:t>12</a:t>
            </a:r>
            <a:r>
              <a:rPr lang="zh-CN" altLang="en-US" dirty="0" smtClean="0"/>
              <a:t>日早上八点半病逝于浙江绍兴慈济医院，享年</a:t>
            </a:r>
            <a:r>
              <a:rPr lang="en-US" altLang="zh-CN" dirty="0" smtClean="0"/>
              <a:t>53</a:t>
            </a:r>
            <a:r>
              <a:rPr lang="zh-CN" altLang="en-US" dirty="0" smtClean="0"/>
              <a:t>岁。如果他给你的童年带去了无数欢乐，请默默的转发，让更多人祝愿猴哥一路走好！永远的猴哥一路走好。 我在</a:t>
            </a:r>
            <a:r>
              <a:rPr lang="en-US" altLang="zh-CN" dirty="0" smtClean="0"/>
              <a:t>:http://t.cn/zY1iRG3</a:t>
            </a:r>
            <a:endParaRPr lang="zh-CN" altLang="en-US" dirty="0"/>
          </a:p>
        </p:txBody>
      </p:sp>
      <p:graphicFrame>
        <p:nvGraphicFramePr>
          <p:cNvPr id="5" name="图表 4"/>
          <p:cNvGraphicFramePr>
            <a:graphicFrameLocks/>
          </p:cNvGraphicFramePr>
          <p:nvPr>
            <p:extLst>
              <p:ext uri="{D42A27DB-BD31-4B8C-83A1-F6EECF244321}">
                <p14:modId xmlns:p14="http://schemas.microsoft.com/office/powerpoint/2010/main" val="3270782889"/>
              </p:ext>
            </p:extLst>
          </p:nvPr>
        </p:nvGraphicFramePr>
        <p:xfrm>
          <a:off x="2123728" y="410917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74642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谣言的定义、研究和观点</a:t>
            </a:r>
            <a:endParaRPr lang="en-US" altLang="zh-CN" dirty="0" smtClean="0"/>
          </a:p>
          <a:p>
            <a:r>
              <a:rPr lang="zh-CN" altLang="en-US" dirty="0" smtClean="0"/>
              <a:t>谣言统计定量分析</a:t>
            </a:r>
            <a:endParaRPr lang="en-US" altLang="zh-CN" dirty="0" smtClean="0"/>
          </a:p>
          <a:p>
            <a:r>
              <a:rPr lang="zh-CN" altLang="en-US" dirty="0" smtClean="0"/>
              <a:t>谣言内容主题分析</a:t>
            </a:r>
            <a:endParaRPr lang="en-US" altLang="zh-CN" dirty="0" smtClean="0"/>
          </a:p>
          <a:p>
            <a:r>
              <a:rPr lang="zh-CN" altLang="en-US" dirty="0" smtClean="0"/>
              <a:t>谣言时序分布分析</a:t>
            </a:r>
            <a:endParaRPr lang="en-US" altLang="zh-CN" dirty="0" smtClean="0"/>
          </a:p>
          <a:p>
            <a:r>
              <a:rPr lang="zh-CN" altLang="en-US" dirty="0" smtClean="0"/>
              <a:t>基于机器智能的辟谣技术</a:t>
            </a:r>
            <a:endParaRPr lang="en-US" altLang="zh-CN" dirty="0" smtClean="0"/>
          </a:p>
          <a:p>
            <a:r>
              <a:rPr lang="zh-CN" altLang="en-US" dirty="0" smtClean="0"/>
              <a:t>总结</a:t>
            </a:r>
            <a:endParaRPr lang="zh-CN" altLang="en-US" dirty="0"/>
          </a:p>
        </p:txBody>
      </p:sp>
    </p:spTree>
    <p:extLst>
      <p:ext uri="{BB962C8B-B14F-4D97-AF65-F5344CB8AC3E}">
        <p14:creationId xmlns:p14="http://schemas.microsoft.com/office/powerpoint/2010/main" val="3207156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微博谣言的周期性</a:t>
            </a:r>
            <a:endParaRPr lang="zh-CN" altLang="en-US" dirty="0"/>
          </a:p>
        </p:txBody>
      </p:sp>
      <p:sp>
        <p:nvSpPr>
          <p:cNvPr id="3" name="内容占位符 2"/>
          <p:cNvSpPr>
            <a:spLocks noGrp="1"/>
          </p:cNvSpPr>
          <p:nvPr>
            <p:ph idx="1"/>
          </p:nvPr>
        </p:nvSpPr>
        <p:spPr>
          <a:xfrm>
            <a:off x="395536" y="1556792"/>
            <a:ext cx="8291264" cy="2304256"/>
          </a:xfrm>
        </p:spPr>
        <p:txBody>
          <a:bodyPr>
            <a:normAutofit fontScale="70000" lnSpcReduction="20000"/>
          </a:bodyPr>
          <a:lstStyle/>
          <a:p>
            <a:pPr lvl="0" algn="just">
              <a:lnSpc>
                <a:spcPct val="120000"/>
              </a:lnSpc>
            </a:pPr>
            <a:r>
              <a:rPr lang="zh-CN" altLang="zh-CN" dirty="0">
                <a:solidFill>
                  <a:srgbClr val="FF0000"/>
                </a:solidFill>
              </a:rPr>
              <a:t>常识类谣言</a:t>
            </a:r>
            <a:r>
              <a:rPr lang="zh-CN" altLang="zh-CN" dirty="0" smtClean="0"/>
              <a:t>通常</a:t>
            </a:r>
            <a:r>
              <a:rPr lang="zh-CN" altLang="en-US" dirty="0" smtClean="0"/>
              <a:t>反复出现（</a:t>
            </a:r>
            <a:r>
              <a:rPr lang="en-US" altLang="zh-CN" dirty="0"/>
              <a:t>70%</a:t>
            </a:r>
            <a:r>
              <a:rPr lang="zh-CN" altLang="en-US" dirty="0"/>
              <a:t>）</a:t>
            </a:r>
            <a:endParaRPr lang="zh-CN" altLang="zh-CN" dirty="0"/>
          </a:p>
          <a:p>
            <a:pPr lvl="1" algn="just">
              <a:lnSpc>
                <a:spcPct val="120000"/>
              </a:lnSpc>
            </a:pPr>
            <a:r>
              <a:rPr lang="zh-CN" altLang="en-US" dirty="0" smtClean="0"/>
              <a:t>各位</a:t>
            </a:r>
            <a:r>
              <a:rPr lang="zh-CN" altLang="en-US" dirty="0"/>
              <a:t>央视</a:t>
            </a:r>
            <a:r>
              <a:rPr lang="en-US" altLang="zh-CN" dirty="0"/>
              <a:t>《</a:t>
            </a:r>
            <a:r>
              <a:rPr lang="zh-CN" altLang="en-US" dirty="0"/>
              <a:t>焦点访谈</a:t>
            </a:r>
            <a:r>
              <a:rPr lang="en-US" altLang="zh-CN" dirty="0"/>
              <a:t>》</a:t>
            </a:r>
            <a:r>
              <a:rPr lang="zh-CN" altLang="en-US" dirty="0"/>
              <a:t>已播出，可口可乐承认旗下“果粒橙”含有美国禁用农药“多菌灵”，多菌灵可致脑麻痺、肝脏腫瘤等癌症。包括香港正在销售的</a:t>
            </a:r>
            <a:r>
              <a:rPr lang="zh-CN" altLang="en-US" dirty="0" smtClean="0"/>
              <a:t>“果粒橙”</a:t>
            </a:r>
            <a:r>
              <a:rPr lang="zh-CN" altLang="en-US" dirty="0"/>
              <a:t>，专家指出，“多菌灵”跟其他农药一样，对脑部影响最大，可引致局部麻痹，并会导致癌症。 请火速转给你在乎的朋友，不要给孩子们喝这种饮料</a:t>
            </a:r>
            <a:r>
              <a:rPr lang="zh-CN" altLang="en-US" dirty="0" smtClean="0"/>
              <a:t>。</a:t>
            </a:r>
            <a:endParaRPr lang="zh-CN" altLang="en-US" dirty="0"/>
          </a:p>
        </p:txBody>
      </p:sp>
      <p:graphicFrame>
        <p:nvGraphicFramePr>
          <p:cNvPr id="6" name="图表 5"/>
          <p:cNvGraphicFramePr>
            <a:graphicFrameLocks/>
          </p:cNvGraphicFramePr>
          <p:nvPr>
            <p:extLst>
              <p:ext uri="{D42A27DB-BD31-4B8C-83A1-F6EECF244321}">
                <p14:modId xmlns:p14="http://schemas.microsoft.com/office/powerpoint/2010/main" val="2812968111"/>
              </p:ext>
            </p:extLst>
          </p:nvPr>
        </p:nvGraphicFramePr>
        <p:xfrm>
          <a:off x="1475656" y="3870176"/>
          <a:ext cx="5787483" cy="2971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5346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微博</a:t>
            </a:r>
            <a:r>
              <a:rPr lang="zh-CN" altLang="en-US" dirty="0" smtClean="0"/>
              <a:t>谣言的周期性</a:t>
            </a:r>
            <a:endParaRPr lang="zh-CN" altLang="en-US" dirty="0"/>
          </a:p>
        </p:txBody>
      </p:sp>
      <p:pic>
        <p:nvPicPr>
          <p:cNvPr id="4" name="内容占位符 3"/>
          <p:cNvPicPr>
            <a:picLocks noGrp="1" noChangeAspect="1"/>
          </p:cNvPicPr>
          <p:nvPr>
            <p:ph idx="1"/>
          </p:nvPr>
        </p:nvPicPr>
        <p:blipFill rotWithShape="1">
          <a:blip r:embed="rId3"/>
          <a:srcRect r="28831"/>
          <a:stretch/>
        </p:blipFill>
        <p:spPr>
          <a:xfrm>
            <a:off x="346120" y="1492508"/>
            <a:ext cx="8463030" cy="5365492"/>
          </a:xfrm>
          <a:prstGeom prst="rect">
            <a:avLst/>
          </a:prstGeom>
        </p:spPr>
      </p:pic>
      <p:sp>
        <p:nvSpPr>
          <p:cNvPr id="5" name="矩形 4"/>
          <p:cNvSpPr/>
          <p:nvPr/>
        </p:nvSpPr>
        <p:spPr>
          <a:xfrm>
            <a:off x="346120" y="1687132"/>
            <a:ext cx="671311" cy="217868"/>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p:cNvSpPr/>
          <p:nvPr/>
        </p:nvSpPr>
        <p:spPr>
          <a:xfrm>
            <a:off x="346119" y="2555530"/>
            <a:ext cx="671311" cy="217868"/>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p:cNvSpPr/>
          <p:nvPr/>
        </p:nvSpPr>
        <p:spPr>
          <a:xfrm>
            <a:off x="346119" y="3462565"/>
            <a:ext cx="671311" cy="217868"/>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346119" y="6139225"/>
            <a:ext cx="671311" cy="217868"/>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42163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微博谣言时序分类</a:t>
            </a:r>
            <a:endParaRPr lang="zh-CN" altLang="en-US" dirty="0"/>
          </a:p>
        </p:txBody>
      </p:sp>
      <p:sp>
        <p:nvSpPr>
          <p:cNvPr id="3" name="内容占位符 2"/>
          <p:cNvSpPr>
            <a:spLocks noGrp="1"/>
          </p:cNvSpPr>
          <p:nvPr>
            <p:ph idx="1"/>
          </p:nvPr>
        </p:nvSpPr>
        <p:spPr/>
        <p:txBody>
          <a:bodyPr/>
          <a:lstStyle/>
          <a:p>
            <a:pPr lvl="0" algn="just"/>
            <a:r>
              <a:rPr lang="zh-CN" altLang="zh-CN" dirty="0" smtClean="0">
                <a:solidFill>
                  <a:srgbClr val="FF0000"/>
                </a:solidFill>
              </a:rPr>
              <a:t>欺诈</a:t>
            </a:r>
            <a:r>
              <a:rPr lang="zh-CN" altLang="zh-CN" dirty="0">
                <a:solidFill>
                  <a:srgbClr val="FF0000"/>
                </a:solidFill>
              </a:rPr>
              <a:t>类谣言</a:t>
            </a:r>
            <a:r>
              <a:rPr lang="zh-CN" altLang="zh-CN" dirty="0"/>
              <a:t>往往会在刚发布时即获取大量转发数，但通常在之后</a:t>
            </a:r>
            <a:r>
              <a:rPr lang="zh-CN" altLang="zh-CN" dirty="0" smtClean="0"/>
              <a:t>不会</a:t>
            </a:r>
            <a:r>
              <a:rPr lang="zh-CN" altLang="en-US" dirty="0" smtClean="0"/>
              <a:t>再次出现</a:t>
            </a:r>
            <a:endParaRPr lang="en-US" altLang="zh-CN" dirty="0" smtClean="0"/>
          </a:p>
          <a:p>
            <a:pPr algn="just"/>
            <a:r>
              <a:rPr lang="zh-CN" altLang="en-US" dirty="0" smtClean="0"/>
              <a:t>特殊情况：</a:t>
            </a:r>
            <a:r>
              <a:rPr lang="zh-CN" altLang="en-US" dirty="0" smtClean="0"/>
              <a:t>寻人类欺诈谣言可能会有多个峰值，原因可能是</a:t>
            </a:r>
            <a:r>
              <a:rPr lang="zh-CN" altLang="en-US" dirty="0" smtClean="0"/>
              <a:t>辟谣难度较大</a:t>
            </a:r>
            <a:endParaRPr lang="zh-CN" altLang="en-US" dirty="0"/>
          </a:p>
        </p:txBody>
      </p:sp>
    </p:spTree>
    <p:extLst>
      <p:ext uri="{BB962C8B-B14F-4D97-AF65-F5344CB8AC3E}">
        <p14:creationId xmlns:p14="http://schemas.microsoft.com/office/powerpoint/2010/main" val="13474747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
          <p:cNvSpPr>
            <a:spLocks noGrp="1"/>
          </p:cNvSpPr>
          <p:nvPr>
            <p:ph type="title"/>
          </p:nvPr>
        </p:nvSpPr>
        <p:spPr/>
        <p:txBody>
          <a:bodyPr/>
          <a:lstStyle/>
          <a:p>
            <a:r>
              <a:rPr lang="zh-CN" altLang="en-US" dirty="0" smtClean="0"/>
              <a:t>微</a:t>
            </a:r>
            <a:r>
              <a:rPr lang="zh-CN" altLang="en-US" dirty="0" smtClean="0"/>
              <a:t>博</a:t>
            </a:r>
            <a:r>
              <a:rPr lang="zh-CN" altLang="en-US" dirty="0" smtClean="0"/>
              <a:t>谣言的自动</a:t>
            </a:r>
            <a:r>
              <a:rPr lang="zh-CN" altLang="en-US" dirty="0" smtClean="0"/>
              <a:t>辟谣技术</a:t>
            </a:r>
            <a:endParaRPr lang="zh-CN" altLang="en-US" dirty="0" smtClean="0"/>
          </a:p>
        </p:txBody>
      </p:sp>
      <p:sp>
        <p:nvSpPr>
          <p:cNvPr id="2" name="内容占位符 1"/>
          <p:cNvSpPr>
            <a:spLocks noGrp="1"/>
          </p:cNvSpPr>
          <p:nvPr>
            <p:ph idx="1"/>
          </p:nvPr>
        </p:nvSpPr>
        <p:spPr>
          <a:xfrm>
            <a:off x="395536" y="1600201"/>
            <a:ext cx="8291264" cy="1972816"/>
          </a:xfrm>
        </p:spPr>
        <p:txBody>
          <a:bodyPr/>
          <a:lstStyle/>
          <a:p>
            <a:r>
              <a:rPr lang="zh-CN" altLang="zh-CN" sz="2400" smtClean="0"/>
              <a:t>识别谣言需要大量知识储备</a:t>
            </a:r>
            <a:r>
              <a:rPr lang="zh-CN" altLang="en-US" sz="2400" smtClean="0"/>
              <a:t>，目前无法做到全自动</a:t>
            </a:r>
            <a:endParaRPr lang="en-US" altLang="zh-CN" sz="2400" smtClean="0"/>
          </a:p>
          <a:p>
            <a:r>
              <a:rPr lang="zh-CN" altLang="zh-CN" sz="2400" smtClean="0"/>
              <a:t>结合</a:t>
            </a:r>
            <a:r>
              <a:rPr lang="zh-CN" altLang="zh-CN" sz="2400" smtClean="0">
                <a:solidFill>
                  <a:srgbClr val="FF0000"/>
                </a:solidFill>
              </a:rPr>
              <a:t>机器智能</a:t>
            </a:r>
            <a:r>
              <a:rPr lang="zh-CN" altLang="zh-CN" sz="2400" smtClean="0"/>
              <a:t>和</a:t>
            </a:r>
            <a:r>
              <a:rPr lang="zh-CN" altLang="zh-CN" sz="2400" smtClean="0">
                <a:solidFill>
                  <a:srgbClr val="FF0000"/>
                </a:solidFill>
              </a:rPr>
              <a:t>群体智能</a:t>
            </a:r>
            <a:r>
              <a:rPr lang="zh-CN" altLang="en-US" sz="2400" smtClean="0"/>
              <a:t>进行</a:t>
            </a:r>
            <a:r>
              <a:rPr lang="zh-CN" altLang="zh-CN" sz="2400" smtClean="0"/>
              <a:t>谣言</a:t>
            </a:r>
            <a:r>
              <a:rPr lang="zh-CN" altLang="en-US" sz="2400" smtClean="0"/>
              <a:t>自动</a:t>
            </a:r>
            <a:r>
              <a:rPr lang="zh-CN" altLang="zh-CN" sz="2400" smtClean="0"/>
              <a:t>识别</a:t>
            </a:r>
            <a:endParaRPr lang="en-US" altLang="zh-CN" sz="2400" smtClean="0"/>
          </a:p>
          <a:p>
            <a:pPr lvl="1"/>
            <a:r>
              <a:rPr lang="zh-CN" altLang="en-US" sz="2000" smtClean="0"/>
              <a:t>分析</a:t>
            </a:r>
            <a:r>
              <a:rPr lang="zh-CN" altLang="zh-CN" sz="2000" smtClean="0"/>
              <a:t>微博用户</a:t>
            </a:r>
            <a:r>
              <a:rPr lang="zh-CN" altLang="en-US" sz="2000" smtClean="0"/>
              <a:t>特长和</a:t>
            </a:r>
            <a:r>
              <a:rPr lang="zh-CN" altLang="zh-CN" sz="2000" smtClean="0"/>
              <a:t>可疑谣言</a:t>
            </a:r>
            <a:r>
              <a:rPr lang="zh-CN" altLang="en-US" sz="2000" smtClean="0"/>
              <a:t>的主题</a:t>
            </a:r>
            <a:endParaRPr lang="en-US" altLang="zh-CN" sz="2000" smtClean="0"/>
          </a:p>
          <a:p>
            <a:pPr lvl="1"/>
            <a:r>
              <a:rPr lang="zh-CN" altLang="en-US" sz="2000" smtClean="0"/>
              <a:t>寻找</a:t>
            </a:r>
            <a:r>
              <a:rPr lang="zh-CN" altLang="zh-CN" sz="2000" smtClean="0"/>
              <a:t>最有可能</a:t>
            </a:r>
            <a:r>
              <a:rPr lang="zh-CN" altLang="en-US" sz="2000" smtClean="0"/>
              <a:t>判定该谣言</a:t>
            </a:r>
            <a:r>
              <a:rPr lang="zh-CN" altLang="zh-CN" sz="2000" smtClean="0"/>
              <a:t>的</a:t>
            </a:r>
            <a:r>
              <a:rPr lang="zh-CN" altLang="zh-CN" sz="2000" smtClean="0">
                <a:solidFill>
                  <a:srgbClr val="FF0000"/>
                </a:solidFill>
              </a:rPr>
              <a:t>专家</a:t>
            </a:r>
            <a:endParaRPr lang="en-US" altLang="zh-CN" sz="2000" dirty="0" smtClean="0">
              <a:solidFill>
                <a:srgbClr val="FF0000"/>
              </a:solidFill>
            </a:endParaRPr>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788" y="3501008"/>
            <a:ext cx="6840760" cy="27585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矩形 2"/>
          <p:cNvSpPr/>
          <p:nvPr/>
        </p:nvSpPr>
        <p:spPr>
          <a:xfrm>
            <a:off x="0" y="6519446"/>
            <a:ext cx="9144000" cy="338554"/>
          </a:xfrm>
          <a:prstGeom prst="rect">
            <a:avLst/>
          </a:prstGeom>
        </p:spPr>
        <p:txBody>
          <a:bodyPr wrap="square">
            <a:spAutoFit/>
          </a:bodyPr>
          <a:lstStyle/>
          <a:p>
            <a:pPr algn="just"/>
            <a:r>
              <a:rPr lang="en-US" altLang="zh-CN" sz="1600" dirty="0" smtClean="0">
                <a:solidFill>
                  <a:srgbClr val="222222"/>
                </a:solidFill>
                <a:latin typeface="Arial" panose="020B0604020202020204" pitchFamily="34" charset="0"/>
              </a:rPr>
              <a:t>C. Liang, Z. Liu</a:t>
            </a:r>
            <a:r>
              <a:rPr lang="en-US" altLang="zh-CN" sz="1600" dirty="0">
                <a:solidFill>
                  <a:srgbClr val="222222"/>
                </a:solidFill>
                <a:latin typeface="Arial" panose="020B0604020202020204" pitchFamily="34" charset="0"/>
              </a:rPr>
              <a:t>, </a:t>
            </a:r>
            <a:r>
              <a:rPr lang="en-US" altLang="zh-CN" sz="1600" dirty="0" smtClean="0">
                <a:solidFill>
                  <a:srgbClr val="222222"/>
                </a:solidFill>
                <a:latin typeface="Arial" panose="020B0604020202020204" pitchFamily="34" charset="0"/>
              </a:rPr>
              <a:t>M. </a:t>
            </a:r>
            <a:r>
              <a:rPr lang="en-US" altLang="zh-CN" sz="1600" dirty="0">
                <a:solidFill>
                  <a:srgbClr val="222222"/>
                </a:solidFill>
                <a:latin typeface="Arial" panose="020B0604020202020204" pitchFamily="34" charset="0"/>
              </a:rPr>
              <a:t>Sun. </a:t>
            </a:r>
            <a:r>
              <a:rPr lang="en-US" altLang="zh-CN" sz="1600" dirty="0" smtClean="0">
                <a:solidFill>
                  <a:srgbClr val="222222"/>
                </a:solidFill>
                <a:latin typeface="Arial" panose="020B0604020202020204" pitchFamily="34" charset="0"/>
              </a:rPr>
              <a:t>Expert </a:t>
            </a:r>
            <a:r>
              <a:rPr lang="en-US" altLang="zh-CN" sz="1600" dirty="0">
                <a:solidFill>
                  <a:srgbClr val="222222"/>
                </a:solidFill>
                <a:latin typeface="Arial" panose="020B0604020202020204" pitchFamily="34" charset="0"/>
              </a:rPr>
              <a:t>Finding for Microblog Misinformation Identification</a:t>
            </a:r>
            <a:r>
              <a:rPr lang="en-US" altLang="zh-CN" sz="1600" dirty="0" smtClean="0">
                <a:solidFill>
                  <a:srgbClr val="222222"/>
                </a:solidFill>
                <a:latin typeface="Arial" panose="020B0604020202020204" pitchFamily="34" charset="0"/>
              </a:rPr>
              <a:t>.</a:t>
            </a:r>
            <a:r>
              <a:rPr lang="en-US" altLang="zh-CN" sz="1600" dirty="0">
                <a:solidFill>
                  <a:srgbClr val="222222"/>
                </a:solidFill>
                <a:latin typeface="Arial" panose="020B0604020202020204" pitchFamily="34" charset="0"/>
              </a:rPr>
              <a:t> COLING </a:t>
            </a:r>
            <a:r>
              <a:rPr lang="en-US" altLang="zh-CN" sz="1600" dirty="0" smtClean="0">
                <a:solidFill>
                  <a:srgbClr val="222222"/>
                </a:solidFill>
                <a:latin typeface="Arial" panose="020B0604020202020204" pitchFamily="34" charset="0"/>
              </a:rPr>
              <a:t>2012</a:t>
            </a:r>
            <a:r>
              <a:rPr lang="en-US" altLang="zh-CN" sz="1600" dirty="0">
                <a:solidFill>
                  <a:srgbClr val="222222"/>
                </a:solidFill>
                <a:latin typeface="Arial" panose="020B0604020202020204" pitchFamily="34" charset="0"/>
              </a:rPr>
              <a:t>.</a:t>
            </a:r>
            <a:endParaRPr lang="zh-CN" altLang="en-US" sz="1600" dirty="0"/>
          </a:p>
        </p:txBody>
      </p:sp>
    </p:spTree>
    <p:extLst>
      <p:ext uri="{BB962C8B-B14F-4D97-AF65-F5344CB8AC3E}">
        <p14:creationId xmlns:p14="http://schemas.microsoft.com/office/powerpoint/2010/main" val="2533257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微博谣言的自动辟谣技术</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dirty="0" smtClean="0"/>
              <a:t>标注</a:t>
            </a:r>
            <a:r>
              <a:rPr lang="en-US" altLang="zh-CN" dirty="0" smtClean="0"/>
              <a:t>859</a:t>
            </a:r>
            <a:r>
              <a:rPr lang="zh-CN" altLang="en-US" dirty="0" smtClean="0"/>
              <a:t>条谣言</a:t>
            </a:r>
            <a:r>
              <a:rPr lang="zh-CN" altLang="en-US" dirty="0" smtClean="0"/>
              <a:t>（</a:t>
            </a:r>
            <a:r>
              <a:rPr lang="zh-CN" altLang="en-US" dirty="0" smtClean="0"/>
              <a:t>来源</a:t>
            </a:r>
            <a:r>
              <a:rPr lang="zh-CN" altLang="en-US" dirty="0"/>
              <a:t>：</a:t>
            </a:r>
            <a:r>
              <a:rPr lang="zh-CN" altLang="en-US" dirty="0" smtClean="0"/>
              <a:t>谣言</a:t>
            </a:r>
            <a:r>
              <a:rPr lang="zh-CN" altLang="en-US" dirty="0" smtClean="0"/>
              <a:t>粉碎机、微博</a:t>
            </a:r>
            <a:r>
              <a:rPr lang="zh-CN" altLang="en-US" dirty="0" smtClean="0"/>
              <a:t>辟谣微</a:t>
            </a:r>
            <a:r>
              <a:rPr lang="zh-CN" altLang="en-US" dirty="0" smtClean="0"/>
              <a:t>博）</a:t>
            </a:r>
            <a:endParaRPr lang="en-US" altLang="zh-CN" dirty="0" smtClean="0"/>
          </a:p>
          <a:p>
            <a:pPr>
              <a:lnSpc>
                <a:spcPct val="120000"/>
              </a:lnSpc>
            </a:pPr>
            <a:r>
              <a:rPr lang="zh-CN" altLang="en-US" dirty="0" smtClean="0"/>
              <a:t>将谣言按照</a:t>
            </a:r>
            <a:r>
              <a:rPr lang="zh-CN" altLang="en-US" dirty="0" smtClean="0">
                <a:solidFill>
                  <a:srgbClr val="FF0000"/>
                </a:solidFill>
              </a:rPr>
              <a:t>传播原因</a:t>
            </a:r>
            <a:r>
              <a:rPr lang="zh-CN" altLang="en-US" dirty="0" smtClean="0"/>
              <a:t>划分为：</a:t>
            </a:r>
            <a:endParaRPr lang="en-US" altLang="zh-CN" dirty="0" smtClean="0"/>
          </a:p>
          <a:p>
            <a:pPr lvl="1">
              <a:lnSpc>
                <a:spcPct val="120000"/>
              </a:lnSpc>
            </a:pPr>
            <a:r>
              <a:rPr lang="zh-CN" altLang="en-US" dirty="0" smtClean="0">
                <a:solidFill>
                  <a:srgbClr val="FF0000"/>
                </a:solidFill>
              </a:rPr>
              <a:t>知识</a:t>
            </a:r>
            <a:r>
              <a:rPr lang="zh-CN" altLang="en-US" dirty="0" smtClean="0">
                <a:solidFill>
                  <a:srgbClr val="FF0000"/>
                </a:solidFill>
              </a:rPr>
              <a:t>受限谣言</a:t>
            </a:r>
            <a:r>
              <a:rPr lang="zh-CN" altLang="en-US" dirty="0" smtClean="0"/>
              <a:t>：缺乏专业知识而导致误信或无法辨认谣言</a:t>
            </a:r>
            <a:endParaRPr lang="en-US" altLang="zh-CN" dirty="0"/>
          </a:p>
          <a:p>
            <a:pPr lvl="2">
              <a:lnSpc>
                <a:spcPct val="120000"/>
              </a:lnSpc>
            </a:pPr>
            <a:r>
              <a:rPr lang="zh-CN" altLang="en-US" dirty="0" smtClean="0"/>
              <a:t>例如：</a:t>
            </a:r>
            <a:r>
              <a:rPr lang="zh-CN" altLang="en-US" dirty="0" smtClean="0"/>
              <a:t>阿司匹林可以治疗急性心脏病</a:t>
            </a:r>
            <a:endParaRPr lang="en-US" altLang="zh-CN" dirty="0" smtClean="0"/>
          </a:p>
          <a:p>
            <a:pPr lvl="2">
              <a:lnSpc>
                <a:spcPct val="120000"/>
              </a:lnSpc>
            </a:pPr>
            <a:r>
              <a:rPr lang="zh-CN" altLang="en-US" dirty="0" smtClean="0"/>
              <a:t>需要寻找该专业领域的专家</a:t>
            </a:r>
            <a:endParaRPr lang="en-US" altLang="zh-CN" dirty="0" smtClean="0"/>
          </a:p>
          <a:p>
            <a:pPr lvl="1">
              <a:lnSpc>
                <a:spcPct val="120000"/>
              </a:lnSpc>
            </a:pPr>
            <a:r>
              <a:rPr lang="zh-CN" altLang="en-US" dirty="0" smtClean="0">
                <a:solidFill>
                  <a:srgbClr val="FF0000"/>
                </a:solidFill>
              </a:rPr>
              <a:t>时空受限谣言</a:t>
            </a:r>
            <a:r>
              <a:rPr lang="zh-CN" altLang="en-US" dirty="0" smtClean="0"/>
              <a:t>：由于地域和时间限制无法辨认谣言</a:t>
            </a:r>
            <a:endParaRPr lang="en-US" altLang="zh-CN" dirty="0" smtClean="0"/>
          </a:p>
          <a:p>
            <a:pPr lvl="2">
              <a:lnSpc>
                <a:spcPct val="120000"/>
              </a:lnSpc>
            </a:pPr>
            <a:r>
              <a:rPr lang="zh-CN" altLang="en-US" dirty="0"/>
              <a:t>例如</a:t>
            </a:r>
            <a:r>
              <a:rPr lang="zh-CN" altLang="en-US" dirty="0" smtClean="0"/>
              <a:t>：</a:t>
            </a:r>
            <a:r>
              <a:rPr lang="zh-CN" altLang="en-US" dirty="0"/>
              <a:t>杭州上城区一妇女周日喝了</a:t>
            </a:r>
            <a:r>
              <a:rPr lang="en-US" altLang="zh-CN" dirty="0"/>
              <a:t>3</a:t>
            </a:r>
            <a:r>
              <a:rPr lang="zh-CN" altLang="en-US" dirty="0"/>
              <a:t>罐可乐</a:t>
            </a:r>
            <a:r>
              <a:rPr lang="en-US" altLang="zh-CN" dirty="0"/>
              <a:t>,</a:t>
            </a:r>
            <a:r>
              <a:rPr lang="zh-CN" altLang="en-US" dirty="0"/>
              <a:t>周一被送进医院</a:t>
            </a:r>
            <a:r>
              <a:rPr lang="en-US" altLang="zh-CN" dirty="0"/>
              <a:t>,</a:t>
            </a:r>
            <a:r>
              <a:rPr lang="zh-CN" altLang="en-US" dirty="0"/>
              <a:t>周三离开了这个世界。验尸结果是她死于细螺旋体病</a:t>
            </a:r>
            <a:r>
              <a:rPr lang="en-US" altLang="zh-CN" dirty="0"/>
              <a:t>,</a:t>
            </a:r>
            <a:r>
              <a:rPr lang="zh-CN" altLang="en-US" dirty="0"/>
              <a:t>她直接用嘴对罐饮用</a:t>
            </a:r>
            <a:r>
              <a:rPr lang="zh-CN" altLang="en-US" dirty="0" smtClean="0"/>
              <a:t>。</a:t>
            </a:r>
            <a:endParaRPr lang="en-US" altLang="zh-CN" dirty="0" smtClean="0"/>
          </a:p>
          <a:p>
            <a:pPr lvl="2">
              <a:lnSpc>
                <a:spcPct val="120000"/>
              </a:lnSpc>
            </a:pPr>
            <a:r>
              <a:rPr lang="zh-CN" altLang="en-US" dirty="0" smtClean="0"/>
              <a:t>需要寻找当地的相关权威部门或知情人士</a:t>
            </a:r>
            <a:endParaRPr lang="en-US" altLang="zh-CN" dirty="0" smtClean="0"/>
          </a:p>
        </p:txBody>
      </p:sp>
    </p:spTree>
    <p:extLst>
      <p:ext uri="{BB962C8B-B14F-4D97-AF65-F5344CB8AC3E}">
        <p14:creationId xmlns:p14="http://schemas.microsoft.com/office/powerpoint/2010/main" val="3592364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微博谣言的自动辟谣技术</a:t>
            </a:r>
            <a:endParaRPr lang="zh-CN" altLang="en-US" dirty="0"/>
          </a:p>
        </p:txBody>
      </p:sp>
      <p:sp>
        <p:nvSpPr>
          <p:cNvPr id="3" name="内容占位符 2"/>
          <p:cNvSpPr>
            <a:spLocks noGrp="1"/>
          </p:cNvSpPr>
          <p:nvPr>
            <p:ph idx="1"/>
          </p:nvPr>
        </p:nvSpPr>
        <p:spPr/>
        <p:txBody>
          <a:bodyPr/>
          <a:lstStyle/>
          <a:p>
            <a:pPr algn="just">
              <a:lnSpc>
                <a:spcPct val="120000"/>
              </a:lnSpc>
            </a:pPr>
            <a:r>
              <a:rPr lang="zh-CN" altLang="en-US" dirty="0" smtClean="0"/>
              <a:t>构建</a:t>
            </a:r>
            <a:r>
              <a:rPr lang="zh-CN" altLang="en-US" dirty="0"/>
              <a:t>自动分类器，可以将候选谣言自动划分为两类，</a:t>
            </a:r>
            <a:r>
              <a:rPr lang="zh-CN" altLang="en-US" dirty="0" smtClean="0"/>
              <a:t>准确率达</a:t>
            </a:r>
            <a:r>
              <a:rPr lang="en-US" altLang="zh-CN" dirty="0">
                <a:solidFill>
                  <a:srgbClr val="FF0000"/>
                </a:solidFill>
              </a:rPr>
              <a:t>86.5%</a:t>
            </a:r>
          </a:p>
          <a:p>
            <a:pPr algn="just">
              <a:lnSpc>
                <a:spcPct val="120000"/>
              </a:lnSpc>
            </a:pPr>
            <a:r>
              <a:rPr lang="zh-CN" altLang="zh-CN" dirty="0"/>
              <a:t>利用</a:t>
            </a:r>
            <a:r>
              <a:rPr lang="en-US" altLang="zh-CN" dirty="0"/>
              <a:t>200</a:t>
            </a:r>
            <a:r>
              <a:rPr lang="zh-CN" altLang="zh-CN" dirty="0"/>
              <a:t>万微博用户数据</a:t>
            </a:r>
            <a:r>
              <a:rPr lang="zh-CN" altLang="zh-CN" dirty="0" smtClean="0"/>
              <a:t>构建</a:t>
            </a:r>
            <a:r>
              <a:rPr lang="zh-CN" altLang="en-US" dirty="0" smtClean="0">
                <a:solidFill>
                  <a:srgbClr val="FF0000"/>
                </a:solidFill>
              </a:rPr>
              <a:t>微博</a:t>
            </a:r>
            <a:r>
              <a:rPr lang="zh-CN" altLang="zh-CN" dirty="0" smtClean="0">
                <a:solidFill>
                  <a:srgbClr val="FF0000"/>
                </a:solidFill>
              </a:rPr>
              <a:t>专家</a:t>
            </a:r>
            <a:r>
              <a:rPr lang="zh-CN" altLang="zh-CN" dirty="0">
                <a:solidFill>
                  <a:srgbClr val="FF0000"/>
                </a:solidFill>
              </a:rPr>
              <a:t>库</a:t>
            </a:r>
            <a:r>
              <a:rPr lang="zh-CN" altLang="zh-CN" dirty="0"/>
              <a:t>，人工标注</a:t>
            </a:r>
            <a:r>
              <a:rPr lang="zh-CN" altLang="en-US" dirty="0"/>
              <a:t>为疑似谣言</a:t>
            </a:r>
            <a:r>
              <a:rPr lang="zh-CN" altLang="zh-CN" dirty="0"/>
              <a:t>推荐</a:t>
            </a:r>
            <a:r>
              <a:rPr lang="zh-CN" altLang="en-US" dirty="0"/>
              <a:t>专家</a:t>
            </a:r>
            <a:r>
              <a:rPr lang="zh-CN" altLang="zh-CN" dirty="0"/>
              <a:t>的</a:t>
            </a:r>
            <a:r>
              <a:rPr lang="zh-CN" altLang="zh-CN" dirty="0" smtClean="0"/>
              <a:t>准确性</a:t>
            </a:r>
            <a:endParaRPr lang="en-US" altLang="zh-CN" dirty="0" smtClean="0"/>
          </a:p>
          <a:p>
            <a:pPr algn="just">
              <a:lnSpc>
                <a:spcPct val="120000"/>
              </a:lnSpc>
            </a:pPr>
            <a:r>
              <a:rPr lang="zh-CN" altLang="zh-CN" dirty="0" smtClean="0"/>
              <a:t>实验表明</a:t>
            </a:r>
            <a:r>
              <a:rPr lang="zh-CN" altLang="en-US" dirty="0" smtClean="0"/>
              <a:t>，</a:t>
            </a:r>
            <a:r>
              <a:rPr lang="zh-CN" altLang="zh-CN" dirty="0" smtClean="0"/>
              <a:t>当</a:t>
            </a:r>
            <a:r>
              <a:rPr lang="zh-CN" altLang="zh-CN" dirty="0"/>
              <a:t>对每条信息平均推荐</a:t>
            </a:r>
            <a:r>
              <a:rPr lang="en-US" altLang="zh-CN" dirty="0"/>
              <a:t>5</a:t>
            </a:r>
            <a:r>
              <a:rPr lang="zh-CN" altLang="zh-CN" dirty="0"/>
              <a:t>个专家用户时</a:t>
            </a:r>
            <a:r>
              <a:rPr lang="zh-CN" altLang="en-US" dirty="0"/>
              <a:t>，</a:t>
            </a:r>
            <a:r>
              <a:rPr lang="zh-CN" altLang="zh-CN" dirty="0" smtClean="0"/>
              <a:t>准确率达</a:t>
            </a:r>
            <a:r>
              <a:rPr lang="en-US" altLang="zh-CN" dirty="0" smtClean="0">
                <a:solidFill>
                  <a:srgbClr val="FF0000"/>
                </a:solidFill>
              </a:rPr>
              <a:t>50</a:t>
            </a:r>
            <a:r>
              <a:rPr lang="en-US" altLang="zh-CN" dirty="0">
                <a:solidFill>
                  <a:srgbClr val="FF0000"/>
                </a:solidFill>
              </a:rPr>
              <a:t>%</a:t>
            </a:r>
            <a:r>
              <a:rPr lang="zh-CN" altLang="zh-CN" dirty="0" smtClean="0"/>
              <a:t>以上</a:t>
            </a:r>
            <a:endParaRPr lang="zh-CN" altLang="en-US" dirty="0"/>
          </a:p>
        </p:txBody>
      </p:sp>
    </p:spTree>
    <p:extLst>
      <p:ext uri="{BB962C8B-B14F-4D97-AF65-F5344CB8AC3E}">
        <p14:creationId xmlns:p14="http://schemas.microsoft.com/office/powerpoint/2010/main" val="955041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微博谣言的自动</a:t>
            </a:r>
            <a:r>
              <a:rPr lang="zh-CN" altLang="en-US" dirty="0" smtClean="0"/>
              <a:t>辟谣</a:t>
            </a:r>
            <a:r>
              <a:rPr lang="zh-CN" altLang="en-US" dirty="0"/>
              <a:t>框架</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560081769"/>
              </p:ext>
            </p:extLst>
          </p:nvPr>
        </p:nvGraphicFramePr>
        <p:xfrm>
          <a:off x="478325" y="1700808"/>
          <a:ext cx="8244089" cy="4808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81235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normAutofit/>
          </a:bodyPr>
          <a:lstStyle/>
          <a:p>
            <a:pPr algn="just"/>
            <a:r>
              <a:rPr lang="zh-CN" altLang="en-US" dirty="0"/>
              <a:t>社会媒体是</a:t>
            </a:r>
            <a:r>
              <a:rPr lang="zh-CN" altLang="zh-CN" dirty="0"/>
              <a:t>谣言泛滥</a:t>
            </a:r>
            <a:r>
              <a:rPr lang="zh-CN" altLang="en-US" dirty="0"/>
              <a:t>的</a:t>
            </a:r>
            <a:r>
              <a:rPr lang="zh-CN" altLang="zh-CN" dirty="0"/>
              <a:t>温床</a:t>
            </a:r>
            <a:r>
              <a:rPr lang="zh-CN" altLang="en-US" dirty="0"/>
              <a:t>，已经严重危害公共利益和社会稳定</a:t>
            </a:r>
            <a:endParaRPr lang="en-US" altLang="zh-CN" dirty="0"/>
          </a:p>
          <a:p>
            <a:pPr algn="just"/>
            <a:r>
              <a:rPr lang="zh-CN" altLang="en-US" dirty="0" smtClean="0"/>
              <a:t>社会媒体谣言的语言使用、主题和传播过程具有显著特点</a:t>
            </a:r>
            <a:endParaRPr lang="zh-CN" altLang="en-US" dirty="0"/>
          </a:p>
          <a:p>
            <a:pPr algn="just"/>
            <a:r>
              <a:rPr lang="zh-CN" altLang="en-US" dirty="0" smtClean="0"/>
              <a:t>现有信息处理技术</a:t>
            </a:r>
            <a:r>
              <a:rPr lang="zh-CN" altLang="en-US" dirty="0"/>
              <a:t>很难</a:t>
            </a:r>
            <a:r>
              <a:rPr lang="zh-CN" altLang="en-US" dirty="0" smtClean="0"/>
              <a:t>做到精</a:t>
            </a:r>
            <a:r>
              <a:rPr lang="zh-CN" altLang="en-US" dirty="0"/>
              <a:t>准识别</a:t>
            </a:r>
            <a:r>
              <a:rPr lang="zh-CN" altLang="en-US" dirty="0" smtClean="0"/>
              <a:t>谣言</a:t>
            </a:r>
            <a:endParaRPr lang="en-US" altLang="zh-CN" dirty="0" smtClean="0"/>
          </a:p>
          <a:p>
            <a:pPr algn="just"/>
            <a:r>
              <a:rPr lang="zh-CN" altLang="en-US" dirty="0" smtClean="0"/>
              <a:t>可以综合利用机器智能</a:t>
            </a:r>
            <a:r>
              <a:rPr lang="zh-CN" altLang="en-US" dirty="0" smtClean="0"/>
              <a:t>和群体</a:t>
            </a:r>
            <a:r>
              <a:rPr lang="zh-CN" altLang="en-US" dirty="0" smtClean="0"/>
              <a:t>智能实现社会媒体高效自动辟谣</a:t>
            </a:r>
            <a:endParaRPr lang="zh-CN" altLang="en-US" dirty="0"/>
          </a:p>
        </p:txBody>
      </p:sp>
    </p:spTree>
    <p:extLst>
      <p:ext uri="{BB962C8B-B14F-4D97-AF65-F5344CB8AC3E}">
        <p14:creationId xmlns:p14="http://schemas.microsoft.com/office/powerpoint/2010/main" val="40500538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参考书目</a:t>
            </a:r>
            <a:endParaRPr lang="zh-CN" altLang="en-US" dirty="0"/>
          </a:p>
        </p:txBody>
      </p:sp>
      <p:sp>
        <p:nvSpPr>
          <p:cNvPr id="3" name="内容占位符 2"/>
          <p:cNvSpPr>
            <a:spLocks noGrp="1"/>
          </p:cNvSpPr>
          <p:nvPr>
            <p:ph idx="1"/>
          </p:nvPr>
        </p:nvSpPr>
        <p:spPr/>
        <p:txBody>
          <a:bodyPr>
            <a:normAutofit fontScale="77500" lnSpcReduction="20000"/>
          </a:bodyPr>
          <a:lstStyle/>
          <a:p>
            <a:pPr algn="just"/>
            <a:r>
              <a:rPr lang="zh-CN" altLang="en-US" dirty="0" smtClean="0"/>
              <a:t>奥尔波特等，谣言心理学</a:t>
            </a:r>
            <a:endParaRPr lang="en-US" altLang="zh-CN" dirty="0" smtClean="0"/>
          </a:p>
          <a:p>
            <a:pPr algn="just"/>
            <a:r>
              <a:rPr lang="zh-CN" altLang="en-US" dirty="0" smtClean="0"/>
              <a:t>诺埃尔</a:t>
            </a:r>
            <a:r>
              <a:rPr lang="en-US" altLang="zh-CN" dirty="0" smtClean="0"/>
              <a:t>.</a:t>
            </a:r>
            <a:r>
              <a:rPr lang="zh-CN" altLang="en-US" dirty="0"/>
              <a:t>卡普费雷，</a:t>
            </a:r>
            <a:r>
              <a:rPr lang="zh-CN" altLang="en-US" dirty="0" smtClean="0"/>
              <a:t>谣言：世界</a:t>
            </a:r>
            <a:r>
              <a:rPr lang="zh-CN" altLang="en-US" dirty="0"/>
              <a:t>最古老的传媒</a:t>
            </a:r>
            <a:endParaRPr lang="en-US" altLang="zh-CN" dirty="0" smtClean="0"/>
          </a:p>
          <a:p>
            <a:pPr algn="just"/>
            <a:r>
              <a:rPr lang="zh-CN" altLang="en-US" dirty="0" smtClean="0"/>
              <a:t>李若建，虚实之间</a:t>
            </a:r>
            <a:r>
              <a:rPr lang="en-US" altLang="zh-CN" dirty="0" smtClean="0"/>
              <a:t>——20</a:t>
            </a:r>
            <a:r>
              <a:rPr lang="zh-CN" altLang="en-US" dirty="0" smtClean="0"/>
              <a:t>世纪</a:t>
            </a:r>
            <a:r>
              <a:rPr lang="en-US" altLang="zh-CN" dirty="0" smtClean="0"/>
              <a:t>50</a:t>
            </a:r>
            <a:r>
              <a:rPr lang="zh-CN" altLang="en-US" dirty="0" smtClean="0"/>
              <a:t>年代中国大陆谣言研究</a:t>
            </a:r>
            <a:endParaRPr lang="en-US" altLang="zh-CN" dirty="0" smtClean="0"/>
          </a:p>
          <a:p>
            <a:pPr algn="just"/>
            <a:r>
              <a:rPr lang="zh-CN" altLang="en-US" dirty="0"/>
              <a:t>蔡静，</a:t>
            </a:r>
            <a:r>
              <a:rPr lang="zh-CN" altLang="en-US" dirty="0" smtClean="0"/>
              <a:t>流言：阴影</a:t>
            </a:r>
            <a:r>
              <a:rPr lang="zh-CN" altLang="en-US" dirty="0"/>
              <a:t>中的社会</a:t>
            </a:r>
            <a:r>
              <a:rPr lang="zh-CN" altLang="en-US" dirty="0" smtClean="0"/>
              <a:t>传播</a:t>
            </a:r>
            <a:endParaRPr lang="en-US" altLang="zh-CN" dirty="0" smtClean="0"/>
          </a:p>
          <a:p>
            <a:pPr algn="just"/>
            <a:r>
              <a:rPr lang="zh-CN" altLang="en-US" dirty="0"/>
              <a:t>孔飞力 </a:t>
            </a:r>
            <a:r>
              <a:rPr lang="zh-CN" altLang="en-US" dirty="0" smtClean="0"/>
              <a:t>，叫魂：</a:t>
            </a:r>
            <a:r>
              <a:rPr lang="en-US" altLang="zh-CN" dirty="0"/>
              <a:t>1768</a:t>
            </a:r>
            <a:r>
              <a:rPr lang="zh-CN" altLang="en-US" dirty="0"/>
              <a:t>年中国妖术大</a:t>
            </a:r>
            <a:r>
              <a:rPr lang="zh-CN" altLang="en-US" dirty="0" smtClean="0"/>
              <a:t>恐慌</a:t>
            </a:r>
            <a:endParaRPr lang="en-US" altLang="zh-CN" dirty="0" smtClean="0"/>
          </a:p>
          <a:p>
            <a:pPr algn="just"/>
            <a:r>
              <a:rPr lang="zh-CN" altLang="en-US" dirty="0"/>
              <a:t>孟小</a:t>
            </a:r>
            <a:r>
              <a:rPr lang="zh-CN" altLang="en-US" dirty="0" smtClean="0"/>
              <a:t>峰，艾静，马如霞，万维网</a:t>
            </a:r>
            <a:r>
              <a:rPr lang="zh-CN" altLang="en-US" dirty="0"/>
              <a:t>信息可信性</a:t>
            </a:r>
            <a:r>
              <a:rPr lang="zh-CN" altLang="en-US" dirty="0" smtClean="0"/>
              <a:t>问题</a:t>
            </a:r>
            <a:endParaRPr lang="en-US" altLang="zh-CN" dirty="0" smtClean="0"/>
          </a:p>
          <a:p>
            <a:pPr algn="just"/>
            <a:r>
              <a:rPr lang="en-US" altLang="zh-CN" dirty="0"/>
              <a:t>Carlos </a:t>
            </a:r>
            <a:r>
              <a:rPr lang="en-US" altLang="zh-CN" dirty="0" smtClean="0"/>
              <a:t>Castillo, et al. Information </a:t>
            </a:r>
            <a:r>
              <a:rPr lang="en-US" altLang="zh-CN" dirty="0"/>
              <a:t>Credibility on </a:t>
            </a:r>
            <a:r>
              <a:rPr lang="en-US" altLang="zh-CN" dirty="0" smtClean="0"/>
              <a:t>Twitter, 2011.</a:t>
            </a:r>
          </a:p>
          <a:p>
            <a:pPr algn="just"/>
            <a:r>
              <a:rPr lang="en-US" altLang="zh-CN" dirty="0" err="1"/>
              <a:t>Vahed</a:t>
            </a:r>
            <a:r>
              <a:rPr lang="en-US" altLang="zh-CN" dirty="0"/>
              <a:t> </a:t>
            </a:r>
            <a:r>
              <a:rPr lang="en-US" altLang="zh-CN" dirty="0" err="1" smtClean="0"/>
              <a:t>Qazvinian</a:t>
            </a:r>
            <a:r>
              <a:rPr lang="en-US" altLang="zh-CN" dirty="0" smtClean="0"/>
              <a:t>, et al. Rumor </a:t>
            </a:r>
            <a:r>
              <a:rPr lang="en-US" altLang="zh-CN" dirty="0"/>
              <a:t>has it: Identifying Misinformation in </a:t>
            </a:r>
            <a:r>
              <a:rPr lang="en-US" altLang="zh-CN" dirty="0" smtClean="0"/>
              <a:t>Microblogs, 2011.</a:t>
            </a:r>
          </a:p>
          <a:p>
            <a:pPr algn="just"/>
            <a:r>
              <a:rPr lang="en-US" altLang="zh-CN" dirty="0" err="1"/>
              <a:t>Ceren</a:t>
            </a:r>
            <a:r>
              <a:rPr lang="en-US" altLang="zh-CN" dirty="0"/>
              <a:t> </a:t>
            </a:r>
            <a:r>
              <a:rPr lang="en-US" altLang="zh-CN" dirty="0" err="1"/>
              <a:t>Budak</a:t>
            </a:r>
            <a:r>
              <a:rPr lang="en-US" altLang="zh-CN" dirty="0"/>
              <a:t>, </a:t>
            </a:r>
            <a:r>
              <a:rPr lang="en-US" altLang="zh-CN" dirty="0" smtClean="0"/>
              <a:t>et al. Limiting </a:t>
            </a:r>
            <a:r>
              <a:rPr lang="en-US" altLang="zh-CN" dirty="0"/>
              <a:t>the Spread of Misinformation in Social </a:t>
            </a:r>
            <a:r>
              <a:rPr lang="en-US" altLang="zh-CN" dirty="0" smtClean="0"/>
              <a:t>Networks, 2011</a:t>
            </a:r>
            <a:r>
              <a:rPr lang="en-US" altLang="zh-CN" dirty="0" smtClean="0"/>
              <a:t>.</a:t>
            </a:r>
            <a:endParaRPr lang="zh-CN" altLang="en-US" dirty="0"/>
          </a:p>
        </p:txBody>
      </p:sp>
    </p:spTree>
    <p:extLst>
      <p:ext uri="{BB962C8B-B14F-4D97-AF65-F5344CB8AC3E}">
        <p14:creationId xmlns:p14="http://schemas.microsoft.com/office/powerpoint/2010/main" val="24802745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chor="ctr"/>
          <a:lstStyle/>
          <a:p>
            <a:pPr algn="ctr"/>
            <a:r>
              <a:rPr lang="zh-CN" altLang="en-US" dirty="0" smtClean="0"/>
              <a:t>感谢各位领导老师！</a:t>
            </a:r>
            <a:endParaRPr lang="zh-CN" altLang="en-US" dirty="0"/>
          </a:p>
        </p:txBody>
      </p:sp>
      <p:sp>
        <p:nvSpPr>
          <p:cNvPr id="5" name="矩形 4"/>
          <p:cNvSpPr/>
          <p:nvPr/>
        </p:nvSpPr>
        <p:spPr>
          <a:xfrm>
            <a:off x="3065818" y="3933056"/>
            <a:ext cx="3012363" cy="830997"/>
          </a:xfrm>
          <a:prstGeom prst="rect">
            <a:avLst/>
          </a:prstGeom>
        </p:spPr>
        <p:txBody>
          <a:bodyPr wrap="none">
            <a:spAutoFit/>
          </a:bodyPr>
          <a:lstStyle/>
          <a:p>
            <a:pPr algn="ct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刘知</a:t>
            </a:r>
            <a:r>
              <a:rPr kumimoji="1"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远</a:t>
            </a:r>
            <a:endPar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kumimoji="1"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liuzy@tsinghua.edu.cn</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32221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社会媒体谣言</a:t>
            </a:r>
            <a:endParaRPr lang="zh-CN" altLang="en-US" dirty="0"/>
          </a:p>
        </p:txBody>
      </p:sp>
      <p:sp>
        <p:nvSpPr>
          <p:cNvPr id="3" name="内容占位符 2"/>
          <p:cNvSpPr>
            <a:spLocks noGrp="1"/>
          </p:cNvSpPr>
          <p:nvPr>
            <p:ph idx="1"/>
          </p:nvPr>
        </p:nvSpPr>
        <p:spPr/>
        <p:txBody>
          <a:bodyPr/>
          <a:lstStyle/>
          <a:p>
            <a:r>
              <a:rPr lang="zh-CN" altLang="en-US" dirty="0" smtClean="0"/>
              <a:t>社会媒体是</a:t>
            </a:r>
            <a:r>
              <a:rPr lang="zh-CN" altLang="zh-CN" dirty="0" smtClean="0"/>
              <a:t>谣言泛滥</a:t>
            </a:r>
            <a:r>
              <a:rPr lang="zh-CN" altLang="en-US" dirty="0"/>
              <a:t>的</a:t>
            </a:r>
            <a:r>
              <a:rPr lang="zh-CN" altLang="zh-CN" dirty="0"/>
              <a:t>温床</a:t>
            </a:r>
            <a:r>
              <a:rPr lang="zh-CN" altLang="en-US" dirty="0" smtClean="0"/>
              <a:t>，已经</a:t>
            </a:r>
            <a:r>
              <a:rPr lang="zh-CN" altLang="en-US" dirty="0"/>
              <a:t>严重危害公共</a:t>
            </a:r>
            <a:r>
              <a:rPr lang="zh-CN" altLang="en-US" dirty="0" smtClean="0"/>
              <a:t>利益</a:t>
            </a:r>
            <a:r>
              <a:rPr lang="zh-CN" altLang="en-US" dirty="0"/>
              <a:t>和</a:t>
            </a:r>
            <a:r>
              <a:rPr lang="zh-CN" altLang="en-US" dirty="0" smtClean="0"/>
              <a:t>社会</a:t>
            </a:r>
            <a:r>
              <a:rPr lang="zh-CN" altLang="en-US" dirty="0"/>
              <a:t>稳定</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1187624" y="2852936"/>
            <a:ext cx="6499716" cy="3926618"/>
          </a:xfrm>
          <a:prstGeom prst="rect">
            <a:avLst/>
          </a:prstGeom>
        </p:spPr>
      </p:pic>
    </p:spTree>
    <p:extLst>
      <p:ext uri="{BB962C8B-B14F-4D97-AF65-F5344CB8AC3E}">
        <p14:creationId xmlns:p14="http://schemas.microsoft.com/office/powerpoint/2010/main" val="604118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p:txBody>
          <a:bodyPr/>
          <a:lstStyle/>
          <a:p>
            <a:r>
              <a:rPr lang="zh-CN" altLang="en-US" dirty="0" smtClean="0"/>
              <a:t>辞海</a:t>
            </a:r>
            <a:r>
              <a:rPr lang="zh-CN" altLang="en-US" dirty="0"/>
              <a:t>：</a:t>
            </a:r>
            <a:r>
              <a:rPr lang="zh-CN" altLang="en-US" dirty="0" smtClean="0"/>
              <a:t>没有</a:t>
            </a:r>
            <a:r>
              <a:rPr lang="zh-CN" altLang="en-US" dirty="0" smtClean="0"/>
              <a:t>事实根据的传闻；捏造的消息</a:t>
            </a:r>
            <a:endParaRPr lang="en-US" altLang="zh-CN" dirty="0" smtClean="0"/>
          </a:p>
          <a:p>
            <a:endParaRPr lang="en-US" altLang="zh-CN" dirty="0" smtClean="0"/>
          </a:p>
          <a:p>
            <a:r>
              <a:rPr lang="zh-CN" altLang="en-US" dirty="0" smtClean="0"/>
              <a:t>流言心理学：</a:t>
            </a:r>
            <a:r>
              <a:rPr lang="zh-CN" altLang="en-US" dirty="0" smtClean="0"/>
              <a:t>一</a:t>
            </a:r>
            <a:r>
              <a:rPr lang="zh-CN" altLang="en-US" dirty="0"/>
              <a:t>种</a:t>
            </a:r>
            <a:r>
              <a:rPr lang="zh-CN" altLang="en-US" dirty="0" smtClean="0"/>
              <a:t>通常以</a:t>
            </a:r>
            <a:r>
              <a:rPr lang="zh-CN" altLang="en-US" dirty="0"/>
              <a:t>口头形式在人们中</a:t>
            </a:r>
            <a:r>
              <a:rPr lang="zh-CN" altLang="en-US" dirty="0" smtClean="0"/>
              <a:t>传播，目前</a:t>
            </a:r>
            <a:r>
              <a:rPr lang="zh-CN" altLang="en-US" dirty="0"/>
              <a:t>没有可靠证明标准的特殊陈述</a:t>
            </a:r>
          </a:p>
          <a:p>
            <a:pPr marL="0" indent="0">
              <a:buNone/>
            </a:pPr>
            <a:endParaRPr lang="zh-CN" altLang="en-US" dirty="0"/>
          </a:p>
        </p:txBody>
      </p:sp>
      <p:sp>
        <p:nvSpPr>
          <p:cNvPr id="4" name="矩形 3"/>
          <p:cNvSpPr/>
          <p:nvPr/>
        </p:nvSpPr>
        <p:spPr>
          <a:xfrm>
            <a:off x="1763688" y="4592481"/>
            <a:ext cx="5904656" cy="1754326"/>
          </a:xfrm>
          <a:prstGeom prst="rect">
            <a:avLst/>
          </a:prstGeom>
        </p:spPr>
        <p:txBody>
          <a:bodyPr wrap="square">
            <a:spAutoFit/>
          </a:bodyPr>
          <a:lstStyle/>
          <a:p>
            <a:pPr>
              <a:lnSpc>
                <a:spcPct val="150000"/>
              </a:lnSpc>
            </a:pPr>
            <a:r>
              <a:rPr lang="zh-CN" altLang="en-US" sz="2400" dirty="0" smtClean="0">
                <a:solidFill>
                  <a:srgbClr val="FF0000"/>
                </a:solidFill>
                <a:latin typeface="黑体" panose="02010609060101010101" pitchFamily="49" charset="-122"/>
                <a:ea typeface="黑体" panose="02010609060101010101" pitchFamily="49" charset="-122"/>
              </a:rPr>
              <a:t>周公恐惧流言日</a:t>
            </a:r>
            <a:r>
              <a:rPr lang="zh-CN" altLang="en-US" sz="2400" dirty="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王莽谦恭未篡时。</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zh-CN" altLang="en-US" sz="2400" dirty="0" smtClean="0">
                <a:latin typeface="黑体" panose="02010609060101010101" pitchFamily="49" charset="-122"/>
                <a:ea typeface="黑体" panose="02010609060101010101" pitchFamily="49" charset="-122"/>
              </a:rPr>
              <a:t>向使当初身便死，一生真伪复谁知。</a:t>
            </a:r>
            <a:endParaRPr lang="en-US" altLang="zh-CN" sz="2400" dirty="0" smtClean="0">
              <a:latin typeface="黑体" panose="02010609060101010101" pitchFamily="49" charset="-122"/>
              <a:ea typeface="黑体" panose="02010609060101010101" pitchFamily="49" charset="-122"/>
            </a:endParaRPr>
          </a:p>
          <a:p>
            <a:pPr algn="r">
              <a:lnSpc>
                <a:spcPct val="150000"/>
              </a:lnSpc>
            </a:pPr>
            <a:r>
              <a:rPr lang="zh-CN" altLang="en-US" sz="2400" dirty="0" smtClean="0">
                <a:latin typeface="黑体" panose="02010609060101010101" pitchFamily="49" charset="-122"/>
                <a:ea typeface="黑体" panose="02010609060101010101" pitchFamily="49" charset="-122"/>
              </a:rPr>
              <a:t>(唐)白居易 七律</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75339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谣言研究</a:t>
            </a:r>
            <a:r>
              <a:rPr lang="zh-CN" altLang="en-US" dirty="0" smtClean="0"/>
              <a:t>与观点</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zh-CN" altLang="en-US" dirty="0" smtClean="0"/>
                  <a:t>社会学关注谣言</a:t>
                </a:r>
                <a:r>
                  <a:rPr lang="zh-CN" altLang="en-US" dirty="0" smtClean="0"/>
                  <a:t>与个体、群体</a:t>
                </a:r>
                <a:r>
                  <a:rPr lang="zh-CN" altLang="en-US" dirty="0" smtClean="0"/>
                  <a:t>间之间的</a:t>
                </a:r>
                <a:r>
                  <a:rPr lang="zh-CN" altLang="en-US" dirty="0" smtClean="0"/>
                  <a:t>关联</a:t>
                </a:r>
                <a:endParaRPr lang="en-US" altLang="zh-CN" dirty="0" smtClean="0"/>
              </a:p>
              <a:p>
                <a:r>
                  <a:rPr lang="zh-CN" altLang="en-US" dirty="0" smtClean="0"/>
                  <a:t>社会心理学关注流言</a:t>
                </a:r>
                <a:r>
                  <a:rPr lang="zh-CN" altLang="en-US" dirty="0" smtClean="0"/>
                  <a:t>传播</a:t>
                </a:r>
                <a:r>
                  <a:rPr lang="zh-CN" altLang="en-US" dirty="0"/>
                  <a:t>中</a:t>
                </a:r>
                <a:r>
                  <a:rPr lang="zh-CN" altLang="en-US" dirty="0" smtClean="0"/>
                  <a:t>的“动机，认知，记忆，意象”</a:t>
                </a:r>
                <a:endParaRPr lang="en-US" altLang="zh-CN" dirty="0" smtClean="0"/>
              </a:p>
              <a:p>
                <a:r>
                  <a:rPr lang="zh-CN" altLang="en-US" dirty="0" smtClean="0"/>
                  <a:t>历史学将</a:t>
                </a:r>
                <a:r>
                  <a:rPr lang="zh-CN" altLang="en-US" dirty="0"/>
                  <a:t>流言</a:t>
                </a:r>
                <a:r>
                  <a:rPr lang="zh-CN" altLang="en-US" dirty="0" smtClean="0"/>
                  <a:t>称为“来自历史，影响历史，更</a:t>
                </a:r>
                <a:r>
                  <a:rPr lang="zh-CN" altLang="en-US" dirty="0"/>
                  <a:t>阐释</a:t>
                </a:r>
                <a:r>
                  <a:rPr lang="zh-CN" altLang="en-US" dirty="0" smtClean="0"/>
                  <a:t>历史”</a:t>
                </a:r>
                <a:endParaRPr lang="en-US" altLang="zh-CN" dirty="0"/>
              </a:p>
              <a:p>
                <a:r>
                  <a:rPr lang="zh-CN" altLang="en-US" dirty="0" smtClean="0">
                    <a:latin typeface="+mn-ea"/>
                  </a:rPr>
                  <a:t>主要观点</a:t>
                </a:r>
                <a:endParaRPr lang="en-US" altLang="zh-CN" dirty="0" smtClean="0">
                  <a:latin typeface="+mn-ea"/>
                </a:endParaRPr>
              </a:p>
              <a:p>
                <a:pPr marL="685800" lvl="1">
                  <a:lnSpc>
                    <a:spcPct val="150000"/>
                  </a:lnSpc>
                </a:pPr>
                <a:r>
                  <a:rPr lang="zh-CN" altLang="en-US" dirty="0" smtClean="0">
                    <a:latin typeface="+mn-ea"/>
                  </a:rPr>
                  <a:t>谣言强度 </a:t>
                </a:r>
                <a:r>
                  <a:rPr lang="en-US" altLang="zh-CN" dirty="0" smtClean="0">
                    <a:latin typeface="+mn-ea"/>
                  </a:rPr>
                  <a:t>= </a:t>
                </a:r>
                <a:r>
                  <a:rPr lang="zh-CN" altLang="en-US" dirty="0" smtClean="0">
                    <a:latin typeface="+mn-ea"/>
                  </a:rPr>
                  <a:t>重要性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dirty="0" smtClean="0">
                    <a:latin typeface="+mn-ea"/>
                  </a:rPr>
                  <a:t> 不确定性</a:t>
                </a:r>
                <a:endParaRPr lang="en-US" altLang="zh-CN" dirty="0">
                  <a:latin typeface="+mn-ea"/>
                </a:endParaRPr>
              </a:p>
              <a:p>
                <a:pPr marL="685800" lvl="1">
                  <a:lnSpc>
                    <a:spcPct val="150000"/>
                  </a:lnSpc>
                </a:pPr>
                <a:r>
                  <a:rPr lang="zh-CN" altLang="en-US" dirty="0">
                    <a:latin typeface="+mn-ea"/>
                  </a:rPr>
                  <a:t>相关程度、不安性、不确</a:t>
                </a:r>
                <a:r>
                  <a:rPr lang="zh-CN" altLang="en-US" dirty="0" smtClean="0">
                    <a:latin typeface="+mn-ea"/>
                  </a:rPr>
                  <a:t>定性</a:t>
                </a:r>
                <a:endParaRPr lang="en-US" altLang="zh-CN" dirty="0" smtClean="0"/>
              </a:p>
              <a:p>
                <a:pPr lvl="1"/>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691" t="-3369" r="-6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127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谣言研究与观点</a:t>
            </a:r>
            <a:endParaRPr lang="zh-CN" altLang="en-US" dirty="0"/>
          </a:p>
        </p:txBody>
      </p:sp>
      <p:sp>
        <p:nvSpPr>
          <p:cNvPr id="3" name="内容占位符 2"/>
          <p:cNvSpPr>
            <a:spLocks noGrp="1"/>
          </p:cNvSpPr>
          <p:nvPr>
            <p:ph idx="1"/>
          </p:nvPr>
        </p:nvSpPr>
        <p:spPr/>
        <p:txBody>
          <a:bodyPr/>
          <a:lstStyle/>
          <a:p>
            <a:r>
              <a:rPr lang="zh-CN" altLang="en-US" dirty="0" smtClean="0"/>
              <a:t>统计物理学</a:t>
            </a:r>
            <a:r>
              <a:rPr lang="zh-CN" altLang="en-US" dirty="0"/>
              <a:t>通过</a:t>
            </a:r>
            <a:r>
              <a:rPr lang="zh-CN" altLang="en-US" dirty="0" smtClean="0"/>
              <a:t>仿真研究谣言的</a:t>
            </a:r>
            <a:r>
              <a:rPr lang="zh-CN" altLang="en-US" dirty="0"/>
              <a:t>传播模型</a:t>
            </a:r>
            <a:endParaRPr lang="en-US" altLang="zh-CN" dirty="0"/>
          </a:p>
          <a:p>
            <a:pPr lvl="1"/>
            <a:r>
              <a:rPr lang="zh-CN" altLang="en-US" dirty="0"/>
              <a:t>借鉴传染病传播模型</a:t>
            </a:r>
            <a:endParaRPr lang="en-US" altLang="zh-CN" dirty="0"/>
          </a:p>
          <a:p>
            <a:endParaRPr lang="en-US" altLang="zh-CN" dirty="0" smtClean="0"/>
          </a:p>
          <a:p>
            <a:r>
              <a:rPr lang="zh-CN" altLang="en-US" dirty="0" smtClean="0"/>
              <a:t>计算机领域关注</a:t>
            </a:r>
            <a:r>
              <a:rPr lang="zh-CN" altLang="en-US" dirty="0"/>
              <a:t>微博谣言定量分析</a:t>
            </a:r>
            <a:endParaRPr lang="en-US" altLang="zh-CN" dirty="0"/>
          </a:p>
          <a:p>
            <a:pPr lvl="1"/>
            <a:r>
              <a:rPr lang="zh-CN" altLang="en-US" dirty="0"/>
              <a:t>通过微博用户及其发布信息的可信度进行研究</a:t>
            </a:r>
            <a:endParaRPr lang="en-US" altLang="zh-CN" dirty="0"/>
          </a:p>
          <a:p>
            <a:pPr lvl="1"/>
            <a:r>
              <a:rPr lang="zh-CN" altLang="en-US" dirty="0"/>
              <a:t>发现</a:t>
            </a:r>
            <a:r>
              <a:rPr lang="en-US" altLang="zh-CN" dirty="0"/>
              <a:t>Twitter</a:t>
            </a:r>
            <a:r>
              <a:rPr lang="zh-CN" altLang="en-US" dirty="0"/>
              <a:t>上的谣言一般会在评论中被质疑</a:t>
            </a:r>
            <a:endParaRPr lang="en-US" altLang="zh-CN" dirty="0"/>
          </a:p>
          <a:p>
            <a:endParaRPr lang="zh-CN" altLang="en-US" dirty="0"/>
          </a:p>
        </p:txBody>
      </p:sp>
    </p:spTree>
    <p:extLst>
      <p:ext uri="{BB962C8B-B14F-4D97-AF65-F5344CB8AC3E}">
        <p14:creationId xmlns:p14="http://schemas.microsoft.com/office/powerpoint/2010/main" val="3195847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社会媒体</a:t>
            </a:r>
            <a:r>
              <a:rPr lang="zh-CN" altLang="en-US" dirty="0" smtClean="0"/>
              <a:t>谣言</a:t>
            </a:r>
            <a:r>
              <a:rPr lang="zh-CN" altLang="en-US" dirty="0"/>
              <a:t>数据</a:t>
            </a:r>
            <a:endParaRPr lang="zh-CN" altLang="en-US" dirty="0"/>
          </a:p>
        </p:txBody>
      </p:sp>
      <p:sp>
        <p:nvSpPr>
          <p:cNvPr id="3" name="内容占位符 2"/>
          <p:cNvSpPr>
            <a:spLocks noGrp="1"/>
          </p:cNvSpPr>
          <p:nvPr>
            <p:ph idx="1"/>
          </p:nvPr>
        </p:nvSpPr>
        <p:spPr/>
        <p:txBody>
          <a:bodyPr/>
          <a:lstStyle/>
          <a:p>
            <a:r>
              <a:rPr lang="zh-CN" altLang="en-US" dirty="0" smtClean="0"/>
              <a:t>从新浪微博</a:t>
            </a:r>
            <a:r>
              <a:rPr lang="zh-CN" altLang="en-US" dirty="0" smtClean="0"/>
              <a:t>收集</a:t>
            </a:r>
            <a:r>
              <a:rPr lang="en-US" altLang="zh-CN" dirty="0"/>
              <a:t>9079</a:t>
            </a:r>
            <a:r>
              <a:rPr lang="zh-CN" altLang="en-US" dirty="0" smtClean="0"/>
              <a:t>条谣言，其中</a:t>
            </a:r>
            <a:r>
              <a:rPr lang="en-US" altLang="zh-CN" dirty="0" smtClean="0"/>
              <a:t>1002</a:t>
            </a:r>
            <a:r>
              <a:rPr lang="zh-CN" altLang="en-US" dirty="0" smtClean="0"/>
              <a:t>条</a:t>
            </a:r>
            <a:r>
              <a:rPr lang="zh-CN" altLang="en-US" dirty="0" smtClean="0"/>
              <a:t>已</a:t>
            </a:r>
            <a:r>
              <a:rPr lang="zh-CN" altLang="en-US" dirty="0"/>
              <a:t>被</a:t>
            </a:r>
            <a:r>
              <a:rPr lang="zh-CN" altLang="en-US" dirty="0" smtClean="0"/>
              <a:t>删除</a:t>
            </a:r>
            <a:endParaRPr lang="en-US" altLang="zh-CN" dirty="0" smtClean="0"/>
          </a:p>
          <a:p>
            <a:pPr lvl="1"/>
            <a:r>
              <a:rPr lang="zh-CN" altLang="en-US" dirty="0"/>
              <a:t>起</a:t>
            </a:r>
            <a:r>
              <a:rPr lang="zh-CN" altLang="en-US" dirty="0" smtClean="0"/>
              <a:t>于：</a:t>
            </a:r>
            <a:r>
              <a:rPr lang="en-US" altLang="zh-CN" dirty="0" smtClean="0"/>
              <a:t>2011-08-24</a:t>
            </a:r>
            <a:r>
              <a:rPr lang="zh-CN" altLang="en-US" dirty="0" smtClean="0"/>
              <a:t>；截至：</a:t>
            </a:r>
            <a:r>
              <a:rPr lang="en-US" altLang="zh-CN" dirty="0" smtClean="0"/>
              <a:t>2013-05-15</a:t>
            </a:r>
          </a:p>
          <a:p>
            <a:pPr lvl="1"/>
            <a:r>
              <a:rPr lang="en-US" altLang="zh-CN" dirty="0"/>
              <a:t>7055</a:t>
            </a:r>
            <a:r>
              <a:rPr lang="zh-CN" altLang="en-US" dirty="0" smtClean="0"/>
              <a:t>个谣言发布者，</a:t>
            </a:r>
            <a:r>
              <a:rPr lang="en-US" altLang="zh-CN" dirty="0" smtClean="0"/>
              <a:t>4559</a:t>
            </a:r>
            <a:r>
              <a:rPr lang="zh-CN" altLang="en-US" dirty="0" smtClean="0"/>
              <a:t>个举报人</a:t>
            </a:r>
            <a:endParaRPr lang="en-US" altLang="zh-CN" dirty="0" smtClean="0"/>
          </a:p>
          <a:p>
            <a:endParaRPr lang="en-US" altLang="zh-CN" dirty="0" smtClean="0"/>
          </a:p>
          <a:p>
            <a:r>
              <a:rPr lang="zh-CN" altLang="en-US" dirty="0" smtClean="0"/>
              <a:t>共</a:t>
            </a:r>
            <a:r>
              <a:rPr lang="en-US" altLang="zh-CN" dirty="0" smtClean="0"/>
              <a:t>1187</a:t>
            </a:r>
            <a:r>
              <a:rPr lang="zh-CN" altLang="en-US" dirty="0" smtClean="0"/>
              <a:t>类不同谣言</a:t>
            </a:r>
            <a:r>
              <a:rPr lang="zh-CN" altLang="en-US" dirty="0" smtClean="0"/>
              <a:t>，</a:t>
            </a:r>
            <a:r>
              <a:rPr lang="zh-CN" altLang="en-US" dirty="0" smtClean="0"/>
              <a:t>发布次数超过</a:t>
            </a:r>
            <a:r>
              <a:rPr lang="en-US" altLang="zh-CN" dirty="0" smtClean="0"/>
              <a:t>9</a:t>
            </a:r>
            <a:r>
              <a:rPr lang="zh-CN" altLang="en-US" dirty="0" smtClean="0"/>
              <a:t>条的有</a:t>
            </a:r>
            <a:r>
              <a:rPr lang="en-US" altLang="zh-CN" dirty="0" smtClean="0"/>
              <a:t>129</a:t>
            </a:r>
            <a:r>
              <a:rPr lang="zh-CN" altLang="en-US" dirty="0" smtClean="0"/>
              <a:t>类</a:t>
            </a:r>
            <a:endParaRPr lang="en-US" altLang="zh-CN" dirty="0" smtClean="0"/>
          </a:p>
          <a:p>
            <a:endParaRPr lang="zh-CN" altLang="en-US" dirty="0"/>
          </a:p>
        </p:txBody>
      </p:sp>
    </p:spTree>
    <p:extLst>
      <p:ext uri="{BB962C8B-B14F-4D97-AF65-F5344CB8AC3E}">
        <p14:creationId xmlns:p14="http://schemas.microsoft.com/office/powerpoint/2010/main" val="1968109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微博</a:t>
            </a:r>
            <a:r>
              <a:rPr lang="zh-CN" altLang="en-US" dirty="0" smtClean="0"/>
              <a:t>谣言时间分布</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391960665"/>
              </p:ext>
            </p:extLst>
          </p:nvPr>
        </p:nvGraphicFramePr>
        <p:xfrm>
          <a:off x="665409" y="1687132"/>
          <a:ext cx="8478591" cy="4945488"/>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8"/>
          <p:cNvSpPr txBox="1"/>
          <p:nvPr/>
        </p:nvSpPr>
        <p:spPr>
          <a:xfrm>
            <a:off x="3437799" y="1986222"/>
            <a:ext cx="2318263" cy="369332"/>
          </a:xfrm>
          <a:prstGeom prst="rect">
            <a:avLst/>
          </a:prstGeom>
          <a:noFill/>
        </p:spPr>
        <p:txBody>
          <a:bodyPr wrap="none" rtlCol="0">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贞</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子</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3D</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电影</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9.12</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上映</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1" name="直接箭头连接符 10"/>
          <p:cNvCxnSpPr/>
          <p:nvPr/>
        </p:nvCxnSpPr>
        <p:spPr>
          <a:xfrm>
            <a:off x="4958366" y="2355554"/>
            <a:ext cx="1068947" cy="709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325505" y="1535668"/>
            <a:ext cx="5818495" cy="369332"/>
          </a:xfrm>
          <a:prstGeom prst="rect">
            <a:avLst/>
          </a:prstGeom>
          <a:noFill/>
        </p:spPr>
        <p:txBody>
          <a:bodyPr wrap="square" rtlCol="0">
            <a:spAutoFit/>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“李天一”事件，果粒橙含农药，贞子</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3D</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电影</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5.12</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上映</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3" name="直接箭头连接符 12"/>
          <p:cNvCxnSpPr/>
          <p:nvPr/>
        </p:nvCxnSpPr>
        <p:spPr>
          <a:xfrm>
            <a:off x="7248659" y="1905000"/>
            <a:ext cx="1068947" cy="790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775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a:t>
            </a:r>
            <a:r>
              <a:rPr lang="zh-CN" altLang="en-US" dirty="0"/>
              <a:t>博</a:t>
            </a:r>
            <a:r>
              <a:rPr lang="zh-CN" altLang="en-US" dirty="0" smtClean="0"/>
              <a:t>谣言影响力分布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402745161"/>
              </p:ext>
            </p:extLst>
          </p:nvPr>
        </p:nvGraphicFramePr>
        <p:xfrm>
          <a:off x="965916" y="1515415"/>
          <a:ext cx="7710152" cy="44088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79893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458</TotalTime>
  <Words>1951</Words>
  <Application>Microsoft Office PowerPoint</Application>
  <PresentationFormat>全屏显示(4:3)</PresentationFormat>
  <Paragraphs>256</Paragraphs>
  <Slides>29</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黑体</vt:lpstr>
      <vt:lpstr>宋体</vt:lpstr>
      <vt:lpstr>微软雅黑</vt:lpstr>
      <vt:lpstr>Arial</vt:lpstr>
      <vt:lpstr>Calibri</vt:lpstr>
      <vt:lpstr>Cambria Math</vt:lpstr>
      <vt:lpstr>Times New Roman</vt:lpstr>
      <vt:lpstr>Office 主题</vt:lpstr>
      <vt:lpstr>PowerPoint 演示文稿</vt:lpstr>
      <vt:lpstr>目录</vt:lpstr>
      <vt:lpstr>社会媒体谣言</vt:lpstr>
      <vt:lpstr>定义</vt:lpstr>
      <vt:lpstr>谣言研究与观点</vt:lpstr>
      <vt:lpstr>谣言研究与观点</vt:lpstr>
      <vt:lpstr>社会媒体谣言数据</vt:lpstr>
      <vt:lpstr>微博谣言时间分布</vt:lpstr>
      <vt:lpstr>微博谣言影响力分布</vt:lpstr>
      <vt:lpstr>谣言制造者</vt:lpstr>
      <vt:lpstr>微博谣言首次举报时间间隔分布</vt:lpstr>
      <vt:lpstr>微博谣言主题分类</vt:lpstr>
      <vt:lpstr>微博谣言主题分类</vt:lpstr>
      <vt:lpstr>微博谣言主题分类</vt:lpstr>
      <vt:lpstr>微博谣言主题自动分类</vt:lpstr>
      <vt:lpstr>微博谣言时序分类</vt:lpstr>
      <vt:lpstr>微博谣言时序分类</vt:lpstr>
      <vt:lpstr>微博谣言时序分类</vt:lpstr>
      <vt:lpstr>微博谣言的周期性</vt:lpstr>
      <vt:lpstr>微博谣言的周期性</vt:lpstr>
      <vt:lpstr>微博谣言的周期性</vt:lpstr>
      <vt:lpstr>微博谣言时序分类</vt:lpstr>
      <vt:lpstr>微博谣言的自动辟谣技术</vt:lpstr>
      <vt:lpstr>微博谣言的自动辟谣技术</vt:lpstr>
      <vt:lpstr>微博谣言的自动辟谣技术</vt:lpstr>
      <vt:lpstr>微博谣言的自动辟谣框架</vt:lpstr>
      <vt:lpstr>总结</vt:lpstr>
      <vt:lpstr>参考书目</vt:lpstr>
      <vt:lpstr>感谢各位领导老师！</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Social Media</dc:creator>
  <cp:lastModifiedBy>Zhiyuan Liu</cp:lastModifiedBy>
  <cp:revision>298</cp:revision>
  <dcterms:created xsi:type="dcterms:W3CDTF">2014-01-07T05:40:36Z</dcterms:created>
  <dcterms:modified xsi:type="dcterms:W3CDTF">2015-01-18T07:58:17Z</dcterms:modified>
</cp:coreProperties>
</file>