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56" r:id="rId4"/>
    <p:sldId id="258" r:id="rId5"/>
    <p:sldId id="259" r:id="rId6"/>
    <p:sldId id="261" r:id="rId7"/>
    <p:sldId id="263" r:id="rId8"/>
    <p:sldId id="264" r:id="rId9"/>
    <p:sldId id="266" r:id="rId10"/>
    <p:sldId id="267" r:id="rId11"/>
    <p:sldId id="265" r:id="rId12"/>
    <p:sldId id="271" r:id="rId13"/>
    <p:sldId id="26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E25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ä¸»é¢æ ·å¼ 1 - å¼ºè°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1090910" cy="765175"/>
          </a:xfrm>
        </p:spPr>
        <p:txBody>
          <a:bodyPr>
            <a:noAutofit/>
          </a:bodyPr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>
                <a:effectLst/>
                <a:ea typeface="+mj-lt"/>
                <a:sym typeface="+mn-ea"/>
              </a:rPr>
              <a:t>Decision Tree is a </a:t>
            </a:r>
            <a:r>
              <a:rPr lang="en-US" altLang="zh-CN" sz="2800" u="sng">
                <a:effectLst/>
                <a:ea typeface="+mj-lt"/>
                <a:sym typeface="+mn-ea"/>
              </a:rPr>
              <a:t>S</a:t>
            </a:r>
            <a:r>
              <a:rPr lang="zh-CN" altLang="en-US" sz="2800" u="sng">
                <a:effectLst/>
                <a:ea typeface="+mj-lt"/>
                <a:sym typeface="+mn-ea"/>
              </a:rPr>
              <a:t>upervised </a:t>
            </a:r>
            <a:r>
              <a:rPr lang="en-US" altLang="zh-CN" sz="2800" u="sng">
                <a:effectLst/>
                <a:ea typeface="+mj-lt"/>
                <a:sym typeface="+mn-ea"/>
              </a:rPr>
              <a:t>L</a:t>
            </a:r>
            <a:r>
              <a:rPr lang="zh-CN" altLang="en-US" sz="2800" u="sng">
                <a:effectLst/>
                <a:ea typeface="+mj-lt"/>
                <a:sym typeface="+mn-ea"/>
              </a:rPr>
              <a:t>earning</a:t>
            </a:r>
            <a:r>
              <a:rPr lang="zh-CN" altLang="en-US" sz="2800">
                <a:effectLst/>
                <a:ea typeface="+mj-lt"/>
                <a:sym typeface="+mn-ea"/>
              </a:rPr>
              <a:t> </a:t>
            </a:r>
            <a:r>
              <a:rPr lang="en-US" altLang="zh-CN" sz="2800">
                <a:effectLst/>
                <a:ea typeface="+mj-lt"/>
                <a:sym typeface="+mn-ea"/>
              </a:rPr>
              <a:t>C</a:t>
            </a:r>
            <a:r>
              <a:rPr lang="zh-CN" altLang="en-US" sz="2800">
                <a:effectLst/>
                <a:ea typeface="+mj-lt"/>
                <a:sym typeface="+mn-ea"/>
              </a:rPr>
              <a:t>lassification </a:t>
            </a:r>
            <a:r>
              <a:rPr lang="en-US" altLang="zh-CN" sz="2800">
                <a:effectLst/>
                <a:ea typeface="+mj-lt"/>
                <a:sym typeface="+mn-ea"/>
              </a:rPr>
              <a:t>Method</a:t>
            </a:r>
            <a:br>
              <a:rPr lang="en-US" altLang="zh-CN" sz="2800">
                <a:effectLst/>
                <a:ea typeface="+mj-lt"/>
                <a:sym typeface="+mn-ea"/>
              </a:rPr>
            </a:br>
            <a:r>
              <a:rPr lang="en-US" altLang="en-US" sz="2800">
                <a:effectLst/>
                <a:ea typeface="+mj-lt"/>
                <a:sym typeface="+mn-ea"/>
              </a:rPr>
              <a:t>			  </a:t>
            </a:r>
            <a:r>
              <a:rPr lang="en-US" altLang="en-US" sz="2800" b="0">
                <a:effectLst/>
                <a:ea typeface="+mj-lt"/>
                <a:sym typeface="+mn-ea"/>
              </a:rPr>
              <a:t>(labeled data → model)</a:t>
            </a:r>
            <a:endParaRPr lang="en-US" altLang="en-US" sz="2800" b="0">
              <a:effectLst/>
              <a:ea typeface="+mj-lt"/>
              <a:sym typeface="+mn-ea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166495" y="1715770"/>
            <a:ext cx="3907155" cy="583565"/>
          </a:xfrm>
          <a:prstGeom prst="rect">
            <a:avLst/>
          </a:prstGeom>
          <a:noFill/>
          <a:ln w="44450" cmpd="sng">
            <a:solidFill>
              <a:srgbClr val="FF66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3200"/>
              <a:t>Root Node (feature)</a:t>
            </a:r>
            <a:endParaRPr lang="en-US" altLang="zh-CN" sz="3200"/>
          </a:p>
        </p:txBody>
      </p:sp>
      <p:sp>
        <p:nvSpPr>
          <p:cNvPr id="9" name="文本框 8"/>
          <p:cNvSpPr txBox="true"/>
          <p:nvPr/>
        </p:nvSpPr>
        <p:spPr>
          <a:xfrm>
            <a:off x="2285365" y="3730625"/>
            <a:ext cx="4422140" cy="583565"/>
          </a:xfrm>
          <a:prstGeom prst="rect">
            <a:avLst/>
          </a:prstGeom>
          <a:noFill/>
          <a:ln w="44450" cmpd="sng">
            <a:solidFill>
              <a:srgbClr val="FF33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en-US" sz="3200"/>
              <a:t>Internal</a:t>
            </a:r>
            <a:r>
              <a:rPr lang="en-US" altLang="zh-CN" sz="3200"/>
              <a:t> Node</a:t>
            </a:r>
            <a:r>
              <a:rPr lang="en-US" altLang="en-US" sz="3200"/>
              <a:t> (feature)</a:t>
            </a:r>
            <a:endParaRPr lang="en-US" altLang="en-US" sz="3200"/>
          </a:p>
        </p:txBody>
      </p:sp>
      <p:grpSp>
        <p:nvGrpSpPr>
          <p:cNvPr id="14" name="组合 13"/>
          <p:cNvGrpSpPr/>
          <p:nvPr/>
        </p:nvGrpSpPr>
        <p:grpSpPr>
          <a:xfrm rot="0">
            <a:off x="334010" y="3424555"/>
            <a:ext cx="1799590" cy="1662155"/>
            <a:chOff x="2642" y="7105"/>
            <a:chExt cx="2737" cy="2922"/>
          </a:xfrm>
        </p:grpSpPr>
        <p:sp>
          <p:nvSpPr>
            <p:cNvPr id="11" name="椭圆 10"/>
            <p:cNvSpPr/>
            <p:nvPr/>
          </p:nvSpPr>
          <p:spPr>
            <a:xfrm>
              <a:off x="2642" y="7105"/>
              <a:ext cx="2072" cy="2102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2840" y="7270"/>
              <a:ext cx="2539" cy="2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/>
                <a:t>Leaf Node</a:t>
              </a:r>
              <a:endParaRPr lang="en-US" altLang="zh-CN" sz="3200"/>
            </a:p>
            <a:p>
              <a:r>
                <a:rPr lang="en-US" altLang="en-US" sz="3200"/>
                <a:t>(output)</a:t>
              </a:r>
              <a:endParaRPr lang="en-US" altLang="en-US" sz="3200"/>
            </a:p>
          </p:txBody>
        </p:sp>
      </p:grpSp>
      <p:cxnSp>
        <p:nvCxnSpPr>
          <p:cNvPr id="15" name="直接箭头连接符 14"/>
          <p:cNvCxnSpPr>
            <a:stCxn id="8" idx="2"/>
            <a:endCxn id="13" idx="0"/>
          </p:cNvCxnSpPr>
          <p:nvPr/>
        </p:nvCxnSpPr>
        <p:spPr>
          <a:xfrm flipH="true">
            <a:off x="1299210" y="2299335"/>
            <a:ext cx="1821180" cy="1219200"/>
          </a:xfrm>
          <a:prstGeom prst="straightConnector1">
            <a:avLst/>
          </a:prstGeom>
          <a:ln w="635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3120390" y="2299335"/>
            <a:ext cx="1376045" cy="1431290"/>
          </a:xfrm>
          <a:prstGeom prst="straightConnector1">
            <a:avLst/>
          </a:prstGeom>
          <a:ln w="635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 rot="0">
            <a:off x="2155190" y="5309235"/>
            <a:ext cx="1799590" cy="1195705"/>
            <a:chOff x="2642" y="7105"/>
            <a:chExt cx="2737" cy="2102"/>
          </a:xfrm>
        </p:grpSpPr>
        <p:sp>
          <p:nvSpPr>
            <p:cNvPr id="18" name="椭圆 17"/>
            <p:cNvSpPr/>
            <p:nvPr/>
          </p:nvSpPr>
          <p:spPr>
            <a:xfrm>
              <a:off x="2642" y="7105"/>
              <a:ext cx="2072" cy="2102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true"/>
            <p:nvPr/>
          </p:nvSpPr>
          <p:spPr>
            <a:xfrm>
              <a:off x="2840" y="7270"/>
              <a:ext cx="2539" cy="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/>
                <a:t>Leaf Node</a:t>
              </a:r>
              <a:endParaRPr lang="en-US" altLang="zh-CN" sz="3200"/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4407535" y="5309235"/>
            <a:ext cx="1799590" cy="1195705"/>
            <a:chOff x="2642" y="7105"/>
            <a:chExt cx="2737" cy="2102"/>
          </a:xfrm>
        </p:grpSpPr>
        <p:sp>
          <p:nvSpPr>
            <p:cNvPr id="21" name="椭圆 20"/>
            <p:cNvSpPr/>
            <p:nvPr/>
          </p:nvSpPr>
          <p:spPr>
            <a:xfrm>
              <a:off x="2642" y="7105"/>
              <a:ext cx="2072" cy="2102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true"/>
            <p:nvPr/>
          </p:nvSpPr>
          <p:spPr>
            <a:xfrm>
              <a:off x="2840" y="7270"/>
              <a:ext cx="2539" cy="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/>
                <a:t>Leaf Node</a:t>
              </a:r>
              <a:endParaRPr lang="en-US" altLang="zh-CN" sz="3200"/>
            </a:p>
          </p:txBody>
        </p:sp>
      </p:grpSp>
      <p:cxnSp>
        <p:nvCxnSpPr>
          <p:cNvPr id="23" name="直接箭头连接符 22"/>
          <p:cNvCxnSpPr>
            <a:stCxn id="9" idx="2"/>
          </p:cNvCxnSpPr>
          <p:nvPr/>
        </p:nvCxnSpPr>
        <p:spPr>
          <a:xfrm>
            <a:off x="4496435" y="4314190"/>
            <a:ext cx="687070" cy="1119505"/>
          </a:xfrm>
          <a:prstGeom prst="straightConnector1">
            <a:avLst/>
          </a:prstGeom>
          <a:ln w="635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8" idx="0"/>
          </p:cNvCxnSpPr>
          <p:nvPr/>
        </p:nvCxnSpPr>
        <p:spPr>
          <a:xfrm flipH="true">
            <a:off x="2836545" y="4314190"/>
            <a:ext cx="1659890" cy="995045"/>
          </a:xfrm>
          <a:prstGeom prst="straightConnector1">
            <a:avLst/>
          </a:prstGeom>
          <a:ln w="635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Choose the attribute brought max gain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253490"/>
            <a:ext cx="10515600" cy="4351338"/>
          </a:xfrm>
        </p:spPr>
        <p:txBody>
          <a:bodyPr/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g(play , weather)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 = 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0.25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g(play, humidity&gt;75) = 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0.01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g(play, temp&gt;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80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) = 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0.155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g(play, windy) = 0.05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816090" y="651510"/>
            <a:ext cx="5024755" cy="2539365"/>
            <a:chOff x="10113" y="2541"/>
            <a:chExt cx="7913" cy="3999"/>
          </a:xfrm>
        </p:grpSpPr>
        <p:sp>
          <p:nvSpPr>
            <p:cNvPr id="8" name="文本框 7"/>
            <p:cNvSpPr txBox="true"/>
            <p:nvPr/>
          </p:nvSpPr>
          <p:spPr>
            <a:xfrm>
              <a:off x="12674" y="2541"/>
              <a:ext cx="2030" cy="628"/>
            </a:xfrm>
            <a:prstGeom prst="rect">
              <a:avLst/>
            </a:prstGeom>
            <a:noFill/>
            <a:ln w="44450" cmpd="sng">
              <a:solidFill>
                <a:srgbClr val="FF6600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" altLang="en-US" sz="2000"/>
                <a:t>weather</a:t>
              </a:r>
              <a:endParaRPr lang="" altLang="en-US" sz="2000"/>
            </a:p>
          </p:txBody>
        </p:sp>
        <p:sp>
          <p:nvSpPr>
            <p:cNvPr id="9" name="文本框 8"/>
            <p:cNvSpPr txBox="true"/>
            <p:nvPr/>
          </p:nvSpPr>
          <p:spPr>
            <a:xfrm>
              <a:off x="12674" y="5715"/>
              <a:ext cx="2270" cy="628"/>
            </a:xfrm>
            <a:prstGeom prst="rect">
              <a:avLst/>
            </a:prstGeom>
            <a:noFill/>
            <a:ln w="44450" cmpd="sng">
              <a:solidFill>
                <a:srgbClr val="FF3300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" altLang="en-US" sz="2000"/>
                <a:t>child node</a:t>
              </a:r>
              <a:endParaRPr lang="" altLang="en-US" sz="2000"/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10113" y="4657"/>
              <a:ext cx="2145" cy="1883"/>
              <a:chOff x="2642" y="7105"/>
              <a:chExt cx="2072" cy="210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42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3" name="文本框 12"/>
              <p:cNvSpPr txBox="true"/>
              <p:nvPr/>
            </p:nvSpPr>
            <p:spPr>
              <a:xfrm>
                <a:off x="3092" y="7535"/>
                <a:ext cx="1171" cy="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sz="2000"/>
                  <a:t>Yes</a:t>
                </a:r>
                <a:endParaRPr lang="" altLang="en-US" sz="2000"/>
              </a:p>
              <a:p>
                <a:r>
                  <a:rPr lang="" altLang="en-US" sz="2000"/>
                  <a:t>paly</a:t>
                </a:r>
                <a:endParaRPr lang="" altLang="en-US" sz="2000"/>
              </a:p>
            </p:txBody>
          </p:sp>
        </p:grpSp>
        <p:cxnSp>
          <p:nvCxnSpPr>
            <p:cNvPr id="15" name="直接箭头连接符 14"/>
            <p:cNvCxnSpPr>
              <a:stCxn id="8" idx="2"/>
              <a:endCxn id="11" idx="0"/>
            </p:cNvCxnSpPr>
            <p:nvPr/>
          </p:nvCxnSpPr>
          <p:spPr>
            <a:xfrm flipH="true">
              <a:off x="11186" y="3169"/>
              <a:ext cx="2503" cy="1488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2"/>
              <a:endCxn id="9" idx="0"/>
            </p:cNvCxnSpPr>
            <p:nvPr/>
          </p:nvCxnSpPr>
          <p:spPr>
            <a:xfrm>
              <a:off x="13689" y="3169"/>
              <a:ext cx="120" cy="2546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true"/>
            <p:nvPr/>
          </p:nvSpPr>
          <p:spPr>
            <a:xfrm>
              <a:off x="15756" y="5087"/>
              <a:ext cx="2270" cy="628"/>
            </a:xfrm>
            <a:prstGeom prst="rect">
              <a:avLst/>
            </a:prstGeom>
            <a:noFill/>
            <a:ln w="44450" cmpd="sng">
              <a:solidFill>
                <a:srgbClr val="FF3300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en-US" sz="2000"/>
                <a:t>child node</a:t>
              </a:r>
              <a:endParaRPr lang="en-US" altLang="en-US" sz="2000"/>
            </a:p>
          </p:txBody>
        </p:sp>
        <p:cxnSp>
          <p:nvCxnSpPr>
            <p:cNvPr id="5" name="直接箭头连接符 4"/>
            <p:cNvCxnSpPr>
              <a:stCxn id="8" idx="2"/>
              <a:endCxn id="4" idx="0"/>
            </p:cNvCxnSpPr>
            <p:nvPr/>
          </p:nvCxnSpPr>
          <p:spPr>
            <a:xfrm>
              <a:off x="13689" y="3169"/>
              <a:ext cx="3202" cy="1918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true"/>
            <p:nvPr/>
          </p:nvSpPr>
          <p:spPr>
            <a:xfrm>
              <a:off x="11211" y="3379"/>
              <a:ext cx="1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overcast</a:t>
              </a:r>
              <a:endParaRPr lang="" altLang="zh-CN"/>
            </a:p>
          </p:txBody>
        </p:sp>
        <p:sp>
          <p:nvSpPr>
            <p:cNvPr id="7" name="文本框 6"/>
            <p:cNvSpPr txBox="true"/>
            <p:nvPr/>
          </p:nvSpPr>
          <p:spPr>
            <a:xfrm>
              <a:off x="13456" y="4077"/>
              <a:ext cx="12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sunny</a:t>
              </a:r>
              <a:endParaRPr lang="" altLang="zh-CN"/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5423" y="3685"/>
              <a:ext cx="10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rainy</a:t>
              </a:r>
              <a:endParaRPr lang="" altLang="zh-CN"/>
            </a:p>
          </p:txBody>
        </p:sp>
      </p:grpSp>
      <p:graphicFrame>
        <p:nvGraphicFramePr>
          <p:cNvPr id="12" name="表格 11"/>
          <p:cNvGraphicFramePr/>
          <p:nvPr/>
        </p:nvGraphicFramePr>
        <p:xfrm>
          <a:off x="-396240" y="2846705"/>
          <a:ext cx="5451475" cy="4145280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396240"/>
                <a:gridCol w="978535"/>
                <a:gridCol w="1083945"/>
                <a:gridCol w="1097280"/>
                <a:gridCol w="953770"/>
                <a:gridCol w="941705"/>
              </a:tblGrid>
              <a:tr h="41656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Weather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Humidity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Temprerature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Windy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120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8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9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69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83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64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5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68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10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5180965" y="3263900"/>
          <a:ext cx="4076700" cy="1706880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1083945"/>
                <a:gridCol w="1097280"/>
                <a:gridCol w="953770"/>
                <a:gridCol w="941705"/>
              </a:tblGrid>
              <a:tr h="416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Humidity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Temprerature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Windy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120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69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/>
        </p:nvGraphicFramePr>
        <p:xfrm>
          <a:off x="8071485" y="5076825"/>
          <a:ext cx="4076700" cy="1722755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1083945"/>
                <a:gridCol w="1097280"/>
                <a:gridCol w="953770"/>
                <a:gridCol w="941705"/>
              </a:tblGrid>
              <a:tr h="503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Humidity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Temprerature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Windy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68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CN"/>
              <a:t>C4.5 :</a:t>
            </a:r>
            <a:endParaRPr lang="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" altLang="zh-CN"/>
                  <a:t>ID3 prefers to select attributes with more values first.</a:t>
                </a:r>
                <a:endParaRPr lang="" altLang="zh-CN"/>
              </a:p>
              <a:p>
                <a:r>
                  <a:rPr lang="" altLang="zh-CN"/>
                  <a:t>information gain 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𝑔</m:t>
                        </m:r>
                      </m:e>
                      <m:sub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f>
                      <m:fPr>
                        <m:ctrlP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𝑔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𝑔</m:t>
                        </m:r>
                      </m:e>
                      <m:sub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𝑤𝑒𝑎𝑡ℎ𝑒𝑟</m:t>
                    </m:r>
                    <m:r>
                      <a:rPr lang="en-US" altLang="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f>
                      <m:fPr>
                        <m:ctrlP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25</m:t>
                        </m:r>
                      </m:num>
                      <m:den>
                        <m:r>
                          <a:rPr lang="en-US" altLang="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den>
                    </m:f>
                  </m:oMath>
                </a14:m>
                <a:r>
                  <a:rPr lang="" altLang="zh-CN"/>
                  <a:t> = </a:t>
                </a:r>
                <a:endParaRPr lang="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𝑔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𝑤𝑖𝑛𝑑𝑦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den>
                    </m:f>
                  </m:oMath>
                </a14:m>
                <a:r>
                  <a:rPr lang="en-US" altLang="zh-CN">
                    <a:sym typeface="+mn-ea"/>
                  </a:rPr>
                  <a:t> = </a:t>
                </a:r>
                <a:endParaRPr lang="en-US" altLang="zh-CN"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𝑔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ℎ𝑢𝑚𝑖𝑑𝑖𝑡𝑦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01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den>
                    </m:f>
                    <m:r>
                      <a:rPr lang="en-US" altLang="zh-CN">
                        <a:sym typeface="+mn-ea"/>
                      </a:rPr>
                      <m:t> =</m:t>
                    </m:r>
                  </m:oMath>
                </a14:m>
                <a:endParaRPr lang="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𝑔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𝑡𝑒𝑚𝑝𝑒𝑟𝑎𝑡𝑢𝑟𝑒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15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den>
                    </m:f>
                  </m:oMath>
                </a14:m>
                <a:r>
                  <a:rPr lang="en-US" altLang="zh-CN">
                    <a:sym typeface="+mn-ea"/>
                  </a:rPr>
                  <a:t> = </a:t>
                </a:r>
                <a:endParaRPr lang="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pPr lvl="1" indent="0" fontAlgn="auto">
                  <a:lnSpc>
                    <a:spcPct val="100000"/>
                  </a:lnSpc>
                </a:pPr>
                <a:r>
                  <a:rPr lang="en-US" altLang="zh-CN" sz="2000" b="1">
                    <a:sym typeface="+mn-ea"/>
                  </a:rPr>
                  <a:t>Gini impurity</a:t>
                </a:r>
                <a:endParaRPr lang="en-US" altLang="zh-CN" sz="2000"/>
              </a:p>
              <a:p>
                <a14:m>
                  <m:oMath xmlns:m="http://schemas.openxmlformats.org/officeDocument/2006/math"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𝐽</m:t>
                        </m:r>
                      </m:sup>
                      <m:e>
                        <m:sSup>
                          <m:sSup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𝑃</m:t>
                            </m:r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标题 33"/>
          <p:cNvSpPr>
            <a:spLocks noGrp="true"/>
          </p:cNvSpPr>
          <p:nvPr>
            <p:ph type="title"/>
          </p:nvPr>
        </p:nvSpPr>
        <p:spPr>
          <a:xfrm>
            <a:off x="549910" y="98425"/>
            <a:ext cx="10515600" cy="737235"/>
          </a:xfrm>
        </p:spPr>
        <p:txBody>
          <a:bodyPr/>
          <a:p>
            <a:r>
              <a:rPr lang="en-US" altLang="zh-CN" sz="2800" b="0">
                <a:effectLst/>
                <a:sym typeface="+mn-ea"/>
              </a:rPr>
              <a:t>Make decision based on 4 attributes</a:t>
            </a:r>
            <a:r>
              <a:rPr lang="en-US" altLang="en-US" sz="2800" b="0">
                <a:effectLst/>
                <a:sym typeface="+mn-ea"/>
              </a:rPr>
              <a:t> </a:t>
            </a:r>
            <a:r>
              <a:rPr lang="en-US" altLang="zh-CN" sz="2800" b="0">
                <a:effectLst/>
                <a:sym typeface="+mn-ea"/>
              </a:rPr>
              <a:t>Play outdoor?</a:t>
            </a:r>
            <a:endParaRPr lang="en-US" altLang="zh-CN" sz="2800" b="0">
              <a:effectLst/>
              <a:sym typeface="+mn-ea"/>
            </a:endParaRPr>
          </a:p>
        </p:txBody>
      </p:sp>
      <p:graphicFrame>
        <p:nvGraphicFramePr>
          <p:cNvPr id="28" name="表格 27"/>
          <p:cNvGraphicFramePr/>
          <p:nvPr/>
        </p:nvGraphicFramePr>
        <p:xfrm>
          <a:off x="60325" y="1032510"/>
          <a:ext cx="5451475" cy="5751830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396240"/>
                <a:gridCol w="978535"/>
                <a:gridCol w="1083945"/>
                <a:gridCol w="1097280"/>
                <a:gridCol w="953770"/>
                <a:gridCol w="941705"/>
              </a:tblGrid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Weather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Humidity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Temprerature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Windy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/>
                    </a:p>
                    <a:p>
                      <a:pPr indent="0" algn="ctr">
                        <a:buNone/>
                      </a:pPr>
                      <a:r>
                        <a:rPr lang="" altLang="en-US" sz="1600">
                          <a:solidFill>
                            <a:srgbClr val="C00000"/>
                          </a:solidFill>
                        </a:rPr>
                        <a:t>(label)</a:t>
                      </a:r>
                      <a:endParaRPr lang="en-US" altLang="en-US" sz="1600"/>
                    </a:p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83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5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68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64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69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10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4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33" name="图片 32"/>
          <p:cNvPicPr>
            <a:picLocks noChangeAspect="true"/>
          </p:cNvPicPr>
          <p:nvPr/>
        </p:nvPicPr>
        <p:blipFill>
          <a:blip r:embed="rId1"/>
          <a:srcRect l="15373" t="8089" r="10933" b="8317"/>
          <a:stretch>
            <a:fillRect/>
          </a:stretch>
        </p:blipFill>
        <p:spPr>
          <a:xfrm>
            <a:off x="5680075" y="1429385"/>
            <a:ext cx="6523355" cy="5354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build a </a:t>
            </a:r>
            <a:r>
              <a:rPr lang="en-US" altLang="en-US"/>
              <a:t>decision </a:t>
            </a:r>
            <a:r>
              <a:rPr lang="en-US" altLang="zh-CN"/>
              <a:t>tree?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Define nodes based on attributes</a:t>
            </a:r>
            <a:endParaRPr lang="en-US" altLang="zh-CN"/>
          </a:p>
          <a:p>
            <a:r>
              <a:rPr lang="en-US" altLang="zh-CN"/>
              <a:t>2. </a:t>
            </a:r>
            <a:r>
              <a:rPr lang="en-US" altLang="zh-CN">
                <a:sym typeface="+mn-ea"/>
              </a:rPr>
              <a:t>Which attribute should be chosen as the node?</a:t>
            </a:r>
            <a:endParaRPr lang="en-US" altLang="zh-CN"/>
          </a:p>
          <a:p>
            <a:r>
              <a:rPr lang="en-US" altLang="zh-CN"/>
              <a:t>3. Make the tree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According the number of values to define the way of branching</a:t>
            </a:r>
            <a:endParaRPr lang="en-US" altLang="zh-CN"/>
          </a:p>
          <a:p>
            <a:pPr lvl="1"/>
            <a:r>
              <a:rPr lang="en-US" altLang="zh-CN"/>
              <a:t>Windy (2 values) : True, False</a:t>
            </a:r>
            <a:endParaRPr lang="en-US" altLang="zh-CN"/>
          </a:p>
          <a:p>
            <a:pPr lvl="1"/>
            <a:r>
              <a:rPr lang="en-US" altLang="zh-CN"/>
              <a:t>Weather (3 values): sunny, overcast, rainy</a:t>
            </a:r>
            <a:endParaRPr lang="en-US" altLang="zh-CN"/>
          </a:p>
          <a:p>
            <a:pPr lvl="1"/>
            <a:r>
              <a:rPr lang="en-US" altLang="zh-CN"/>
              <a:t>Temp/Humid : continus value</a:t>
            </a:r>
            <a:endParaRPr lang="en-US" altLang="zh-CN"/>
          </a:p>
          <a:p>
            <a:pPr lvl="1"/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283970" y="4908550"/>
            <a:ext cx="1866697" cy="1777365"/>
            <a:chOff x="3394" y="5875"/>
            <a:chExt cx="5463" cy="4369"/>
          </a:xfrm>
        </p:grpSpPr>
        <p:sp>
          <p:nvSpPr>
            <p:cNvPr id="9" name="文本框 8"/>
            <p:cNvSpPr txBox="true"/>
            <p:nvPr/>
          </p:nvSpPr>
          <p:spPr>
            <a:xfrm>
              <a:off x="3656" y="5875"/>
              <a:ext cx="4356" cy="980"/>
            </a:xfrm>
            <a:prstGeom prst="rect">
              <a:avLst/>
            </a:prstGeom>
            <a:noFill/>
            <a:ln w="44450" cmpd="sng">
              <a:solidFill>
                <a:srgbClr val="FF3300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 sz="2000"/>
                <a:t>Windy</a:t>
              </a:r>
              <a:endParaRPr lang="en-US" altLang="en-US" sz="2000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3394" y="8361"/>
              <a:ext cx="2834" cy="1883"/>
              <a:chOff x="2642" y="7105"/>
              <a:chExt cx="2737" cy="210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42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9" name="文本框 18"/>
              <p:cNvSpPr txBox="true"/>
              <p:nvPr/>
            </p:nvSpPr>
            <p:spPr>
              <a:xfrm>
                <a:off x="2840" y="7618"/>
                <a:ext cx="2539" cy="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/>
                  <a:t>True</a:t>
                </a:r>
                <a:endParaRPr lang="en-US" altLang="en-US" sz="20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6228" y="8361"/>
              <a:ext cx="2629" cy="1883"/>
              <a:chOff x="1953" y="7105"/>
              <a:chExt cx="2539" cy="210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953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22" name="文本框 21"/>
              <p:cNvSpPr txBox="true"/>
              <p:nvPr/>
            </p:nvSpPr>
            <p:spPr>
              <a:xfrm>
                <a:off x="1953" y="7608"/>
                <a:ext cx="2539" cy="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/>
                  <a:t>False</a:t>
                </a:r>
                <a:endParaRPr lang="en-US" altLang="en-US" sz="2000"/>
              </a:p>
            </p:txBody>
          </p:sp>
        </p:grpSp>
        <p:cxnSp>
          <p:nvCxnSpPr>
            <p:cNvPr id="23" name="直接箭头连接符 22"/>
            <p:cNvCxnSpPr>
              <a:stCxn id="9" idx="2"/>
              <a:endCxn id="21" idx="0"/>
            </p:cNvCxnSpPr>
            <p:nvPr/>
          </p:nvCxnSpPr>
          <p:spPr>
            <a:xfrm>
              <a:off x="5834" y="6855"/>
              <a:ext cx="1466" cy="1506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2"/>
              <a:endCxn id="18" idx="0"/>
            </p:cNvCxnSpPr>
            <p:nvPr/>
          </p:nvCxnSpPr>
          <p:spPr>
            <a:xfrm flipH="true">
              <a:off x="4467" y="6855"/>
              <a:ext cx="1366" cy="1506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586480" y="4881880"/>
            <a:ext cx="3296920" cy="1821180"/>
            <a:chOff x="5648" y="7688"/>
            <a:chExt cx="5192" cy="2868"/>
          </a:xfrm>
        </p:grpSpPr>
        <p:sp>
          <p:nvSpPr>
            <p:cNvPr id="6" name="文本框 5"/>
            <p:cNvSpPr txBox="true"/>
            <p:nvPr/>
          </p:nvSpPr>
          <p:spPr>
            <a:xfrm>
              <a:off x="6449" y="7688"/>
              <a:ext cx="3288" cy="628"/>
            </a:xfrm>
            <a:prstGeom prst="rect">
              <a:avLst/>
            </a:prstGeom>
            <a:noFill/>
            <a:ln w="44450" cmpd="sng">
              <a:solidFill>
                <a:srgbClr val="FF3300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 sz="2000"/>
                <a:t>Weather</a:t>
              </a:r>
              <a:endParaRPr lang="en-US" altLang="en-US" sz="2000"/>
            </a:p>
          </p:txBody>
        </p:sp>
        <p:grpSp>
          <p:nvGrpSpPr>
            <p:cNvPr id="7" name="组合 6"/>
            <p:cNvGrpSpPr/>
            <p:nvPr/>
          </p:nvGrpSpPr>
          <p:grpSpPr>
            <a:xfrm rot="0">
              <a:off x="5648" y="9280"/>
              <a:ext cx="1685" cy="1206"/>
              <a:chOff x="2609" y="7105"/>
              <a:chExt cx="2539" cy="210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642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0" name="文本框 9"/>
              <p:cNvSpPr txBox="true"/>
              <p:nvPr/>
            </p:nvSpPr>
            <p:spPr>
              <a:xfrm>
                <a:off x="2609" y="7650"/>
                <a:ext cx="2539" cy="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/>
                  <a:t>Sunny</a:t>
                </a:r>
                <a:endParaRPr lang="en-US" altLang="en-US" sz="20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7405" y="9326"/>
              <a:ext cx="1442" cy="1208"/>
              <a:chOff x="2642" y="7105"/>
              <a:chExt cx="2173" cy="210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642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3" name="文本框 12"/>
              <p:cNvSpPr txBox="true"/>
              <p:nvPr/>
            </p:nvSpPr>
            <p:spPr>
              <a:xfrm>
                <a:off x="2839" y="7271"/>
                <a:ext cx="1976" cy="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/>
                  <a:t>overcast</a:t>
                </a:r>
                <a:endParaRPr lang="en-US" altLang="en-US" sz="2000"/>
              </a:p>
            </p:txBody>
          </p:sp>
        </p:grpSp>
        <p:cxnSp>
          <p:nvCxnSpPr>
            <p:cNvPr id="14" name="直接箭头连接符 13"/>
            <p:cNvCxnSpPr>
              <a:stCxn id="6" idx="2"/>
              <a:endCxn id="12" idx="0"/>
            </p:cNvCxnSpPr>
            <p:nvPr/>
          </p:nvCxnSpPr>
          <p:spPr>
            <a:xfrm>
              <a:off x="8093" y="8316"/>
              <a:ext cx="0" cy="1010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8" idx="0"/>
            </p:cNvCxnSpPr>
            <p:nvPr/>
          </p:nvCxnSpPr>
          <p:spPr>
            <a:xfrm flipH="true">
              <a:off x="6358" y="8316"/>
              <a:ext cx="1735" cy="964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 rot="0">
              <a:off x="9090" y="9350"/>
              <a:ext cx="1750" cy="1206"/>
              <a:chOff x="2642" y="7105"/>
              <a:chExt cx="2638" cy="2102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642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36" name="文本框 35"/>
              <p:cNvSpPr txBox="true"/>
              <p:nvPr/>
            </p:nvSpPr>
            <p:spPr>
              <a:xfrm>
                <a:off x="2741" y="7384"/>
                <a:ext cx="2539" cy="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/>
                  <a:t>Rainy</a:t>
                </a:r>
                <a:endParaRPr lang="en-US" altLang="en-US" sz="2000"/>
              </a:p>
            </p:txBody>
          </p:sp>
        </p:grpSp>
        <p:cxnSp>
          <p:nvCxnSpPr>
            <p:cNvPr id="37" name="直接箭头连接符 36"/>
            <p:cNvCxnSpPr>
              <a:stCxn id="6" idx="2"/>
              <a:endCxn id="35" idx="0"/>
            </p:cNvCxnSpPr>
            <p:nvPr/>
          </p:nvCxnSpPr>
          <p:spPr>
            <a:xfrm>
              <a:off x="8093" y="8316"/>
              <a:ext cx="1685" cy="1034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true"/>
          <p:nvPr/>
        </p:nvSpPr>
        <p:spPr>
          <a:xfrm>
            <a:off x="7197090" y="4881880"/>
            <a:ext cx="2087880" cy="398780"/>
          </a:xfrm>
          <a:prstGeom prst="rect">
            <a:avLst/>
          </a:prstGeom>
          <a:noFill/>
          <a:ln w="44450" cmpd="sng">
            <a:solidFill>
              <a:srgbClr val="FF330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en-US" sz="2000"/>
              <a:t>Humidity</a:t>
            </a:r>
            <a:endParaRPr lang="en-US" altLang="en-US" sz="2000"/>
          </a:p>
        </p:txBody>
      </p:sp>
      <p:grpSp>
        <p:nvGrpSpPr>
          <p:cNvPr id="51" name="组合 50"/>
          <p:cNvGrpSpPr/>
          <p:nvPr/>
        </p:nvGrpSpPr>
        <p:grpSpPr>
          <a:xfrm rot="0">
            <a:off x="7183120" y="5922010"/>
            <a:ext cx="1069975" cy="765810"/>
            <a:chOff x="2609" y="7105"/>
            <a:chExt cx="2539" cy="2102"/>
          </a:xfrm>
        </p:grpSpPr>
        <p:sp>
          <p:nvSpPr>
            <p:cNvPr id="52" name="椭圆 51"/>
            <p:cNvSpPr/>
            <p:nvPr/>
          </p:nvSpPr>
          <p:spPr>
            <a:xfrm>
              <a:off x="2642" y="7105"/>
              <a:ext cx="2072" cy="2102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53" name="文本框 52"/>
            <p:cNvSpPr txBox="true"/>
            <p:nvPr/>
          </p:nvSpPr>
          <p:spPr>
            <a:xfrm>
              <a:off x="2609" y="7650"/>
              <a:ext cx="2539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/>
                <a:t>(0,75)</a:t>
              </a:r>
              <a:endParaRPr lang="en-US" altLang="en-US" sz="2000"/>
            </a:p>
          </p:txBody>
        </p:sp>
      </p:grpSp>
      <p:grpSp>
        <p:nvGrpSpPr>
          <p:cNvPr id="54" name="组合 53"/>
          <p:cNvGrpSpPr/>
          <p:nvPr/>
        </p:nvGrpSpPr>
        <p:grpSpPr>
          <a:xfrm rot="0">
            <a:off x="8195247" y="5982335"/>
            <a:ext cx="1089723" cy="766146"/>
            <a:chOff x="2520" y="7105"/>
            <a:chExt cx="2194" cy="2102"/>
          </a:xfrm>
        </p:grpSpPr>
        <p:sp>
          <p:nvSpPr>
            <p:cNvPr id="55" name="椭圆 54"/>
            <p:cNvSpPr/>
            <p:nvPr/>
          </p:nvSpPr>
          <p:spPr>
            <a:xfrm>
              <a:off x="2642" y="7105"/>
              <a:ext cx="2072" cy="2102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56" name="文本框 55"/>
            <p:cNvSpPr txBox="true"/>
            <p:nvPr/>
          </p:nvSpPr>
          <p:spPr>
            <a:xfrm>
              <a:off x="2520" y="7619"/>
              <a:ext cx="2173" cy="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/>
                <a:t>(75,100)</a:t>
              </a:r>
              <a:endParaRPr lang="en-US" altLang="en-US" sz="2000"/>
            </a:p>
          </p:txBody>
        </p:sp>
      </p:grpSp>
      <p:cxnSp>
        <p:nvCxnSpPr>
          <p:cNvPr id="57" name="直接箭头连接符 56"/>
          <p:cNvCxnSpPr>
            <a:stCxn id="50" idx="2"/>
            <a:endCxn id="55" idx="0"/>
          </p:cNvCxnSpPr>
          <p:nvPr/>
        </p:nvCxnSpPr>
        <p:spPr>
          <a:xfrm>
            <a:off x="8241030" y="5280660"/>
            <a:ext cx="529590" cy="701675"/>
          </a:xfrm>
          <a:prstGeom prst="straightConnector1">
            <a:avLst/>
          </a:prstGeom>
          <a:ln w="635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0" idx="2"/>
            <a:endCxn id="52" idx="0"/>
          </p:cNvCxnSpPr>
          <p:nvPr/>
        </p:nvCxnSpPr>
        <p:spPr>
          <a:xfrm flipH="true">
            <a:off x="7620000" y="5280660"/>
            <a:ext cx="607060" cy="641350"/>
          </a:xfrm>
          <a:prstGeom prst="straightConnector1">
            <a:avLst/>
          </a:prstGeom>
          <a:ln w="635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9773285" y="4881245"/>
            <a:ext cx="1908093" cy="1777365"/>
            <a:chOff x="3394" y="5875"/>
            <a:chExt cx="5584" cy="4369"/>
          </a:xfrm>
        </p:grpSpPr>
        <p:sp>
          <p:nvSpPr>
            <p:cNvPr id="64" name="文本框 63"/>
            <p:cNvSpPr txBox="true"/>
            <p:nvPr/>
          </p:nvSpPr>
          <p:spPr>
            <a:xfrm>
              <a:off x="3394" y="5875"/>
              <a:ext cx="4718" cy="980"/>
            </a:xfrm>
            <a:prstGeom prst="rect">
              <a:avLst/>
            </a:prstGeom>
            <a:noFill/>
            <a:ln w="44450" cmpd="sng">
              <a:solidFill>
                <a:srgbClr val="FF3300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 sz="2000"/>
                <a:t>Temperature</a:t>
              </a:r>
              <a:endParaRPr lang="en-US" altLang="en-US" sz="2000"/>
            </a:p>
          </p:txBody>
        </p:sp>
        <p:grpSp>
          <p:nvGrpSpPr>
            <p:cNvPr id="65" name="组合 64"/>
            <p:cNvGrpSpPr/>
            <p:nvPr/>
          </p:nvGrpSpPr>
          <p:grpSpPr>
            <a:xfrm rot="0">
              <a:off x="3394" y="8361"/>
              <a:ext cx="2834" cy="1883"/>
              <a:chOff x="2642" y="7105"/>
              <a:chExt cx="2737" cy="2102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642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67" name="文本框 66"/>
              <p:cNvSpPr txBox="true"/>
              <p:nvPr/>
            </p:nvSpPr>
            <p:spPr>
              <a:xfrm>
                <a:off x="2840" y="7618"/>
                <a:ext cx="2539" cy="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/>
                  <a:t>&lt;95</a:t>
                </a:r>
                <a:endParaRPr lang="en-US" altLang="en-US" sz="200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 rot="0">
              <a:off x="6228" y="8361"/>
              <a:ext cx="2750" cy="1883"/>
              <a:chOff x="1953" y="7105"/>
              <a:chExt cx="2656" cy="2102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953" y="7105"/>
                <a:ext cx="2072" cy="2102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70" name="文本框 69"/>
              <p:cNvSpPr txBox="true"/>
              <p:nvPr/>
            </p:nvSpPr>
            <p:spPr>
              <a:xfrm>
                <a:off x="2070" y="7608"/>
                <a:ext cx="2539" cy="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/>
                  <a:t>&gt;95</a:t>
                </a:r>
                <a:endParaRPr lang="en-US" altLang="en-US" sz="2000"/>
              </a:p>
            </p:txBody>
          </p:sp>
        </p:grpSp>
        <p:cxnSp>
          <p:nvCxnSpPr>
            <p:cNvPr id="71" name="直接箭头连接符 70"/>
            <p:cNvCxnSpPr>
              <a:stCxn id="64" idx="2"/>
              <a:endCxn id="69" idx="0"/>
            </p:cNvCxnSpPr>
            <p:nvPr/>
          </p:nvCxnSpPr>
          <p:spPr>
            <a:xfrm>
              <a:off x="5754" y="6855"/>
              <a:ext cx="1546" cy="1506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4" idx="2"/>
              <a:endCxn id="66" idx="0"/>
            </p:cNvCxnSpPr>
            <p:nvPr/>
          </p:nvCxnSpPr>
          <p:spPr>
            <a:xfrm flipH="true">
              <a:off x="4467" y="6855"/>
              <a:ext cx="1288" cy="1506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794385"/>
          </a:xfrm>
        </p:spPr>
        <p:txBody>
          <a:bodyPr/>
          <a:p>
            <a:r>
              <a:rPr lang="en-US" altLang="zh-CN">
                <a:sym typeface="+mn-ea"/>
              </a:rPr>
              <a:t> Which attribute should be chosen as the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effectLst/>
                <a:sym typeface="+mn-ea"/>
              </a:rPr>
              <a:t>root</a:t>
            </a:r>
            <a:r>
              <a:rPr lang="en-US" altLang="zh-CN">
                <a:effectLst/>
                <a:sym typeface="+mn-ea"/>
              </a:rPr>
              <a:t> </a:t>
            </a:r>
            <a:r>
              <a:rPr lang="en-US" altLang="zh-CN">
                <a:sym typeface="+mn-ea"/>
              </a:rPr>
              <a:t>node?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292860"/>
            <a:ext cx="10515600" cy="4884420"/>
          </a:xfrm>
        </p:spPr>
        <p:txBody>
          <a:bodyPr>
            <a:noAutofit/>
          </a:bodyPr>
          <a:p>
            <a:pPr indent="0" fontAlgn="auto">
              <a:lnSpc>
                <a:spcPct val="100000"/>
              </a:lnSpc>
            </a:pPr>
            <a:r>
              <a:rPr lang="en-US" altLang="zh-CN" sz="2400"/>
              <a:t>Two Metrics</a:t>
            </a:r>
            <a:endParaRPr lang="en-US" altLang="zh-CN" sz="2400"/>
          </a:p>
          <a:p>
            <a:pPr lvl="1" indent="0" fontAlgn="auto">
              <a:lnSpc>
                <a:spcPct val="100000"/>
              </a:lnSpc>
            </a:pPr>
            <a:r>
              <a:rPr lang="en-US" altLang="zh-CN" sz="2160" b="1">
                <a:sym typeface="+mn-ea"/>
              </a:rPr>
              <a:t>Information gain</a:t>
            </a:r>
            <a:endParaRPr lang="en-US" altLang="zh-CN" sz="2160"/>
          </a:p>
          <a:p>
            <a:pPr lvl="2" indent="0" fontAlgn="auto">
              <a:lnSpc>
                <a:spcPct val="100000"/>
              </a:lnSpc>
            </a:pPr>
            <a:r>
              <a:rPr lang="en-US" altLang="en-US" sz="2160">
                <a:cs typeface="+mn-lt"/>
                <a:sym typeface="+mn-ea"/>
              </a:rPr>
              <a:t> ID3, C4.5</a:t>
            </a:r>
            <a:endParaRPr lang="en-US" altLang="zh-CN" sz="2160"/>
          </a:p>
          <a:p>
            <a:pPr lvl="1" indent="0" fontAlgn="auto">
              <a:lnSpc>
                <a:spcPct val="100000"/>
              </a:lnSpc>
            </a:pPr>
            <a:r>
              <a:rPr lang="en-US" altLang="zh-CN" sz="2400" b="1"/>
              <a:t>Gini impurity</a:t>
            </a:r>
            <a:endParaRPr lang="en-US" altLang="zh-CN" sz="2400"/>
          </a:p>
          <a:p>
            <a:pPr lvl="2" indent="0" fontAlgn="auto">
              <a:lnSpc>
                <a:spcPct val="100000"/>
              </a:lnSpc>
            </a:pPr>
            <a:r>
              <a:rPr lang="en-US" altLang="en-US" sz="2400"/>
              <a:t>CART </a:t>
            </a:r>
            <a:endParaRPr lang="en-US" altLang="zh-CN" sz="2400"/>
          </a:p>
          <a:p>
            <a:pPr lvl="1" indent="0" fontAlgn="auto">
              <a:lnSpc>
                <a:spcPct val="100000"/>
              </a:lnSpc>
            </a:pPr>
            <a:endParaRPr lang="en-US" altLang="en-US" sz="2400"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</p:spPr>
            <p:txBody>
              <a:bodyPr>
                <a:normAutofit lnSpcReduction="10000"/>
              </a:bodyPr>
              <a:p>
                <a:pPr lvl="0" indent="0" fontAlgn="auto">
                  <a:lnSpc>
                    <a:spcPct val="100000"/>
                  </a:lnSpc>
                </a:pPr>
                <a:r>
                  <a:rPr lang="en-US" altLang="zh-CN" sz="2800" b="1">
                    <a:sym typeface="+mn-ea"/>
                  </a:rPr>
                  <a:t>Information Entropy: </a:t>
                </a:r>
                <a:endParaRPr lang="en-US" altLang="zh-CN" sz="2800" b="1">
                  <a:sym typeface="+mn-ea"/>
                </a:endParaRPr>
              </a:p>
              <a:p>
                <a:pPr lvl="2" indent="0" fontAlgn="auto">
                  <a:lnSpc>
                    <a:spcPct val="100000"/>
                  </a:lnSpc>
                  <a:buNone/>
                </a:pPr>
                <a:r>
                  <a:rPr lang="en-US" altLang="en-US" sz="2800">
                    <a:latin typeface="DejaVu Math TeX Gyre" panose="02000503000000000000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DejaVu Math TeX Gyre" panose="02000503000000000000" charset="0"/>
                      </a:rPr>
                      <m:t>H</m:t>
                    </m:r>
                    <m:r>
                      <a:rPr lang="en-US" altLang="en-US" sz="2800">
                        <a:latin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800">
                        <a:latin typeface="DejaVu Math TeX Gyre" panose="02000503000000000000" charset="0"/>
                      </a:rPr>
                      <m:t>X</m:t>
                    </m:r>
                    <m:r>
                      <a:rPr lang="en-US" altLang="en-US" sz="2800">
                        <a:latin typeface="DejaVu Math TeX Gyre" panose="02000503000000000000" charset="0"/>
                      </a:rPr>
                      <m:t>)=−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en-US" altLang="en-US" sz="1800">
                    <a:latin typeface="DejaVu Math TeX Gyre" panose="02000503000000000000" charset="0"/>
                    <a:cs typeface="DejaVu Math TeX Gyre" panose="02000503000000000000" charset="0"/>
                  </a:rPr>
                  <a:t>	 </a:t>
                </a:r>
                <a:endParaRPr lang="en-US" altLang="en-US" sz="1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2" indent="0" fontAlgn="auto">
                  <a:lnSpc>
                    <a:spcPct val="100000"/>
                  </a:lnSpc>
                  <a:buNone/>
                </a:pPr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(</a:t>
                </a:r>
                <a:r>
                  <a:rPr lang="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X: label; </a:t>
                </a:r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n: number of </a:t>
                </a:r>
                <a:r>
                  <a:rPr lang="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labels</a:t>
                </a:r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, pi: probability of each </a:t>
                </a:r>
                <a:r>
                  <a:rPr lang="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label</a:t>
                </a:r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en-US" altLang="en-US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 indent="0" fontAlgn="auto">
                  <a:lnSpc>
                    <a:spcPct val="100000"/>
                  </a:lnSpc>
                </a:pPr>
                <a:r>
                  <a:rPr lang="en-US" altLang="en-US" sz="2795">
                    <a:cs typeface="+mn-lt"/>
                    <a:sym typeface="+mn-ea"/>
                  </a:rPr>
                  <a:t>the degree of uncertainty of the information</a:t>
                </a:r>
                <a:endParaRPr lang="en-US" altLang="en-US" sz="2795">
                  <a:cs typeface="+mn-lt"/>
                  <a:sym typeface="+mn-ea"/>
                </a:endParaRPr>
              </a:p>
              <a:p>
                <a:pPr lvl="0" indent="0" fontAlgn="auto">
                  <a:lnSpc>
                    <a:spcPct val="100000"/>
                  </a:lnSpc>
                </a:pPr>
                <a:r>
                  <a:rPr lang="en-US" altLang="en-US" sz="2800" b="1">
                    <a:cs typeface="+mn-lt"/>
                    <a:sym typeface="+mn-ea"/>
                  </a:rPr>
                  <a:t>Conditional Entropy: </a:t>
                </a:r>
                <a:endParaRPr lang="en-US" altLang="en-US" sz="2800">
                  <a:cs typeface="+mn-lt"/>
                  <a:sym typeface="+mn-ea"/>
                </a:endParaRPr>
              </a:p>
              <a:p>
                <a:pPr lvl="1" indent="0" fontAlgn="auto">
                  <a:lnSpc>
                    <a:spcPct val="100000"/>
                  </a:lnSpc>
                  <a:buNone/>
                </a:pPr>
                <a:r>
                  <a:rPr lang="en-US" altLang="en-US" sz="2800">
                    <a:latin typeface="DejaVu Math TeX Gyre" panose="02000503000000000000" charset="0"/>
                    <a:cs typeface="+mn-lt"/>
                    <a:sym typeface="+mn-ea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DejaVu Math TeX Gyre" panose="02000503000000000000" charset="0"/>
                        <a:cs typeface="+mn-lt"/>
                        <a:sym typeface="+mn-ea"/>
                      </a:rPr>
                      <m:t>H</m:t>
                    </m:r>
                    <m:r>
                      <a:rPr lang="en-US" altLang="en-US" sz="2800">
                        <a:latin typeface="DejaVu Math TeX Gyre" panose="02000503000000000000" charset="0"/>
                        <a:cs typeface="+mn-lt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800">
                        <a:latin typeface="DejaVu Math TeX Gyre" panose="02000503000000000000" charset="0"/>
                        <a:cs typeface="+mn-lt"/>
                        <a:sym typeface="+mn-ea"/>
                      </a:rPr>
                      <m:t>Y</m:t>
                    </m:r>
                    <m:r>
                      <a:rPr lang="en-US" altLang="en-US" sz="2800">
                        <a:latin typeface="DejaVu Math TeX Gyre" panose="02000503000000000000" charset="0"/>
                        <a:cs typeface="+mn-lt"/>
                        <a:sym typeface="+mn-ea"/>
                      </a:rPr>
                      <m:t>|</m:t>
                    </m:r>
                    <m:r>
                      <m:rPr>
                        <m:sty m:val="p"/>
                      </m:rPr>
                      <a:rPr lang="en-US" altLang="en-US" sz="2800">
                        <a:latin typeface="DejaVu Math TeX Gyre" panose="02000503000000000000" charset="0"/>
                        <a:cs typeface="+mn-lt"/>
                        <a:sym typeface="+mn-ea"/>
                      </a:rPr>
                      <m:t>X</m:t>
                    </m:r>
                    <m:r>
                      <a:rPr lang="en-US" altLang="en-US" sz="2800">
                        <a:latin typeface="DejaVu Math TeX Gyre" panose="02000503000000000000" charset="0"/>
                        <a:cs typeface="+mn-lt"/>
                        <a:sym typeface="+mn-ea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𝐻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𝑋</m:t>
                        </m:r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800">
                  <a:cs typeface="+mn-lt"/>
                  <a:sym typeface="+mn-ea"/>
                </a:endParaRPr>
              </a:p>
              <a:p>
                <a:pPr lvl="0" indent="0" fontAlgn="auto">
                  <a:lnSpc>
                    <a:spcPct val="100000"/>
                  </a:lnSpc>
                </a:pPr>
                <a:r>
                  <a:rPr lang="en-US" altLang="en-US" sz="2800" b="1">
                    <a:cs typeface="+mn-lt"/>
                    <a:sym typeface="+mn-ea"/>
                  </a:rPr>
                  <a:t>Information Gain:</a:t>
                </a:r>
                <a:endParaRPr lang="en-US" altLang="en-US" sz="2800">
                  <a:cs typeface="+mn-lt"/>
                  <a:sym typeface="+mn-ea"/>
                </a:endParaRPr>
              </a:p>
              <a:p>
                <a:pPr lvl="1" indent="0" fontAlgn="auto">
                  <a:lnSpc>
                    <a:spcPct val="100000"/>
                  </a:lnSpc>
                  <a:buNone/>
                </a:pPr>
                <a:r>
                  <a:rPr lang="en-US" altLang="en-US" sz="252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	</a:t>
                </a:r>
                <a:r>
                  <a:rPr lang="en-US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𝐷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𝐴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 = 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𝐻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𝐷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 − 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𝐻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𝐷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|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𝐴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endParaRPr lang="en-US" altLang="en-US" sz="2520">
                  <a:cs typeface="+mn-lt"/>
                  <a:sym typeface="+mn-ea"/>
                </a:endParaRPr>
              </a:p>
              <a:p>
                <a:pPr lvl="1"/>
                <a:r>
                  <a:rPr lang="en-US" altLang="zh-CN" sz="2520"/>
                  <a:t>choose the feature brought max information gain</a:t>
                </a:r>
                <a:endParaRPr lang="en-US" altLang="zh-CN" sz="2520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p>
                <a:pPr algn="ctr"/>
                <a:r>
                  <a:rPr lang="en-US" altLang="en-US" b="0">
                    <a:effectLst/>
                    <a:latin typeface="DejaVu Math TeX Gyre" panose="02000503000000000000" charset="0"/>
                  </a:rPr>
                  <a:t>Entropy: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effectLst/>
                        <a:latin typeface="DejaVu Math TeX Gyre" panose="02000503000000000000" charset="0"/>
                      </a:rPr>
                      <m:t>H</m:t>
                    </m:r>
                    <m:r>
                      <a:rPr lang="en-US" altLang="en-US">
                        <a:effectLst/>
                        <a:latin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>
                        <a:effectLst/>
                        <a:latin typeface="DejaVu Math TeX Gyre" panose="02000503000000000000" charset="0"/>
                      </a:rPr>
                      <m:t>X</m:t>
                    </m:r>
                    <m:r>
                      <a:rPr lang="en-US" altLang="en-US">
                        <a:effectLst/>
                        <a:latin typeface="DejaVu Math TeX Gyre" panose="02000503000000000000" charset="0"/>
                      </a:rPr>
                      <m:t>)=−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sSub>
                          <m:sSubPr>
                            <m:ctrlP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>
                  <a:effectLst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>
              <a:xfrm>
                <a:off x="1356995" y="1810385"/>
                <a:ext cx="10515600" cy="4351338"/>
              </a:xfrm>
            </p:spPr>
            <p:txBody>
              <a:bodyPr/>
              <a:p>
                <a:r>
                  <a:rPr lang="en-US" altLang="zh-CN" sz="2800"/>
                  <a:t>Entropy of “Play outdoor”</a:t>
                </a:r>
                <a:endParaRPr lang="en-US" altLang="zh-CN" sz="2800"/>
              </a:p>
              <a:p>
                <a:pPr lvl="1"/>
                <a:r>
                  <a:rPr lang="en-US" altLang="zh-CN" sz="2800"/>
                  <a:t>P(yes) = 9/14</a:t>
                </a:r>
                <a:endParaRPr lang="en-US" altLang="zh-CN" sz="2800"/>
              </a:p>
              <a:p>
                <a:pPr lvl="1"/>
                <a:r>
                  <a:rPr lang="en-US" altLang="zh-CN" sz="2800"/>
                  <a:t>P(no) = 5/14</a:t>
                </a:r>
                <a:endParaRPr lang="en-US" altLang="zh-CN" sz="280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𝐻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𝑃𝑙𝑎𝑦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 −</m:t>
                    </m:r>
                    <m:d>
                      <m:dPr>
                        <m:ctrlP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*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+ </m:t>
                        </m:r>
                        <m:f>
                          <m:f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*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en-US" sz="28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94</m:t>
                    </m:r>
                  </m:oMath>
                </a14:m>
                <a:r>
                  <a:rPr lang="en-US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bit</a:t>
                </a:r>
                <a:r>
                  <a:rPr lang="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s</a:t>
                </a:r>
                <a:endParaRPr lang="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1356995" y="1810385"/>
                <a:ext cx="10515600" cy="4351338"/>
              </a:xfrm>
              <a:blipFill rotWithShape="true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表格 27"/>
          <p:cNvGraphicFramePr/>
          <p:nvPr/>
        </p:nvGraphicFramePr>
        <p:xfrm>
          <a:off x="415290" y="701040"/>
          <a:ext cx="941705" cy="5751830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941705"/>
              </a:tblGrid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4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p>
                <a:pPr algn="ctr"/>
                <a:r>
                  <a:rPr lang="en-US" altLang="en-US">
                    <a:effectLst/>
                    <a:cs typeface="+mn-lt"/>
                    <a:sym typeface="+mn-ea"/>
                  </a:rPr>
                  <a:t>Conditional Entropy: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H</m:t>
                    </m:r>
                    <m:r>
                      <a:rPr lang="en-US" altLang="en-US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Y</m:t>
                    </m:r>
                    <m:r>
                      <a:rPr lang="en-US" altLang="en-US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|</m:t>
                    </m:r>
                    <m:r>
                      <m:rPr>
                        <m:sty m:val="p"/>
                      </m:rPr>
                      <a:rPr lang="en-US" altLang="en-US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X</m:t>
                    </m:r>
                    <m:r>
                      <a:rPr lang="en-US" altLang="en-US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𝐻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𝑋</m:t>
                        </m:r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>
                  <a:effectLst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>
              <a:xfrm>
                <a:off x="5133975" y="1779270"/>
                <a:ext cx="7030720" cy="4351655"/>
              </a:xfrm>
            </p:spPr>
            <p:txBody>
              <a:bodyPr/>
              <a:p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Y: play outdoor?  2 value: Yes or no</a:t>
                </a:r>
                <a:endParaRPr lang="en-US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X: weather? 3 value: Sunny, Overcast, Rainy</a:t>
                </a:r>
                <a:endParaRPr lang="en-US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H(play | sunny) = </a:t>
                </a:r>
                <a14:m>
                  <m:oMath xmlns:m="http://schemas.openxmlformats.org/officeDocument/2006/math"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97</m:t>
                    </m:r>
                  </m:oMath>
                </a14:m>
                <a:endParaRPr lang="en-US" altLang="en-US" sz="1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H(play | overcast)=</a:t>
                </a:r>
                <a14:m>
                  <m:oMath xmlns:m="http://schemas.openxmlformats.org/officeDocument/2006/math"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endParaRPr lang="en-US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H(play | rainy) =</a:t>
                </a:r>
                <a14:m>
                  <m:oMath xmlns:m="http://schemas.openxmlformats.org/officeDocument/2006/math"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−(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97</m:t>
                    </m:r>
                  </m:oMath>
                </a14:m>
                <a:endParaRPr lang="en-US" alt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en-US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H(play | weather)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14</m:t>
                        </m:r>
                      </m:den>
                    </m:f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*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97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num>
                      <m:den>
                        <m: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14</m:t>
                        </m:r>
                      </m:den>
                    </m:f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*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en-US" sz="222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14</m:t>
                        </m:r>
                      </m:den>
                    </m:f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*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97</m:t>
                    </m:r>
                  </m:oMath>
                </a14:m>
                <a:br>
                  <a:rPr lang="en-US" altLang="en-US" sz="2220" i="1">
                    <a:latin typeface="DejaVu Math TeX Gyre" panose="02000503000000000000" charset="0"/>
                    <a:cs typeface="DejaVu Math TeX Gyre" panose="02000503000000000000" charset="0"/>
                  </a:rPr>
                </a:br>
                <a14:m>
                  <m:oMath xmlns:m="http://schemas.openxmlformats.org/officeDocument/2006/math"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22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69</m:t>
                    </m:r>
                  </m:oMath>
                </a14:m>
                <a:r>
                  <a:rPr lang="en-US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altLang="en-US" sz="222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en-US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gain: </a:t>
                </a:r>
                <a:br>
                  <a:rPr lang="en-US" altLang="en-US" sz="2220">
                    <a:latin typeface="DejaVu Math TeX Gyre" panose="02000503000000000000" charset="0"/>
                    <a:cs typeface="DejaVu Math TeX Gyre" panose="02000503000000000000" charset="0"/>
                  </a:rPr>
                </a:br>
                <a:r>
                  <a:rPr lang="en-US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g(play , weather) = H(play)-H(play | weather)</a:t>
                </a:r>
                <a:br>
                  <a:rPr lang="en-US" altLang="en-US" sz="2220">
                    <a:latin typeface="DejaVu Math TeX Gyre" panose="02000503000000000000" charset="0"/>
                    <a:cs typeface="DejaVu Math TeX Gyre" panose="02000503000000000000" charset="0"/>
                  </a:rPr>
                </a:br>
                <a:r>
                  <a:rPr lang="en-US" altLang="en-US" sz="2220">
                    <a:latin typeface="DejaVu Math TeX Gyre" panose="02000503000000000000" charset="0"/>
                    <a:cs typeface="DejaVu Math TeX Gyre" panose="02000503000000000000" charset="0"/>
                  </a:rPr>
                  <a:t>= 0.94-0.69=0.25</a:t>
                </a:r>
                <a:endParaRPr lang="en-US" altLang="en-US" sz="222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5133975" y="1779270"/>
                <a:ext cx="7030720" cy="4351655"/>
              </a:xfr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/>
          <p:nvPr/>
        </p:nvGraphicFramePr>
        <p:xfrm>
          <a:off x="-411480" y="1426845"/>
          <a:ext cx="5451475" cy="5292725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396240"/>
                <a:gridCol w="978535"/>
                <a:gridCol w="1083945"/>
                <a:gridCol w="1097280"/>
                <a:gridCol w="953770"/>
                <a:gridCol w="941705"/>
              </a:tblGrid>
              <a:tr h="9677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Weather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Humidity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Temprerature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Windy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600">
                          <a:solidFill>
                            <a:srgbClr val="C00000"/>
                          </a:solidFill>
                        </a:rPr>
                        <a:t>(label)</a:t>
                      </a:r>
                      <a:endParaRPr lang="en-US" altLang="en-US" sz="1600"/>
                    </a:p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8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9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69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83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64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overcast</a:t>
                      </a: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5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68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10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 altLang="en-US" sz="2000" b="0">
                    <a:effectLst/>
                    <a:cs typeface="+mn-lt"/>
                    <a:sym typeface="+mn-ea"/>
                  </a:rPr>
                  <a:t>Conditional Entropy: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H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play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 | </m:t>
                    </m:r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humidity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)=</m:t>
                    </m:r>
                    <m:r>
                      <m:rPr>
                        <m:sty m:val="p"/>
                      </m:rP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H</m:t>
                    </m:r>
                    <m: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play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 | </m:t>
                    </m:r>
                    <m:r>
                      <m:rPr>
                        <m:sty m:val="p"/>
                      </m:rP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X</m:t>
                    </m:r>
                    <m: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𝐻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𝑋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000" b="0" i="1">
                  <a:effectLst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>
              <a:xfrm>
                <a:off x="4922520" y="1584325"/>
                <a:ext cx="7198995" cy="4351655"/>
              </a:xfrm>
            </p:spPr>
            <p:txBody>
              <a:bodyPr/>
              <a:p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X: humidity? 2 value: &gt;75; &lt;=75</a:t>
                </a:r>
                <a:endParaRPr lang="en-US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H(play | humid&gt;75) = </a:t>
                </a:r>
                <a14:m>
                  <m:oMath xmlns:m="http://schemas.openxmlformats.org/officeDocument/2006/math"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−(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</m:oMath>
                </a14:m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91</a:t>
                </a:r>
                <a:endParaRPr lang="en-US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H(play | humid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75) = </a:t>
                </a:r>
                <a14:m>
                  <m:oMath xmlns:m="http://schemas.openxmlformats.org/officeDocument/2006/math"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−(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95</m:t>
                    </m:r>
                  </m:oMath>
                </a14:m>
                <a:endParaRPr lang="en-US" alt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en-US" altLang="zh-CN"/>
                  <a:t>H(play | humidity)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14</m:t>
                        </m:r>
                      </m:den>
                    </m:f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*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91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8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14</m:t>
                        </m:r>
                      </m:den>
                    </m:f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*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95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93</m:t>
                    </m:r>
                  </m:oMath>
                </a14:m>
                <a:r>
                  <a:rPr lang="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 bits</a:t>
                </a:r>
                <a:endParaRPr lang="en-US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en-US" altLang="zh-CN"/>
                  <a:t>g(play, humidity) = 0.94-0.93 = 0.01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4922520" y="1584325"/>
                <a:ext cx="7198995" cy="4351655"/>
              </a:xfr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/>
        </p:nvGraphicFramePr>
        <p:xfrm>
          <a:off x="-408940" y="1584325"/>
          <a:ext cx="5260975" cy="4661535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382270"/>
                <a:gridCol w="944245"/>
                <a:gridCol w="1046480"/>
                <a:gridCol w="1058545"/>
                <a:gridCol w="920750"/>
                <a:gridCol w="908685"/>
              </a:tblGrid>
              <a:tr h="6813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Weather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Humidity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Temprerature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Windy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7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5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83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59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10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5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68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59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64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69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87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 altLang="en-US" sz="2000" b="0">
                    <a:effectLst/>
                    <a:cs typeface="+mn-lt"/>
                    <a:sym typeface="+mn-ea"/>
                  </a:rPr>
                  <a:t>Conditional Entropy: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H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play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 | </m:t>
                    </m:r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temprature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)=</m:t>
                    </m:r>
                    <m:r>
                      <m:rPr>
                        <m:sty m:val="p"/>
                      </m:rP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H</m:t>
                    </m:r>
                    <m: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play</m:t>
                    </m:r>
                    <m:r>
                      <a:rPr lang="en-US" altLang="en-US" sz="2000" b="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 | </m:t>
                    </m:r>
                    <m:r>
                      <m:rPr>
                        <m:sty m:val="p"/>
                      </m:rP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X</m:t>
                    </m:r>
                    <m:r>
                      <a:rPr lang="en-US" altLang="en-US" sz="2000">
                        <a:effectLst/>
                        <a:latin typeface="DejaVu Math TeX Gyre" panose="02000503000000000000" charset="0"/>
                        <a:cs typeface="+mn-lt"/>
                        <a:sym typeface="+mn-ea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𝐻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(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𝑋</m:t>
                        </m:r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i="1">
                                <a:effectLst/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000" i="1">
                            <a:effectLst/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000" i="1">
                  <a:effectLst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>
              <a:xfrm>
                <a:off x="5220335" y="1715770"/>
                <a:ext cx="7119620" cy="4351655"/>
              </a:xfrm>
            </p:spPr>
            <p:txBody>
              <a:bodyPr/>
              <a:p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X: temper? 2 value: &gt;80; &lt;=80</a:t>
                </a:r>
                <a:endParaRPr lang="en-US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H(play | temp&gt;80) = </a:t>
                </a:r>
                <a14:m>
                  <m:oMath xmlns:m="http://schemas.openxmlformats.org/officeDocument/2006/math"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−(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</m:oMath>
                </a14:m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98</a:t>
                </a:r>
                <a:endParaRPr lang="en-US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H(play | temp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80</m:t>
                    </m:r>
                  </m:oMath>
                </a14:m>
                <a:r>
                  <a:rPr lang="en-US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−(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59</m:t>
                    </m:r>
                  </m:oMath>
                </a14:m>
                <a:endParaRPr lang="en-US" alt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en-US" altLang="zh-CN" sz="2000">
                    <a:sym typeface="+mn-ea"/>
                  </a:rPr>
                  <a:t>H(play | humidity)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*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98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*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59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785</m:t>
                    </m:r>
                  </m:oMath>
                </a14:m>
                <a:endParaRPr lang="en-US" alt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en-US" altLang="zh-CN" sz="2000">
                    <a:sym typeface="+mn-ea"/>
                  </a:rPr>
                  <a:t>g(play, humidity) = 0.94-0.</a:t>
                </a:r>
                <a:r>
                  <a:rPr lang="en-US" altLang="en-US" sz="2000">
                    <a:sym typeface="+mn-ea"/>
                  </a:rPr>
                  <a:t>785</a:t>
                </a:r>
                <a:r>
                  <a:rPr lang="en-US" altLang="zh-CN" sz="2000">
                    <a:sym typeface="+mn-ea"/>
                  </a:rPr>
                  <a:t> = 0.</a:t>
                </a:r>
                <a:r>
                  <a:rPr lang="" altLang="en-US" sz="2000">
                    <a:sym typeface="+mn-ea"/>
                  </a:rPr>
                  <a:t>155</a:t>
                </a:r>
                <a:endParaRPr lang="en-US" altLang="zh-CN" sz="200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5220335" y="1715770"/>
                <a:ext cx="7119620" cy="4351655"/>
              </a:xfr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表格 27"/>
          <p:cNvGraphicFramePr/>
          <p:nvPr/>
        </p:nvGraphicFramePr>
        <p:xfrm>
          <a:off x="-52705" y="1481455"/>
          <a:ext cx="5273040" cy="4079875"/>
        </p:xfrm>
        <a:graphic>
          <a:graphicData uri="http://schemas.openxmlformats.org/drawingml/2006/table">
            <a:tbl>
              <a:tblPr firstRow="true" bandRow="true">
                <a:tableStyleId>{3C2FFA5D-87B4-456A-9821-1D502468CF0F}</a:tableStyleId>
              </a:tblPr>
              <a:tblGrid>
                <a:gridCol w="382905"/>
                <a:gridCol w="946785"/>
                <a:gridCol w="1047750"/>
                <a:gridCol w="1061720"/>
                <a:gridCol w="923290"/>
                <a:gridCol w="910590"/>
              </a:tblGrid>
              <a:tr h="5797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Weather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Humidity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Temprerature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Windy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Play outdoor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83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96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72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14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5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68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no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64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69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10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rainy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11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sunny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70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TRUE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  <a:tr h="269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13</a:t>
                      </a:r>
                      <a:endParaRPr lang="en-US" altLang="en-US" sz="1600"/>
                    </a:p>
                  </a:txBody>
                  <a:tcPr marL="68580" marR="68580" marT="0" marB="0" vert="horz" anchor="b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overcast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81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75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FALSE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yes</a:t>
                      </a:r>
                      <a:endParaRPr lang="en-US" altLang="en-US" sz="1600"/>
                    </a:p>
                  </a:txBody>
                  <a:tcPr marL="68580" marR="68580" marT="0" marB="0" vert="horz" anchor="ctr" anchorCtr="false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4791</Words>
  <Application>WPS 演示</Application>
  <PresentationFormat>宽屏</PresentationFormat>
  <Paragraphs>1159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DejaVu Math TeX Gyre</vt:lpstr>
      <vt:lpstr>Arial Black</vt:lpstr>
      <vt:lpstr>文泉驿正黑</vt:lpstr>
      <vt:lpstr>微软雅黑</vt:lpstr>
      <vt:lpstr>Arial Unicode MS</vt:lpstr>
      <vt:lpstr>Nimbus Roman No9 L</vt:lpstr>
      <vt:lpstr>Office 主题​​</vt:lpstr>
      <vt:lpstr>Decision Tree is a Supervised Learning Classification Method 			  (labeled data → model)</vt:lpstr>
      <vt:lpstr>Make decision based on 4 attributes Play outdoor?</vt:lpstr>
      <vt:lpstr>How to build a decision tree?</vt:lpstr>
      <vt:lpstr> Which attribute should be chosen as the root node?</vt:lpstr>
      <vt:lpstr>PowerPoint 演示文稿</vt:lpstr>
      <vt:lpstr>Entropy: </vt:lpstr>
      <vt:lpstr>Conditional Entropy: </vt:lpstr>
      <vt:lpstr>Conditional Entropy: </vt:lpstr>
      <vt:lpstr>Conditional Entropy: </vt:lpstr>
      <vt:lpstr>Choose the attribute brought max gain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</cp:lastModifiedBy>
  <cp:revision>19</cp:revision>
  <dcterms:created xsi:type="dcterms:W3CDTF">2021-10-04T04:28:55Z</dcterms:created>
  <dcterms:modified xsi:type="dcterms:W3CDTF">2021-10-04T04:28:55Z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