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5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774065"/>
          </a:xfrm>
        </p:spPr>
        <p:txBody>
          <a:bodyPr/>
          <a:p>
            <a:r>
              <a:rPr lang="" altLang="zh-CN"/>
              <a:t>Naive(simple) Bayesian classify</a:t>
            </a:r>
            <a:endParaRPr lang="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true"/>
              </p:cNvSpPr>
              <p:nvPr>
                <p:ph idx="1"/>
              </p:nvPr>
            </p:nvSpPr>
            <p:spPr>
              <a:xfrm>
                <a:off x="647700" y="1223010"/>
                <a:ext cx="10515600" cy="4954270"/>
              </a:xfrm>
            </p:spPr>
            <p:txBody>
              <a:bodyPr/>
              <a:p>
                <a:r>
                  <a:rPr lang="" altLang="zh-CN"/>
                  <a:t> Bayes' theorem: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𝐴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/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𝐵</m:t>
                    </m:r>
                    <m:r>
                      <a:rPr lang="en-US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/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𝐴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num>
                      <m:den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𝑃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𝐵</m:t>
                        </m:r>
                        <m:r>
                          <a:rPr lang="en-US" alt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1"/>
                <a:r>
                  <a:rPr lang="" altLang="zh-CN"/>
                  <a:t>P(A)=P(A)</a:t>
                </a:r>
                <a:endParaRPr lang="" altLang="zh-CN"/>
              </a:p>
              <a:p>
                <a:pPr lvl="1"/>
                <a:r>
                  <a:rPr lang="" altLang="zh-CN"/>
                  <a:t>P(A|B)P(B) = P(B|A)P(A)</a:t>
                </a:r>
                <a:endParaRPr lang="" altLang="zh-CN"/>
              </a:p>
              <a:p>
                <a:pPr lvl="1"/>
                <a:r>
                  <a:rPr lang="" altLang="zh-CN"/>
                  <a:t>P(A|B) =</a:t>
                </a:r>
                <a:r>
                  <a:rPr lang="en-US" altLang="zh-CN">
                    <a:sym typeface="+mn-ea"/>
                  </a:rPr>
                  <a:t>P(B|A)P(A)</a:t>
                </a:r>
                <a:r>
                  <a:rPr lang="" altLang="en-US">
                    <a:sym typeface="+mn-ea"/>
                  </a:rPr>
                  <a:t>/P(B)</a:t>
                </a:r>
                <a:endParaRPr lang="" altLang="zh-CN"/>
              </a:p>
              <a:p>
                <a:r>
                  <a:rPr lang="" altLang="zh-CN"/>
                  <a:t>A, B are independent of each other</a:t>
                </a:r>
                <a:endParaRPr lang="" altLang="zh-CN"/>
              </a:p>
              <a:p>
                <a:r>
                  <a:rPr lang="" altLang="zh-CN"/>
                  <a:t>Example: Marry or not</a:t>
                </a:r>
                <a:endParaRPr lang="" altLang="zh-CN"/>
              </a:p>
              <a:p>
                <a:pPr lvl="1"/>
                <a:r>
                  <a:rPr lang="" altLang="en-US" b="1" i="1">
                    <a:latin typeface="DejaVu Math TeX Gyre" panose="02000503000000000000" charset="0"/>
                    <a:cs typeface="DejaVu Math TeX Gyre" panose="02000503000000000000" charset="0"/>
                  </a:rPr>
                  <a:t>handsome, no good personality, tall, motivated</a:t>
                </a:r>
                <a:r>
                  <a:rPr lang="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. Is this man worth marry?</a:t>
                </a:r>
                <a:endParaRPr lang="" alt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1"/>
                <a:r>
                  <a:rPr lang="" altLang="en-US" b="1" i="1">
                    <a:latin typeface="DejaVu Math TeX Gyre" panose="02000503000000000000" charset="0"/>
                    <a:cs typeface="DejaVu Math TeX Gyre" panose="02000503000000000000" charset="0"/>
                  </a:rPr>
                  <a:t>data</a:t>
                </a:r>
                <a:r>
                  <a:rPr lang="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:</a:t>
                </a:r>
                <a:endParaRPr lang="" alt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lvl="1"/>
                <a:r>
                  <a:rPr lang="" altLang="en-US" i="1">
                    <a:latin typeface="DejaVu Math TeX Gyre" panose="02000503000000000000" charset="0"/>
                    <a:cs typeface="DejaVu Math TeX Gyre" panose="02000503000000000000" charset="0"/>
                  </a:rPr>
                  <a:t>P(marry| 4 features)  &gt;  P(not marry | 4 features) </a:t>
                </a:r>
                <a:endParaRPr lang="" alt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Rot="true" noChangeAspect="true" noMove="true" noResize="true" noEditPoints="true" noAdjustHandles="true" noChangeArrowheads="true" noChangeShapeType="true" noTextEdit="true"/>
              </p:cNvSpPr>
              <p:nvPr>
                <p:ph idx="1"/>
              </p:nvPr>
            </p:nvSpPr>
            <p:spPr>
              <a:xfrm>
                <a:off x="647700" y="1223010"/>
                <a:ext cx="10515600" cy="4954270"/>
              </a:xfr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98170" y="2540"/>
            <a:ext cx="10515600" cy="960755"/>
          </a:xfrm>
        </p:spPr>
        <p:txBody>
          <a:bodyPr/>
          <a:p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handsome, </a:t>
            </a:r>
            <a:r>
              <a:rPr lang="" altLang="en-US"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no </a:t>
            </a:r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good personality, tall, motivated.</a:t>
            </a:r>
            <a:endParaRPr lang="en-US" altLang="en-US"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27000" y="1440180"/>
          <a:ext cx="6943725" cy="5303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388745"/>
                <a:gridCol w="1388745"/>
                <a:gridCol w="1388745"/>
                <a:gridCol w="1388745"/>
                <a:gridCol w="1388745"/>
              </a:tblGrid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Handsome?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Good personality?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Tall?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Motivated?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Marry?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 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true"/>
              <p:nvPr/>
            </p:nvSpPr>
            <p:spPr>
              <a:xfrm>
                <a:off x="8876665" y="153670"/>
                <a:ext cx="2875915" cy="6578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/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𝐵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</m:t>
                      </m:r>
                      <m:f>
                        <m:fPr>
                          <m:ctrlP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𝐵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/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𝐴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𝐴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𝐵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876665" y="153670"/>
                <a:ext cx="2875915" cy="65786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true"/>
              <p:nvPr/>
            </p:nvSpPr>
            <p:spPr>
              <a:xfrm>
                <a:off x="4596765" y="1718945"/>
                <a:ext cx="7720330" cy="6724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(×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𝑀𝑎𝑟𝑟𝑦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/ 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𝑓𝑒𝑎𝑡𝑢𝑟𝑒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</m:t>
                      </m:r>
                      <m:f>
                        <m:fPr>
                          <m:ctrlP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𝑓𝑒𝑎𝑡𝑢𝑟𝑒𝑠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/×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𝑀𝑎𝑟𝑟𝑦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(×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𝑀𝑎𝑟𝑟𝑦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𝑓𝑒𝑎𝑡𝑢𝑟𝑒𝑠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596765" y="1718945"/>
                <a:ext cx="7720330" cy="672465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true"/>
              <p:nvPr/>
            </p:nvSpPr>
            <p:spPr>
              <a:xfrm>
                <a:off x="4291330" y="767715"/>
                <a:ext cx="7165975" cy="6724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𝑀𝑎𝑟𝑟𝑦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/ 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𝑓𝑒𝑎𝑡𝑢𝑟𝑒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</m:t>
                      </m:r>
                      <m:f>
                        <m:fPr>
                          <m:ctrlP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𝑓𝑒𝑎𝑡𝑢𝑟𝑒𝑠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/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𝑀𝑎𝑟𝑟𝑦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𝑀𝑎𝑟𝑟𝑦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𝑓𝑒𝑎𝑡𝑢𝑟𝑒𝑠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291330" y="767715"/>
                <a:ext cx="7165975" cy="672465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true"/>
          <p:nvPr/>
        </p:nvSpPr>
        <p:spPr>
          <a:xfrm>
            <a:off x="7213600" y="2908935"/>
            <a:ext cx="453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Independent features  &gt;&gt;  multiply together</a:t>
            </a:r>
            <a:endParaRPr lang="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true"/>
              <p:nvPr/>
            </p:nvSpPr>
            <p:spPr>
              <a:xfrm>
                <a:off x="3303270" y="585470"/>
                <a:ext cx="7165975" cy="6724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𝑀𝑎𝑟𝑟𝑦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/ 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𝑓𝑒𝑎𝑡𝑢𝑟𝑒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</m:t>
                      </m:r>
                      <m:f>
                        <m:fPr>
                          <m:ctrlP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𝑓𝑒𝑎𝑡𝑢𝑟𝑒𝑠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/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𝑀𝑎𝑟𝑟𝑦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𝑀𝑎𝑟𝑟𝑦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𝑓𝑒𝑎𝑡𝑢𝑟𝑒𝑠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303270" y="585470"/>
                <a:ext cx="7165975" cy="672465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true"/>
              <p:nvPr/>
            </p:nvSpPr>
            <p:spPr>
              <a:xfrm>
                <a:off x="563817" y="2173859"/>
                <a:ext cx="10668635" cy="11830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𝑓𝑒𝑎𝑡𝑢𝑟𝑒𝑠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/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𝑀𝑎𝑟𝑟𝑦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ℎ𝑎𝑛𝑑𝑠𝑜𝑚𝑒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/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𝑀𝑎𝑟𝑟𝑦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𝑔𝑜𝑜𝑑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𝑝𝑒𝑟𝑠𝑜𝑛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/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𝑀𝑎𝑟𝑟𝑦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𝑡𝑎𝑙𝑙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/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𝑀𝑎𝑟𝑟𝑦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𝑚𝑜𝑡𝑖𝑣𝑎𝑡𝑒𝑑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/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𝑀𝑎𝑟𝑟𝑦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6</m:t>
                          </m:r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6</m:t>
                          </m:r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6</m:t>
                          </m:r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125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432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63817" y="2173859"/>
                <a:ext cx="10668635" cy="1183005"/>
              </a:xfrm>
              <a:prstGeom prst="rect">
                <a:avLst/>
              </a:prstGeom>
              <a:blipFill rotWithShape="true">
                <a:blip r:embed="rId2"/>
                <a:stretch>
                  <a:fillRect l="-5" t="-21" r="5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true"/>
              <p:nvPr/>
            </p:nvSpPr>
            <p:spPr>
              <a:xfrm>
                <a:off x="647700" y="3356610"/>
                <a:ext cx="1960880" cy="6210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𝑀𝑎𝑟𝑟𝑦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</m:t>
                      </m:r>
                      <m:f>
                        <m:fPr>
                          <m:ctrlP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647700" y="3356610"/>
                <a:ext cx="1960880" cy="621030"/>
              </a:xfrm>
              <a:prstGeom prst="rect">
                <a:avLst/>
              </a:prstGeom>
              <a:blipFill rotWithShape="true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true"/>
              <p:nvPr/>
            </p:nvSpPr>
            <p:spPr>
              <a:xfrm>
                <a:off x="13335" y="4271645"/>
                <a:ext cx="11875135" cy="6242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𝑓𝑒𝑎𝑡𝑢𝑟𝑒𝑠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ℎ𝑎𝑛𝑑𝑠𝑜𝑚𝑒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(×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𝑔𝑜𝑜𝑑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𝑝𝑒𝑟𝑠𝑜𝑛𝑎𝑙𝑖𝑡𝑦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𝑡𝑎𝑙𝑙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𝑚𝑜𝑡𝑖𝑣𝑎𝑡𝑒𝑑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</m:t>
                      </m:r>
                      <m:f>
                        <m:fPr>
                          <m:ctrlP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12</m:t>
                          </m:r>
                        </m:den>
                      </m:f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f>
                        <m:fPr>
                          <m:ctrlP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</m:den>
                      </m:f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f>
                        <m:fPr>
                          <m:ctrlP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12</m:t>
                          </m:r>
                        </m:den>
                      </m:f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f>
                        <m:fPr>
                          <m:ctrlP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12</m:t>
                          </m:r>
                        </m:den>
                      </m:f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81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3335" y="4271645"/>
                <a:ext cx="11875135" cy="624205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true"/>
              <p:nvPr/>
            </p:nvSpPr>
            <p:spPr>
              <a:xfrm>
                <a:off x="4457637" y="4811014"/>
                <a:ext cx="909955" cy="6242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625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69984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457637" y="4811014"/>
                <a:ext cx="909955" cy="624205"/>
              </a:xfrm>
              <a:prstGeom prst="rect">
                <a:avLst/>
              </a:prstGeom>
              <a:blipFill rotWithShape="true">
                <a:blip r:embed="rId5"/>
                <a:stretch>
                  <a:fillRect l="-63" t="-41" r="63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handsome, no good personality, tall, motivated.</a:t>
            </a:r>
            <a:br>
              <a:rPr lang="en-US" altLang="en-US">
                <a:latin typeface="DejaVu Math TeX Gyre" panose="02000503000000000000" charset="0"/>
                <a:cs typeface="DejaVu Math TeX Gyre" panose="02000503000000000000" charset="0"/>
                <a:sym typeface="+mn-ea"/>
              </a:rPr>
            </a:b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true"/>
              <p:nvPr/>
            </p:nvSpPr>
            <p:spPr>
              <a:xfrm>
                <a:off x="4478020" y="911860"/>
                <a:ext cx="7720330" cy="6724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(×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𝑀𝑎𝑟𝑟𝑦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 / 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𝑓𝑒𝑎𝑡𝑢𝑟𝑒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</m:t>
                      </m:r>
                      <m:f>
                        <m:fPr>
                          <m:ctrlP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𝑓𝑒𝑎𝑡𝑢𝑟𝑒𝑠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/×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𝑀𝑎𝑟𝑟𝑦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(×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𝑀𝑎𝑟𝑟𝑦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𝑓𝑒𝑎𝑡𝑢𝑟𝑒𝑠</m:t>
                          </m:r>
                          <m:r>
                            <a:rPr lang="en-US" alt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478020" y="911860"/>
                <a:ext cx="7720330" cy="672465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内容占位符 3"/>
          <p:cNvGraphicFramePr/>
          <p:nvPr>
            <p:ph idx="1"/>
          </p:nvPr>
        </p:nvGraphicFramePr>
        <p:xfrm>
          <a:off x="127000" y="1440180"/>
          <a:ext cx="6943725" cy="5303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388745"/>
                <a:gridCol w="1388745"/>
                <a:gridCol w="1388745"/>
                <a:gridCol w="1388745"/>
                <a:gridCol w="1388745"/>
              </a:tblGrid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Handsome?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Good personality?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Tall?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Motivated?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Marry?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 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Yes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No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true"/>
              <p:nvPr/>
            </p:nvSpPr>
            <p:spPr>
              <a:xfrm>
                <a:off x="7397052" y="2281809"/>
                <a:ext cx="1576705" cy="4972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" altLang="zh-CN"/>
                  <a:t> 0</a:t>
                </a:r>
                <a:r>
                  <a:rPr lang="" altLang="zh-CN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𝟏</m:t>
                        </m:r>
                      </m:num>
                      <m:den>
                        <m:r>
                          <a:rPr lang="en-US" altLang="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𝟐</m:t>
                        </m:r>
                      </m:den>
                    </m:f>
                    <m:r>
                      <a:rPr lang="en-US" altLang="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= </m:t>
                    </m:r>
                    <m:r>
                      <a:rPr lang="en-US" altLang="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𝟎</m:t>
                    </m:r>
                  </m:oMath>
                </a14:m>
                <a:endParaRPr lang="" altLang="zh-CN" b="1"/>
              </a:p>
            </p:txBody>
          </p:sp>
        </mc:Choice>
        <mc:Fallback>
          <p:sp>
            <p:nvSpPr>
              <p:cNvPr id="5" name="文本框 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397052" y="2281809"/>
                <a:ext cx="1576705" cy="497205"/>
              </a:xfrm>
              <a:prstGeom prst="rect">
                <a:avLst/>
              </a:prstGeom>
              <a:blipFill rotWithShape="true">
                <a:blip r:embed="rId2"/>
                <a:stretch>
                  <a:fillRect l="-36" t="-51" r="36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1708</Words>
  <Application>WPS 演示</Application>
  <PresentationFormat>宽屏</PresentationFormat>
  <Paragraphs>300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Arial Black</vt:lpstr>
      <vt:lpstr>微软雅黑</vt:lpstr>
      <vt:lpstr>文泉驿正黑</vt:lpstr>
      <vt:lpstr>DejaVu Math TeX Gyre</vt:lpstr>
      <vt:lpstr>Nimbus Roman No9 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jack</cp:lastModifiedBy>
  <cp:revision>4</cp:revision>
  <dcterms:created xsi:type="dcterms:W3CDTF">2021-10-02T02:56:16Z</dcterms:created>
  <dcterms:modified xsi:type="dcterms:W3CDTF">2021-10-02T02:56:16Z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