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箭头连接符 5"/>
          <p:cNvCxnSpPr/>
          <p:nvPr/>
        </p:nvCxnSpPr>
        <p:spPr>
          <a:xfrm flipV="true">
            <a:off x="1398270" y="4304030"/>
            <a:ext cx="5047615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7684770" y="3263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Hyperplane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true" flipV="true">
            <a:off x="2432050" y="434975"/>
            <a:ext cx="0" cy="4714875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515995" y="168719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11830" y="238188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76370" y="198628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648075" y="143192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11830" y="157289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十字星 13"/>
          <p:cNvSpPr/>
          <p:nvPr/>
        </p:nvSpPr>
        <p:spPr>
          <a:xfrm>
            <a:off x="4288790" y="3021330"/>
            <a:ext cx="274320" cy="27432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十字星 14"/>
          <p:cNvSpPr/>
          <p:nvPr/>
        </p:nvSpPr>
        <p:spPr>
          <a:xfrm>
            <a:off x="4766945" y="3378200"/>
            <a:ext cx="274320" cy="27432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十字星 15"/>
          <p:cNvSpPr/>
          <p:nvPr/>
        </p:nvSpPr>
        <p:spPr>
          <a:xfrm>
            <a:off x="5253355" y="3103880"/>
            <a:ext cx="274320" cy="27432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十字星 16"/>
          <p:cNvSpPr/>
          <p:nvPr/>
        </p:nvSpPr>
        <p:spPr>
          <a:xfrm>
            <a:off x="5194935" y="3558540"/>
            <a:ext cx="274320" cy="27432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十字星 17"/>
          <p:cNvSpPr/>
          <p:nvPr/>
        </p:nvSpPr>
        <p:spPr>
          <a:xfrm>
            <a:off x="5691505" y="3689985"/>
            <a:ext cx="274320" cy="27432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true">
            <a:off x="2232660" y="841375"/>
            <a:ext cx="4213225" cy="3281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220845" y="535305"/>
            <a:ext cx="34925" cy="4328160"/>
          </a:xfrm>
          <a:prstGeom prst="line">
            <a:avLst/>
          </a:prstGeom>
          <a:ln w="31750">
            <a:solidFill>
              <a:srgbClr val="FF8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true"/>
          <p:nvPr/>
        </p:nvSpPr>
        <p:spPr>
          <a:xfrm>
            <a:off x="6021705" y="430403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24" name="文本框 23"/>
          <p:cNvSpPr txBox="true"/>
          <p:nvPr/>
        </p:nvSpPr>
        <p:spPr>
          <a:xfrm>
            <a:off x="1896110" y="24384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25" name="文本框 24"/>
          <p:cNvSpPr txBox="true"/>
          <p:nvPr/>
        </p:nvSpPr>
        <p:spPr>
          <a:xfrm>
            <a:off x="6160770" y="326390"/>
            <a:ext cx="1181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w</a:t>
            </a:r>
            <a:r>
              <a:rPr lang="en-US" altLang="en-US"/>
              <a:t>^T </a:t>
            </a:r>
            <a:r>
              <a:rPr lang="en-US" altLang="en-US" b="1"/>
              <a:t>x</a:t>
            </a:r>
            <a:r>
              <a:rPr lang="en-US" altLang="en-US"/>
              <a:t> + b</a:t>
            </a:r>
            <a:endParaRPr lang="en-US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7089140" y="1873885"/>
            <a:ext cx="507682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+mj-lt"/>
              <a:buAutoNum type="arabicPeriod"/>
            </a:pPr>
            <a:r>
              <a:rPr lang="en-US" altLang="zh-CN"/>
              <a:t>Hard-margin SVM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400" b="1">
                <a:sym typeface="+mn-ea"/>
              </a:rPr>
              <a:t>max margin</a:t>
            </a:r>
            <a:r>
              <a:rPr lang="en-US" altLang="en-US" sz="1400">
                <a:sym typeface="+mn-ea"/>
              </a:rPr>
              <a:t>: </a:t>
            </a:r>
            <a:r>
              <a:rPr lang="en-US" altLang="zh-CN" sz="1400">
                <a:sym typeface="+mn-ea"/>
              </a:rPr>
              <a:t>make the distance of each point to the hyperplane max</a:t>
            </a:r>
            <a:endParaRPr lang="en-US" altLang="zh-CN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altLang="zh-CN"/>
              <a:t>Soft-margin SVM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altLang="zh-CN"/>
              <a:t>Kernel SVM</a:t>
            </a:r>
            <a:endParaRPr lang="en-US" altLang="zh-CN"/>
          </a:p>
        </p:txBody>
      </p:sp>
      <p:sp>
        <p:nvSpPr>
          <p:cNvPr id="28" name="文本框 27"/>
          <p:cNvSpPr txBox="true"/>
          <p:nvPr/>
        </p:nvSpPr>
        <p:spPr>
          <a:xfrm>
            <a:off x="3025775" y="243840"/>
            <a:ext cx="230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too close to 2 groups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29" name="图片 28" descr="2021-10-10-085846_673x87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47795" y="4863465"/>
            <a:ext cx="6410325" cy="828675"/>
          </a:xfrm>
          <a:prstGeom prst="rect">
            <a:avLst/>
          </a:prstGeom>
        </p:spPr>
      </p:pic>
      <p:sp>
        <p:nvSpPr>
          <p:cNvPr id="30" name="文本框 29"/>
          <p:cNvSpPr txBox="true"/>
          <p:nvPr/>
        </p:nvSpPr>
        <p:spPr>
          <a:xfrm>
            <a:off x="1847215" y="5149850"/>
            <a:ext cx="210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Separation means:</a:t>
            </a:r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1660525" y="5766435"/>
            <a:ext cx="230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Distance expression:</a:t>
            </a:r>
            <a:endParaRPr lang="en-US" altLang="zh-CN"/>
          </a:p>
        </p:txBody>
      </p:sp>
      <p:pic>
        <p:nvPicPr>
          <p:cNvPr id="32" name="图片 31" descr="2021-10-10-090208_474x112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70" y="5803900"/>
            <a:ext cx="4514850" cy="1066800"/>
          </a:xfrm>
          <a:prstGeom prst="rect">
            <a:avLst/>
          </a:prstGeom>
        </p:spPr>
      </p:pic>
      <p:sp>
        <p:nvSpPr>
          <p:cNvPr id="2" name="文本框 1"/>
          <p:cNvSpPr txBox="true"/>
          <p:nvPr/>
        </p:nvSpPr>
        <p:spPr>
          <a:xfrm>
            <a:off x="1270" y="518795"/>
            <a:ext cx="24307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Navie baysian classify</a:t>
            </a:r>
            <a:endParaRPr lang="" altLang="zh-CN"/>
          </a:p>
          <a:p>
            <a:r>
              <a:rPr lang="" altLang="zh-CN"/>
              <a:t>	Probabitliy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decision tree</a:t>
            </a:r>
            <a:endParaRPr lang="" altLang="zh-CN"/>
          </a:p>
          <a:p>
            <a:r>
              <a:rPr lang="" altLang="zh-CN"/>
              <a:t>	Probability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SVM</a:t>
            </a:r>
            <a:endParaRPr lang="" altLang="zh-CN"/>
          </a:p>
          <a:p>
            <a:r>
              <a:rPr lang="" altLang="zh-CN"/>
              <a:t>	distance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2 dimension line</a:t>
            </a:r>
            <a:endParaRPr lang="" altLang="zh-CN"/>
          </a:p>
        </p:txBody>
      </p:sp>
      <p:sp>
        <p:nvSpPr>
          <p:cNvPr id="3" name="文本框 2"/>
          <p:cNvSpPr txBox="true"/>
          <p:nvPr/>
        </p:nvSpPr>
        <p:spPr>
          <a:xfrm>
            <a:off x="3425825" y="1082675"/>
            <a:ext cx="55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y=1</a:t>
            </a:r>
            <a:endParaRPr lang="" altLang="zh-CN"/>
          </a:p>
        </p:txBody>
      </p:sp>
      <p:sp>
        <p:nvSpPr>
          <p:cNvPr id="4" name="文本框 3"/>
          <p:cNvSpPr txBox="true"/>
          <p:nvPr/>
        </p:nvSpPr>
        <p:spPr>
          <a:xfrm>
            <a:off x="5481320" y="2285365"/>
            <a:ext cx="633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y=-1</a:t>
            </a:r>
            <a:endParaRPr lang="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mathematical expression of max margin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341755"/>
            <a:ext cx="10515600" cy="4835525"/>
          </a:xfrm>
        </p:spPr>
        <p:txBody>
          <a:bodyPr/>
          <a:p>
            <a:pPr marL="457200" indent="-457200">
              <a:buAutoNum type="arabicPeriod"/>
            </a:pPr>
            <a:r>
              <a:rPr lang="en-US" altLang="zh-CN"/>
              <a:t>primal problem: </a:t>
            </a:r>
            <a:endParaRPr lang="en-US" altLang="zh-CN"/>
          </a:p>
          <a:p>
            <a:pPr marL="457200" indent="-457200">
              <a:buAutoNum type="arabicPeriod"/>
            </a:pP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constrains:</a:t>
            </a:r>
            <a:endParaRPr lang="en-US" altLang="zh-CN"/>
          </a:p>
          <a:p>
            <a:pPr marL="914400" lvl="1" indent="-457200">
              <a:buAutoNum type="arabicPeriod"/>
            </a:pPr>
            <a:r>
              <a:rPr lang="en-US" altLang="zh-CN"/>
              <a:t>there is a minimum value: r</a:t>
            </a:r>
            <a:endParaRPr lang="en-US" altLang="zh-CN"/>
          </a:p>
          <a:p>
            <a:pPr marL="914400" lvl="1" indent="-457200">
              <a:buAutoNum type="arabicPeriod"/>
            </a:pPr>
            <a:endParaRPr lang="en-US" altLang="zh-CN"/>
          </a:p>
          <a:p>
            <a:pPr marL="914400" lvl="1" indent="-457200">
              <a:buAutoNum type="arabicPeriod"/>
            </a:pPr>
            <a:r>
              <a:rPr lang="en-US" altLang="zh-CN"/>
              <a:t>problem becomes : </a:t>
            </a:r>
            <a:endParaRPr lang="en-US" altLang="zh-CN"/>
          </a:p>
          <a:p>
            <a:pPr marL="914400" lvl="1" indent="-457200">
              <a:buAutoNum type="arabicPeriod"/>
            </a:pPr>
            <a:endParaRPr lang="en-US" altLang="zh-CN"/>
          </a:p>
          <a:p>
            <a:pPr marL="914400" lvl="1" indent="-457200">
              <a:buAutoNum type="arabicPeriod"/>
            </a:pPr>
            <a:r>
              <a:rPr lang="en-US" altLang="zh-CN"/>
              <a:t>make r = 1 because the hyperplane could be scaled</a:t>
            </a:r>
            <a:endParaRPr lang="en-US" altLang="zh-CN"/>
          </a:p>
        </p:txBody>
      </p:sp>
      <p:pic>
        <p:nvPicPr>
          <p:cNvPr id="5" name="图片 4" descr="2021-10-10-090835_381x80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0" y="1148080"/>
            <a:ext cx="3629025" cy="762000"/>
          </a:xfrm>
          <a:prstGeom prst="rect">
            <a:avLst/>
          </a:prstGeom>
        </p:spPr>
      </p:pic>
      <p:pic>
        <p:nvPicPr>
          <p:cNvPr id="6" name="图片 5" descr="2021-10-10-091241_221x49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45" y="2066925"/>
            <a:ext cx="2105025" cy="466725"/>
          </a:xfrm>
          <a:prstGeom prst="rect">
            <a:avLst/>
          </a:prstGeom>
        </p:spPr>
      </p:pic>
      <p:pic>
        <p:nvPicPr>
          <p:cNvPr id="7" name="图片 6" descr="2021-10-10-091538_131x73_scrot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70" y="2948940"/>
            <a:ext cx="1247775" cy="695325"/>
          </a:xfrm>
          <a:prstGeom prst="rect">
            <a:avLst/>
          </a:prstGeom>
        </p:spPr>
      </p:pic>
      <p:pic>
        <p:nvPicPr>
          <p:cNvPr id="8" name="图片 7" descr="2021-10-10-091723_841x119_scrot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280" y="4032250"/>
            <a:ext cx="8010525" cy="1133475"/>
          </a:xfrm>
          <a:prstGeom prst="rect">
            <a:avLst/>
          </a:prstGeom>
        </p:spPr>
      </p:pic>
      <p:sp>
        <p:nvSpPr>
          <p:cNvPr id="9" name="文本框 8"/>
          <p:cNvSpPr txBox="true"/>
          <p:nvPr/>
        </p:nvSpPr>
        <p:spPr>
          <a:xfrm>
            <a:off x="1439545" y="5306060"/>
            <a:ext cx="3859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Convex optimization problem</a:t>
            </a:r>
            <a:endParaRPr lang="zh-CN" altLang="en-US"/>
          </a:p>
        </p:txBody>
      </p:sp>
      <p:sp>
        <p:nvSpPr>
          <p:cNvPr id="10" name="文本框 9"/>
          <p:cNvSpPr txBox="true"/>
          <p:nvPr/>
        </p:nvSpPr>
        <p:spPr>
          <a:xfrm>
            <a:off x="9555480" y="4157345"/>
            <a:ext cx="33572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quadratic target function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 linear conditions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912495"/>
          </a:xfrm>
        </p:spPr>
        <p:txBody>
          <a:bodyPr/>
          <a:p>
            <a:r>
              <a:rPr lang="en-US" altLang="zh-CN"/>
              <a:t>The method of Lagrange multipliers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271905"/>
            <a:ext cx="10515600" cy="4905375"/>
          </a:xfrm>
        </p:spPr>
        <p:txBody>
          <a:bodyPr/>
          <a:p>
            <a:pPr marL="457200" indent="-457200">
              <a:buAutoNum type="arabicPeriod"/>
            </a:pPr>
            <a:r>
              <a:rPr lang="en-US" altLang="zh-CN"/>
              <a:t>Lagrange function</a:t>
            </a:r>
            <a:endParaRPr lang="en-US" altLang="zh-CN"/>
          </a:p>
          <a:p>
            <a:pPr marL="457200" indent="-457200">
              <a:buAutoNum type="arabicPeriod"/>
            </a:pPr>
            <a:endParaRPr lang="en-US" altLang="zh-CN"/>
          </a:p>
          <a:p>
            <a:pPr marL="457200" indent="-457200">
              <a:buAutoNum type="arabicPeriod"/>
            </a:pPr>
            <a:endParaRPr lang="en-US" altLang="zh-CN"/>
          </a:p>
          <a:p>
            <a:pPr marL="457200" indent="-457200">
              <a:buAutoNum type="arabicPeriod"/>
            </a:pP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Dual function</a:t>
            </a:r>
            <a:endParaRPr lang="en-US" altLang="zh-CN"/>
          </a:p>
          <a:p>
            <a:pPr marL="457200" indent="-457200">
              <a:buAutoNum type="arabicPeriod"/>
            </a:pPr>
            <a:endParaRPr lang="en-US" altLang="zh-CN"/>
          </a:p>
          <a:p>
            <a:pPr marL="457200" indent="-457200">
              <a:buAutoNum type="arabicPeriod"/>
            </a:pPr>
            <a:endParaRPr lang="en-US" altLang="zh-CN"/>
          </a:p>
          <a:p>
            <a:pPr marL="457200" indent="-457200">
              <a:buAutoNum type="arabicPeriod"/>
            </a:pP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Karush–Kuhn–Tucker conditions (KKT)</a:t>
            </a:r>
            <a:endParaRPr lang="en-US" altLang="zh-CN"/>
          </a:p>
        </p:txBody>
      </p:sp>
      <p:pic>
        <p:nvPicPr>
          <p:cNvPr id="8" name="图片 7" descr="2021-10-10-091723_841x119_scrot"/>
          <p:cNvPicPr>
            <a:picLocks noChangeAspect="true"/>
          </p:cNvPicPr>
          <p:nvPr/>
        </p:nvPicPr>
        <p:blipFill>
          <a:blip r:embed="rId1"/>
          <a:srcRect l="46564"/>
          <a:stretch>
            <a:fillRect/>
          </a:stretch>
        </p:blipFill>
        <p:spPr>
          <a:xfrm>
            <a:off x="6602730" y="37465"/>
            <a:ext cx="4280535" cy="1133475"/>
          </a:xfrm>
          <a:prstGeom prst="rect">
            <a:avLst/>
          </a:prstGeom>
        </p:spPr>
      </p:pic>
      <p:pic>
        <p:nvPicPr>
          <p:cNvPr id="4" name="图片 3" descr="2021-10-10-092653_631x107_scro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0" y="1703705"/>
            <a:ext cx="6010275" cy="1019175"/>
          </a:xfrm>
          <a:prstGeom prst="rect">
            <a:avLst/>
          </a:prstGeom>
        </p:spPr>
      </p:pic>
      <p:pic>
        <p:nvPicPr>
          <p:cNvPr id="5" name="图片 4" descr="2021-10-10-092749_273x109_scrot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940" y="1703705"/>
            <a:ext cx="2600325" cy="1038225"/>
          </a:xfrm>
          <a:prstGeom prst="rect">
            <a:avLst/>
          </a:prstGeom>
        </p:spPr>
      </p:pic>
      <p:pic>
        <p:nvPicPr>
          <p:cNvPr id="6" name="图片 5" descr="2021-10-10-092927_271x110_scrot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0" y="3271520"/>
            <a:ext cx="2581275" cy="1047750"/>
          </a:xfrm>
          <a:prstGeom prst="rect">
            <a:avLst/>
          </a:prstGeom>
        </p:spPr>
      </p:pic>
      <p:pic>
        <p:nvPicPr>
          <p:cNvPr id="7" name="图片 6" descr="2021-10-10-093314_339x169_scrot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320" y="4822825"/>
            <a:ext cx="3228975" cy="1609725"/>
          </a:xfrm>
          <a:prstGeom prst="rect">
            <a:avLst/>
          </a:prstGeom>
        </p:spPr>
      </p:pic>
      <p:pic>
        <p:nvPicPr>
          <p:cNvPr id="10" name="图片 9" descr="2021-10-10-093855_202x88_scrot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545" y="3376295"/>
            <a:ext cx="1924050" cy="838200"/>
          </a:xfrm>
          <a:prstGeom prst="rect">
            <a:avLst/>
          </a:prstGeom>
        </p:spPr>
      </p:pic>
      <p:sp>
        <p:nvSpPr>
          <p:cNvPr id="11" name="文本框 10"/>
          <p:cNvSpPr txBox="true"/>
          <p:nvPr/>
        </p:nvSpPr>
        <p:spPr>
          <a:xfrm>
            <a:off x="5304155" y="5504815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w*, b*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49555"/>
            <a:ext cx="10515600" cy="1325563"/>
          </a:xfrm>
        </p:spPr>
        <p:txBody>
          <a:bodyPr/>
          <a:p>
            <a:r>
              <a:rPr lang="en-US" altLang="zh-CN"/>
              <a:t>Soft-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allow SVM to make a certain number of mistakes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true">
            <a:off x="6306820" y="5332730"/>
            <a:ext cx="5047615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true" flipV="true">
            <a:off x="7340600" y="1463675"/>
            <a:ext cx="0" cy="4714875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424545" y="271589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006080" y="330517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873490" y="302387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556625" y="246062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20380" y="260159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十字星 13"/>
          <p:cNvSpPr/>
          <p:nvPr/>
        </p:nvSpPr>
        <p:spPr>
          <a:xfrm>
            <a:off x="9197340" y="4050030"/>
            <a:ext cx="274320" cy="27432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十字星 14"/>
          <p:cNvSpPr/>
          <p:nvPr/>
        </p:nvSpPr>
        <p:spPr>
          <a:xfrm>
            <a:off x="9675495" y="4406900"/>
            <a:ext cx="274320" cy="27432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十字星 15"/>
          <p:cNvSpPr/>
          <p:nvPr/>
        </p:nvSpPr>
        <p:spPr>
          <a:xfrm>
            <a:off x="10161905" y="4132580"/>
            <a:ext cx="274320" cy="27432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十字星 16"/>
          <p:cNvSpPr/>
          <p:nvPr/>
        </p:nvSpPr>
        <p:spPr>
          <a:xfrm>
            <a:off x="10103485" y="4587240"/>
            <a:ext cx="274320" cy="27432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十字星 17"/>
          <p:cNvSpPr/>
          <p:nvPr/>
        </p:nvSpPr>
        <p:spPr>
          <a:xfrm>
            <a:off x="10600055" y="4718685"/>
            <a:ext cx="274320" cy="27432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cxnSpLocks noChangeAspect="true"/>
          </p:cNvCxnSpPr>
          <p:nvPr/>
        </p:nvCxnSpPr>
        <p:spPr>
          <a:xfrm flipV="true">
            <a:off x="6940550" y="1881505"/>
            <a:ext cx="4500245" cy="350393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true"/>
          <p:nvPr/>
        </p:nvSpPr>
        <p:spPr>
          <a:xfrm>
            <a:off x="10930255" y="533273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24" name="文本框 23"/>
          <p:cNvSpPr txBox="true"/>
          <p:nvPr/>
        </p:nvSpPr>
        <p:spPr>
          <a:xfrm>
            <a:off x="6804660" y="127254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en-US"/>
              <a:t>2</a:t>
            </a:r>
            <a:endParaRPr lang="en-US" altLang="en-US"/>
          </a:p>
        </p:txBody>
      </p:sp>
      <p:cxnSp>
        <p:nvCxnSpPr>
          <p:cNvPr id="4" name="直接连接符 3"/>
          <p:cNvCxnSpPr/>
          <p:nvPr/>
        </p:nvCxnSpPr>
        <p:spPr>
          <a:xfrm flipV="true">
            <a:off x="7505700" y="2322195"/>
            <a:ext cx="4213225" cy="3281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true">
            <a:off x="6823710" y="1463675"/>
            <a:ext cx="4213225" cy="32810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 noChangeAspect="true"/>
          </p:cNvCxnSpPr>
          <p:nvPr/>
        </p:nvCxnSpPr>
        <p:spPr>
          <a:xfrm flipV="true">
            <a:off x="6967220" y="1924050"/>
            <a:ext cx="3810635" cy="296672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cxnSpLocks noChangeAspect="true"/>
          </p:cNvCxnSpPr>
          <p:nvPr/>
        </p:nvCxnSpPr>
        <p:spPr>
          <a:xfrm flipV="true">
            <a:off x="7150735" y="2460625"/>
            <a:ext cx="4067810" cy="316611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871835" y="1607185"/>
            <a:ext cx="351790" cy="40513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true"/>
          <p:nvPr/>
        </p:nvSpPr>
        <p:spPr>
          <a:xfrm>
            <a:off x="11044555" y="15132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9" name="直接箭头连接符 28"/>
          <p:cNvCxnSpPr>
            <a:cxnSpLocks noChangeAspect="true"/>
          </p:cNvCxnSpPr>
          <p:nvPr/>
        </p:nvCxnSpPr>
        <p:spPr>
          <a:xfrm>
            <a:off x="6983730" y="4624705"/>
            <a:ext cx="135255" cy="158115"/>
          </a:xfrm>
          <a:prstGeom prst="straightConnector1">
            <a:avLst/>
          </a:prstGeom>
          <a:ln w="15875">
            <a:solidFill>
              <a:srgbClr val="FF33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2021-10-10-094945_212x54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935" y="4500880"/>
            <a:ext cx="1755775" cy="447040"/>
          </a:xfrm>
          <a:prstGeom prst="rect">
            <a:avLst/>
          </a:prstGeom>
        </p:spPr>
      </p:pic>
      <p:cxnSp>
        <p:nvCxnSpPr>
          <p:cNvPr id="32" name="直接箭头连接符 31"/>
          <p:cNvCxnSpPr>
            <a:cxnSpLocks noChangeAspect="true"/>
          </p:cNvCxnSpPr>
          <p:nvPr/>
        </p:nvCxnSpPr>
        <p:spPr>
          <a:xfrm>
            <a:off x="7015480" y="5332730"/>
            <a:ext cx="206375" cy="241935"/>
          </a:xfrm>
          <a:prstGeom prst="straightConnector1">
            <a:avLst/>
          </a:prstGeom>
          <a:ln w="15875">
            <a:solidFill>
              <a:srgbClr val="FF3300"/>
            </a:solidFill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true"/>
          <p:nvPr/>
        </p:nvSpPr>
        <p:spPr>
          <a:xfrm>
            <a:off x="4906645" y="5411470"/>
            <a:ext cx="408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1-</a:t>
            </a:r>
            <a:endParaRPr lang="en-US" altLang="zh-CN" sz="2000"/>
          </a:p>
        </p:txBody>
      </p:sp>
      <p:pic>
        <p:nvPicPr>
          <p:cNvPr id="34" name="图片 33" descr="2021-10-10-094945_212x54_scro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59705" y="5332730"/>
            <a:ext cx="1755775" cy="447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演示</Application>
  <PresentationFormat>宽屏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Arial Black</vt:lpstr>
      <vt:lpstr>文泉驿正黑</vt:lpstr>
      <vt:lpstr>Office 主题​​</vt:lpstr>
      <vt:lpstr>PowerPoint 演示文稿</vt:lpstr>
      <vt:lpstr>mathematical expression of max margin</vt:lpstr>
      <vt:lpstr>The method of Lagrange multipliers</vt:lpstr>
      <vt:lpstr>Soft-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jack</cp:lastModifiedBy>
  <cp:revision>17</cp:revision>
  <dcterms:created xsi:type="dcterms:W3CDTF">2021-10-10T02:32:56Z</dcterms:created>
  <dcterms:modified xsi:type="dcterms:W3CDTF">2021-10-10T02:32:56Z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