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3599815" cy="179959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674"/>
        <p:guide pos="11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98425" y="1279525"/>
            <a:ext cx="6908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450023" y="347252"/>
            <a:ext cx="2700139" cy="57404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57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450023" y="945465"/>
            <a:ext cx="2700139" cy="434606"/>
          </a:xfrm>
        </p:spPr>
        <p:txBody>
          <a:bodyPr>
            <a:normAutofit/>
          </a:bodyPr>
          <a:lstStyle>
            <a:lvl1pPr marL="0" indent="0" algn="ctr">
              <a:buNone/>
              <a:defRPr sz="47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5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247513" y="144769"/>
            <a:ext cx="3105160" cy="14591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91260" y="67837"/>
            <a:ext cx="3105160" cy="347935"/>
          </a:xfrm>
        </p:spPr>
        <p:txBody>
          <a:bodyPr anchor="ctr" anchorCtr="false">
            <a:normAutofit/>
          </a:bodyPr>
          <a:lstStyle>
            <a:lvl1pPr>
              <a:defRPr sz="63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91260" y="479191"/>
            <a:ext cx="3105160" cy="1142142"/>
          </a:xfrm>
        </p:spPr>
        <p:txBody>
          <a:bodyPr>
            <a:normAutofit/>
          </a:bodyPr>
          <a:lstStyle>
            <a:lvl1pPr>
              <a:defRPr sz="5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4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4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4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45638" y="984596"/>
            <a:ext cx="2161986" cy="212966"/>
          </a:xfrm>
        </p:spPr>
        <p:txBody>
          <a:bodyPr anchor="b">
            <a:normAutofit/>
          </a:bodyPr>
          <a:lstStyle>
            <a:lvl1pPr>
              <a:defRPr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245638" y="1210043"/>
            <a:ext cx="2161986" cy="169971"/>
          </a:xfrm>
        </p:spPr>
        <p:txBody>
          <a:bodyPr>
            <a:normAutofit/>
          </a:bodyPr>
          <a:lstStyle>
            <a:lvl1pPr marL="0" indent="0">
              <a:buNone/>
              <a:defRPr sz="475">
                <a:solidFill>
                  <a:schemeClr val="tx1"/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5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91260" y="67837"/>
            <a:ext cx="3105160" cy="347935"/>
          </a:xfrm>
        </p:spPr>
        <p:txBody>
          <a:bodyPr>
            <a:normAutofit/>
          </a:bodyPr>
          <a:lstStyle>
            <a:lvl1pPr>
              <a:defRPr sz="63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91260" y="479191"/>
            <a:ext cx="1530079" cy="11421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5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4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4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4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4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766341" y="479191"/>
            <a:ext cx="1530079" cy="11421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52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4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4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42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42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47982" y="95838"/>
            <a:ext cx="3105160" cy="3479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247982" y="458019"/>
            <a:ext cx="1523047" cy="216261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5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247982" y="686547"/>
            <a:ext cx="1523047" cy="938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1822594" y="458019"/>
            <a:ext cx="1530548" cy="216261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5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1822594" y="686547"/>
            <a:ext cx="1530548" cy="9381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247513" y="726079"/>
            <a:ext cx="3105160" cy="347935"/>
          </a:xfrm>
        </p:spPr>
        <p:txBody>
          <a:bodyPr>
            <a:normAutofit/>
          </a:bodyPr>
          <a:lstStyle>
            <a:lvl1pPr algn="ctr">
              <a:defRPr sz="126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190978" y="33335"/>
            <a:ext cx="1229945" cy="420022"/>
          </a:xfrm>
        </p:spPr>
        <p:txBody>
          <a:bodyPr anchor="ctr" anchorCtr="false">
            <a:normAutofit/>
          </a:bodyPr>
          <a:lstStyle>
            <a:lvl1pPr>
              <a:defRPr sz="63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1530787" y="201153"/>
            <a:ext cx="1717817" cy="1337194"/>
          </a:xfrm>
        </p:spPr>
        <p:txBody>
          <a:bodyPr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92479" y="540028"/>
            <a:ext cx="1229945" cy="10004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420"/>
            </a:lvl1pPr>
            <a:lvl2pPr marL="120015" indent="0">
              <a:buNone/>
              <a:defRPr sz="365"/>
            </a:lvl2pPr>
            <a:lvl3pPr marL="240030" indent="0">
              <a:buNone/>
              <a:defRPr sz="315"/>
            </a:lvl3pPr>
            <a:lvl4pPr marL="360045" indent="0">
              <a:buNone/>
              <a:defRPr sz="265"/>
            </a:lvl4pPr>
            <a:lvl5pPr marL="480060" indent="0">
              <a:buNone/>
              <a:defRPr sz="265"/>
            </a:lvl5pPr>
            <a:lvl6pPr marL="600075" indent="0">
              <a:buNone/>
              <a:defRPr sz="265"/>
            </a:lvl6pPr>
            <a:lvl7pPr marL="720090" indent="0">
              <a:buNone/>
              <a:defRPr sz="265"/>
            </a:lvl7pPr>
            <a:lvl8pPr marL="840105" indent="0">
              <a:buNone/>
              <a:defRPr sz="265"/>
            </a:lvl8pPr>
            <a:lvl9pPr marL="960120" indent="0">
              <a:buNone/>
              <a:defRPr sz="2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2901080" y="95838"/>
            <a:ext cx="451593" cy="1525495"/>
          </a:xfrm>
        </p:spPr>
        <p:txBody>
          <a:bodyPr vert="eaVert">
            <a:normAutofit/>
          </a:bodyPr>
          <a:lstStyle>
            <a:lvl1pPr>
              <a:defRPr sz="94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247513" y="95838"/>
            <a:ext cx="2622170" cy="152549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247513" y="95838"/>
            <a:ext cx="3105160" cy="34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247513" y="479191"/>
            <a:ext cx="3105160" cy="114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247513" y="1668419"/>
            <a:ext cx="810042" cy="9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1192561" y="1668419"/>
            <a:ext cx="1215063" cy="9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2542631" y="1668419"/>
            <a:ext cx="810042" cy="9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0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25" indent="-60325" algn="l" defTabSz="24003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79705" indent="-60325" algn="l" defTabSz="240030" rtl="0" eaLnBrk="1" latinLnBrk="0" hangingPunct="1">
        <a:lnSpc>
          <a:spcPct val="90000"/>
        </a:lnSpc>
        <a:spcBef>
          <a:spcPct val="26000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2pPr>
      <a:lvl3pPr marL="300355" indent="-60325" algn="l" defTabSz="240030" rtl="0" eaLnBrk="1" latinLnBrk="0" hangingPunct="1">
        <a:lnSpc>
          <a:spcPct val="90000"/>
        </a:lnSpc>
        <a:spcBef>
          <a:spcPct val="26000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3pPr>
      <a:lvl4pPr marL="419735" indent="-60325" algn="l" defTabSz="240030" rtl="0" eaLnBrk="1" latinLnBrk="0" hangingPunct="1">
        <a:lnSpc>
          <a:spcPct val="90000"/>
        </a:lnSpc>
        <a:spcBef>
          <a:spcPct val="26000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4pPr>
      <a:lvl5pPr marL="540385" indent="-60325" algn="l" defTabSz="240030" rtl="0" eaLnBrk="1" latinLnBrk="0" hangingPunct="1">
        <a:lnSpc>
          <a:spcPct val="90000"/>
        </a:lnSpc>
        <a:spcBef>
          <a:spcPct val="26000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5pPr>
      <a:lvl6pPr marL="659765" indent="-60325" algn="l" defTabSz="240030" rtl="0" eaLnBrk="1" latinLnBrk="0" hangingPunct="1">
        <a:lnSpc>
          <a:spcPct val="90000"/>
        </a:lnSpc>
        <a:spcBef>
          <a:spcPct val="26000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6pPr>
      <a:lvl7pPr marL="780415" indent="-60325" algn="l" defTabSz="240030" rtl="0" eaLnBrk="1" latinLnBrk="0" hangingPunct="1">
        <a:lnSpc>
          <a:spcPct val="90000"/>
        </a:lnSpc>
        <a:spcBef>
          <a:spcPct val="26000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7pPr>
      <a:lvl8pPr marL="899795" indent="-60325" algn="l" defTabSz="240030" rtl="0" eaLnBrk="1" latinLnBrk="0" hangingPunct="1">
        <a:lnSpc>
          <a:spcPct val="90000"/>
        </a:lnSpc>
        <a:spcBef>
          <a:spcPct val="26000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8pPr>
      <a:lvl9pPr marL="1019810" indent="-60325" algn="l" defTabSz="240030" rtl="0" eaLnBrk="1" latinLnBrk="0" hangingPunct="1">
        <a:lnSpc>
          <a:spcPct val="90000"/>
        </a:lnSpc>
        <a:spcBef>
          <a:spcPct val="26000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40030" rtl="0" eaLnBrk="1" latinLnBrk="0" hangingPunct="1">
        <a:defRPr sz="47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21683" y="1408318"/>
            <a:ext cx="1440000" cy="0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oli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true">
            <a:off x="269968" y="241188"/>
            <a:ext cx="0" cy="1440000"/>
          </a:xfrm>
          <a:prstGeom prst="straightConnector1">
            <a:avLst/>
          </a:prstGeom>
          <a:ln w="317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925413" y="241188"/>
            <a:ext cx="1440000" cy="1440000"/>
            <a:chOff x="2809" y="1433"/>
            <a:chExt cx="2268" cy="2268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2809" y="3271"/>
              <a:ext cx="2268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prstDash val="soli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true">
              <a:off x="3254" y="1433"/>
              <a:ext cx="0" cy="2268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277588" y="565038"/>
            <a:ext cx="828000" cy="82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0400000">
            <a:off x="2042253" y="445023"/>
            <a:ext cx="828000" cy="82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true"/>
          <p:nvPr/>
        </p:nvSpPr>
        <p:spPr>
          <a:xfrm>
            <a:off x="21590" y="4318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3" name="文本框 12"/>
          <p:cNvSpPr txBox="true"/>
          <p:nvPr/>
        </p:nvSpPr>
        <p:spPr>
          <a:xfrm>
            <a:off x="966470" y="13404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>
          <a:xfrm>
            <a:off x="1926048" y="615838"/>
            <a:ext cx="0" cy="7920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978878" y="1078753"/>
            <a:ext cx="0" cy="3240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true"/>
              <p:nvPr/>
            </p:nvSpPr>
            <p:spPr>
              <a:xfrm>
                <a:off x="2521585" y="1197610"/>
                <a:ext cx="91440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𝜃</m:t>
                      </m:r>
                    </m:oMath>
                  </m:oMathPara>
                </a14:m>
                <a:endParaRPr lang="en-US" altLang="zh-CN" sz="12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8" name="文本框 1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521585" y="1197610"/>
                <a:ext cx="91440" cy="275590"/>
              </a:xfrm>
              <a:prstGeom prst="rect">
                <a:avLst/>
              </a:prstGeom>
              <a:blipFill rotWithShape="true">
                <a:blip r:embed="rId1"/>
                <a:stretch>
                  <a:fillRect r="-6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true"/>
              <p:nvPr/>
            </p:nvSpPr>
            <p:spPr>
              <a:xfrm>
                <a:off x="2653665" y="1407795"/>
                <a:ext cx="71183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𝑎𝑐𝑜𝑠</m:t>
                      </m:r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𝜃</m:t>
                      </m:r>
                    </m:oMath>
                  </m:oMathPara>
                </a14:m>
                <a:endParaRPr lang="en-US" altLang="zh-CN" sz="12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9" name="文本框 1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653665" y="1407795"/>
                <a:ext cx="711835" cy="27559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true"/>
              <p:nvPr/>
            </p:nvSpPr>
            <p:spPr>
              <a:xfrm>
                <a:off x="2901950" y="1102995"/>
                <a:ext cx="35623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𝑎𝑠𝑖𝑛</m:t>
                      </m:r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𝜃</m:t>
                      </m:r>
                    </m:oMath>
                  </m:oMathPara>
                </a14:m>
                <a:endParaRPr lang="en-US" altLang="zh-CN" sz="12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0" name="文本框 1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901950" y="1102995"/>
                <a:ext cx="356235" cy="275590"/>
              </a:xfrm>
              <a:prstGeom prst="rect">
                <a:avLst/>
              </a:prstGeom>
              <a:blipFill rotWithShape="true">
                <a:blip r:embed="rId3"/>
                <a:stretch>
                  <a:fillRect r="-5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true"/>
              <p:nvPr/>
            </p:nvSpPr>
            <p:spPr>
              <a:xfrm>
                <a:off x="1589405" y="1383665"/>
                <a:ext cx="71183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𝑏𝑠𝑖𝑛</m:t>
                      </m:r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𝜃</m:t>
                      </m:r>
                    </m:oMath>
                  </m:oMathPara>
                </a14:m>
                <a:endParaRPr lang="en-US" altLang="zh-CN" sz="12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1" name="文本框 2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89405" y="1383665"/>
                <a:ext cx="711835" cy="27559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true"/>
              <p:nvPr/>
            </p:nvSpPr>
            <p:spPr>
              <a:xfrm>
                <a:off x="1589405" y="347980"/>
                <a:ext cx="71183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𝑏𝑐𝑜𝑠</m:t>
                      </m:r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𝜃</m:t>
                      </m:r>
                    </m:oMath>
                  </m:oMathPara>
                </a14:m>
                <a:endParaRPr lang="en-US" altLang="zh-CN" sz="12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2" name="文本框 2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89405" y="347980"/>
                <a:ext cx="711835" cy="275590"/>
              </a:xfrm>
              <a:prstGeom prst="rect">
                <a:avLst/>
              </a:prstGeom>
              <a:blipFill rotWithShape="true">
                <a:blip r:embed="rId5"/>
                <a:stretch>
                  <a:fillRect r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/>
          <p:nvPr/>
        </p:nvCxnSpPr>
        <p:spPr>
          <a:xfrm>
            <a:off x="1971133" y="615838"/>
            <a:ext cx="25200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>
            <a:off x="22860" y="1211580"/>
            <a:ext cx="1080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true">
            <a:off x="211455" y="332740"/>
            <a:ext cx="0" cy="1044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true">
            <a:off x="211455" y="894715"/>
            <a:ext cx="747395" cy="3168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true">
            <a:off x="211455" y="663575"/>
            <a:ext cx="565785" cy="5480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true"/>
              <p:nvPr/>
            </p:nvSpPr>
            <p:spPr>
              <a:xfrm>
                <a:off x="521335" y="998855"/>
                <a:ext cx="128270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𝛼</m:t>
                      </m:r>
                    </m:oMath>
                  </m:oMathPara>
                </a14:m>
                <a:endParaRPr lang="en-US" altLang="zh-CN" sz="12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文本框 1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21335" y="998855"/>
                <a:ext cx="128270" cy="275590"/>
              </a:xfrm>
              <a:prstGeom prst="rect">
                <a:avLst/>
              </a:prstGeom>
              <a:blipFill rotWithShape="true">
                <a:blip r:embed="rId1"/>
                <a:stretch>
                  <a:fillRect r="-42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true"/>
              <p:nvPr/>
            </p:nvSpPr>
            <p:spPr>
              <a:xfrm>
                <a:off x="447040" y="822960"/>
                <a:ext cx="19621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𝜃</m:t>
                      </m:r>
                    </m:oMath>
                  </m:oMathPara>
                </a14:m>
                <a:endParaRPr lang="en-US" altLang="zh-CN" sz="12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文本框 1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7040" y="822960"/>
                <a:ext cx="196215" cy="275590"/>
              </a:xfrm>
              <a:prstGeom prst="rect">
                <a:avLst/>
              </a:prstGeom>
              <a:blipFill rotWithShape="true">
                <a:blip r:embed="rId2"/>
                <a:stretch>
                  <a:fillRect r="-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188085" y="1211580"/>
            <a:ext cx="1080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true">
            <a:off x="1376680" y="332740"/>
            <a:ext cx="0" cy="1044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true">
            <a:off x="1376680" y="894715"/>
            <a:ext cx="747395" cy="3168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true">
            <a:off x="1376680" y="663575"/>
            <a:ext cx="565785" cy="5480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true"/>
              <p:nvPr/>
            </p:nvSpPr>
            <p:spPr>
              <a:xfrm>
                <a:off x="1686560" y="998855"/>
                <a:ext cx="128270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𝛼</m:t>
                      </m:r>
                    </m:oMath>
                  </m:oMathPara>
                </a14:m>
                <a:endParaRPr lang="en-US" altLang="zh-CN" sz="12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9" name="文本框 1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686560" y="998855"/>
                <a:ext cx="128270" cy="275590"/>
              </a:xfrm>
              <a:prstGeom prst="rect">
                <a:avLst/>
              </a:prstGeom>
              <a:blipFill rotWithShape="true">
                <a:blip r:embed="rId1"/>
                <a:stretch>
                  <a:fillRect r="-42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true"/>
              <p:nvPr/>
            </p:nvSpPr>
            <p:spPr>
              <a:xfrm>
                <a:off x="1604645" y="838200"/>
                <a:ext cx="19621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𝜃</m:t>
                      </m:r>
                    </m:oMath>
                  </m:oMathPara>
                </a14:m>
                <a:endParaRPr lang="en-US" altLang="zh-CN" sz="12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0" name="文本框 1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604645" y="838200"/>
                <a:ext cx="196215" cy="275590"/>
              </a:xfrm>
              <a:prstGeom prst="rect">
                <a:avLst/>
              </a:prstGeom>
              <a:blipFill rotWithShape="true">
                <a:blip r:embed="rId2"/>
                <a:stretch>
                  <a:fillRect r="-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>
            <a:off x="2395220" y="1211580"/>
            <a:ext cx="10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true">
            <a:off x="2583815" y="332740"/>
            <a:ext cx="0" cy="10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true">
            <a:off x="2583815" y="894715"/>
            <a:ext cx="747395" cy="316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true">
            <a:off x="2583815" y="663575"/>
            <a:ext cx="565785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true"/>
              <p:nvPr/>
            </p:nvSpPr>
            <p:spPr>
              <a:xfrm>
                <a:off x="2893695" y="998855"/>
                <a:ext cx="128270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𝛼</m:t>
                      </m:r>
                    </m:oMath>
                  </m:oMathPara>
                </a14:m>
                <a:endParaRPr lang="en-US" altLang="zh-CN" sz="12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5" name="文本框 2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893695" y="998855"/>
                <a:ext cx="128270" cy="275590"/>
              </a:xfrm>
              <a:prstGeom prst="rect">
                <a:avLst/>
              </a:prstGeom>
              <a:blipFill rotWithShape="true">
                <a:blip r:embed="rId1"/>
                <a:stretch>
                  <a:fillRect r="-42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true"/>
              <p:nvPr/>
            </p:nvSpPr>
            <p:spPr>
              <a:xfrm>
                <a:off x="2804160" y="845820"/>
                <a:ext cx="196215" cy="2755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𝜃</m:t>
                      </m:r>
                    </m:oMath>
                  </m:oMathPara>
                </a14:m>
                <a:endParaRPr lang="en-US" altLang="zh-CN" sz="1200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6" name="文本框 2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804160" y="845820"/>
                <a:ext cx="196215" cy="275590"/>
              </a:xfrm>
              <a:prstGeom prst="rect">
                <a:avLst/>
              </a:prstGeom>
              <a:blipFill rotWithShape="true">
                <a:blip r:embed="rId2"/>
                <a:stretch>
                  <a:fillRect r="-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true"/>
          <p:nvPr/>
        </p:nvSpPr>
        <p:spPr>
          <a:xfrm>
            <a:off x="829945" y="115824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8" name="文本框 27"/>
          <p:cNvSpPr txBox="true"/>
          <p:nvPr/>
        </p:nvSpPr>
        <p:spPr>
          <a:xfrm>
            <a:off x="51435" y="4826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Z</a:t>
            </a:r>
            <a:endParaRPr lang="en-US" altLang="en-US"/>
          </a:p>
        </p:txBody>
      </p:sp>
      <p:sp>
        <p:nvSpPr>
          <p:cNvPr id="30" name="文本框 29"/>
          <p:cNvSpPr txBox="true"/>
          <p:nvPr/>
        </p:nvSpPr>
        <p:spPr>
          <a:xfrm>
            <a:off x="2001520" y="1181100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Z</a:t>
            </a:r>
            <a:endParaRPr lang="en-US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1215390" y="5588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32" name="文本框 31"/>
          <p:cNvSpPr txBox="true"/>
          <p:nvPr/>
        </p:nvSpPr>
        <p:spPr>
          <a:xfrm>
            <a:off x="3152775" y="116586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X</a:t>
            </a:r>
            <a:endParaRPr lang="en-US" altLang="en-US"/>
          </a:p>
        </p:txBody>
      </p:sp>
      <p:sp>
        <p:nvSpPr>
          <p:cNvPr id="34" name="文本框 33"/>
          <p:cNvSpPr txBox="true"/>
          <p:nvPr/>
        </p:nvSpPr>
        <p:spPr>
          <a:xfrm>
            <a:off x="2416175" y="5588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Y</a:t>
            </a:r>
            <a:endParaRPr lang="en-US" altLang="en-US"/>
          </a:p>
        </p:txBody>
      </p:sp>
      <p:sp>
        <p:nvSpPr>
          <p:cNvPr id="35" name="文本框 34"/>
          <p:cNvSpPr txBox="true"/>
          <p:nvPr/>
        </p:nvSpPr>
        <p:spPr>
          <a:xfrm>
            <a:off x="41910" y="1437640"/>
            <a:ext cx="1130935" cy="33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600"/>
              <a:t>绕</a:t>
            </a:r>
            <a:r>
              <a:rPr lang="en-US" altLang="zh-CN" sz="1600"/>
              <a:t>X</a:t>
            </a:r>
            <a:r>
              <a:rPr lang="zh-CN" altLang="en-US" sz="1600"/>
              <a:t>轴旋转</a:t>
            </a:r>
            <a:endParaRPr lang="zh-CN" altLang="en-US" sz="1600"/>
          </a:p>
        </p:txBody>
      </p:sp>
      <p:sp>
        <p:nvSpPr>
          <p:cNvPr id="36" name="文本框 35"/>
          <p:cNvSpPr txBox="true"/>
          <p:nvPr/>
        </p:nvSpPr>
        <p:spPr>
          <a:xfrm>
            <a:off x="1241425" y="1445260"/>
            <a:ext cx="1130935" cy="33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600"/>
              <a:t>绕</a:t>
            </a:r>
            <a:r>
              <a:rPr lang="en-US" altLang="zh-CN" sz="1600"/>
              <a:t>Y</a:t>
            </a:r>
            <a:r>
              <a:rPr lang="zh-CN" altLang="en-US" sz="1600"/>
              <a:t>轴旋转</a:t>
            </a:r>
            <a:endParaRPr lang="zh-CN" altLang="en-US" sz="1600"/>
          </a:p>
        </p:txBody>
      </p:sp>
      <p:sp>
        <p:nvSpPr>
          <p:cNvPr id="37" name="文本框 36"/>
          <p:cNvSpPr txBox="true"/>
          <p:nvPr/>
        </p:nvSpPr>
        <p:spPr>
          <a:xfrm>
            <a:off x="2432685" y="1445260"/>
            <a:ext cx="1119505" cy="33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zh-CN" altLang="en-US" sz="1600"/>
              <a:t>绕</a:t>
            </a:r>
            <a:r>
              <a:rPr lang="en-US" altLang="zh-CN" sz="1600"/>
              <a:t>Z</a:t>
            </a:r>
            <a:r>
              <a:rPr lang="zh-CN" altLang="en-US" sz="1600"/>
              <a:t>轴旋转</a:t>
            </a:r>
            <a:endParaRPr lang="zh-CN" altLang="en-US" sz="1600"/>
          </a:p>
        </p:txBody>
      </p:sp>
      <p:sp>
        <p:nvSpPr>
          <p:cNvPr id="40" name="弧形 39"/>
          <p:cNvSpPr/>
          <p:nvPr/>
        </p:nvSpPr>
        <p:spPr>
          <a:xfrm>
            <a:off x="358775" y="436880"/>
            <a:ext cx="647700" cy="599440"/>
          </a:xfrm>
          <a:prstGeom prst="arc">
            <a:avLst/>
          </a:prstGeom>
          <a:ln w="28575" cmpd="sng">
            <a:solidFill>
              <a:schemeClr val="tx1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弧形 40"/>
          <p:cNvSpPr/>
          <p:nvPr/>
        </p:nvSpPr>
        <p:spPr>
          <a:xfrm>
            <a:off x="1541145" y="399415"/>
            <a:ext cx="647700" cy="599440"/>
          </a:xfrm>
          <a:prstGeom prst="arc">
            <a:avLst/>
          </a:prstGeom>
          <a:ln w="28575" cmpd="sng">
            <a:solidFill>
              <a:schemeClr val="tx1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弧形 41"/>
          <p:cNvSpPr/>
          <p:nvPr/>
        </p:nvSpPr>
        <p:spPr>
          <a:xfrm>
            <a:off x="2736215" y="399415"/>
            <a:ext cx="647700" cy="599440"/>
          </a:xfrm>
          <a:prstGeom prst="arc">
            <a:avLst/>
          </a:prstGeom>
          <a:ln w="28575" cmpd="sng">
            <a:solidFill>
              <a:schemeClr val="tx1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 flipV="true">
            <a:off x="751840" y="420370"/>
            <a:ext cx="0" cy="6718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true">
            <a:off x="223520" y="1083945"/>
            <a:ext cx="540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true">
            <a:off x="743585" y="1076325"/>
            <a:ext cx="225615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true">
            <a:off x="2983230" y="591185"/>
            <a:ext cx="0" cy="5040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true">
            <a:off x="1871345" y="591185"/>
            <a:ext cx="1111885" cy="24003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true">
            <a:off x="763270" y="829310"/>
            <a:ext cx="1113155" cy="24701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71345" y="819150"/>
            <a:ext cx="0" cy="25200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true"/>
              <p:nvPr/>
            </p:nvSpPr>
            <p:spPr>
              <a:xfrm>
                <a:off x="1313815" y="541655"/>
                <a:ext cx="704850" cy="2774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𝒙</m:t>
                      </m:r>
                      <m:r>
                        <a:rPr lang="en-US" altLang="zh-CN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’,</m:t>
                      </m:r>
                      <m:r>
                        <a:rPr lang="en-US" altLang="zh-CN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𝒚</m:t>
                      </m:r>
                      <m:r>
                        <a:rPr lang="en-US" altLang="zh-CN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’,</m:t>
                      </m:r>
                      <m:r>
                        <a:rPr lang="en-US" altLang="zh-CN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  <m:r>
                        <a:rPr lang="en-US" altLang="zh-CN" sz="1200" b="1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’)</m:t>
                      </m:r>
                    </m:oMath>
                  </m:oMathPara>
                </a14:m>
                <a:endParaRPr lang="en-US" altLang="zh-CN" sz="1200" b="1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0" name="文本框 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13815" y="541655"/>
                <a:ext cx="704850" cy="277495"/>
              </a:xfrm>
              <a:prstGeom prst="rect">
                <a:avLst/>
              </a:prstGeom>
              <a:blipFill rotWithShape="true">
                <a:blip r:embed="rId1"/>
                <a:stretch>
                  <a:fillRect r="-23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true"/>
              <p:nvPr/>
            </p:nvSpPr>
            <p:spPr>
              <a:xfrm>
                <a:off x="2630805" y="332740"/>
                <a:ext cx="704850" cy="2774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𝒙</m:t>
                      </m:r>
                      <m:r>
                        <a:rPr lang="en-US" altLang="zh-CN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𝒚</m:t>
                      </m:r>
                      <m:r>
                        <a:rPr lang="en-US" altLang="zh-CN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zh-CN" sz="12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𝒛</m:t>
                      </m:r>
                      <m:r>
                        <a:rPr lang="en-US" altLang="zh-CN" sz="1200" b="1" i="1"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zh-CN" sz="1200" b="1" i="1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" name="文本框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630805" y="332740"/>
                <a:ext cx="704850" cy="277495"/>
              </a:xfrm>
              <a:prstGeom prst="rect">
                <a:avLst/>
              </a:prstGeom>
              <a:blipFill rotWithShape="true">
                <a:blip r:embed="rId2"/>
                <a:stretch>
                  <a:fillRect r="-3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>
            <a:off x="749300" y="1278890"/>
            <a:ext cx="1116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true"/>
          <p:nvPr/>
        </p:nvSpPr>
        <p:spPr>
          <a:xfrm>
            <a:off x="1657350" y="1033780"/>
            <a:ext cx="4292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near</a:t>
            </a:r>
            <a:endParaRPr lang="en-US" altLang="zh-CN" sz="90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54380" y="1421130"/>
            <a:ext cx="2268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true"/>
          <p:nvPr/>
        </p:nvSpPr>
        <p:spPr>
          <a:xfrm>
            <a:off x="1172210" y="1038225"/>
            <a:ext cx="28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n</a:t>
            </a:r>
            <a:endParaRPr lang="en-US" altLang="zh-CN" sz="1400"/>
          </a:p>
        </p:txBody>
      </p:sp>
      <p:sp>
        <p:nvSpPr>
          <p:cNvPr id="16" name="文本框 15"/>
          <p:cNvSpPr txBox="true"/>
          <p:nvPr/>
        </p:nvSpPr>
        <p:spPr>
          <a:xfrm>
            <a:off x="1737360" y="133794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7" name="文本框 16"/>
          <p:cNvSpPr txBox="true"/>
          <p:nvPr/>
        </p:nvSpPr>
        <p:spPr>
          <a:xfrm>
            <a:off x="511175" y="20383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18" name="文本框 17"/>
          <p:cNvSpPr txBox="true"/>
          <p:nvPr/>
        </p:nvSpPr>
        <p:spPr>
          <a:xfrm>
            <a:off x="6985" y="880745"/>
            <a:ext cx="32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19" name="文本框 18"/>
          <p:cNvSpPr txBox="true"/>
          <p:nvPr/>
        </p:nvSpPr>
        <p:spPr>
          <a:xfrm>
            <a:off x="626110" y="969010"/>
            <a:ext cx="25146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900">
                <a:latin typeface="东文宋体" charset="0"/>
                <a:ea typeface="东文宋体" charset="0"/>
              </a:rPr>
              <a:t>●</a:t>
            </a:r>
            <a:endParaRPr lang="zh-CN" altLang="en-US" sz="900">
              <a:latin typeface="东文宋体" charset="0"/>
              <a:ea typeface="东文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true"/>
          <p:nvPr/>
        </p:nvSpPr>
        <p:spPr>
          <a:xfrm>
            <a:off x="-69850" y="805180"/>
            <a:ext cx="2755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汉仪大黑简" charset="0"/>
                <a:ea typeface="汉仪大黑简" charset="0"/>
              </a:rPr>
              <a:t>·</a:t>
            </a:r>
            <a:endParaRPr lang="zh-CN" altLang="en-US" sz="2400">
              <a:latin typeface="汉仪大黑简" charset="0"/>
              <a:ea typeface="汉仪大黑简" charset="0"/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1678305" y="516255"/>
            <a:ext cx="336550" cy="4368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" altLang="zh-CN" sz="1000"/>
              <a:t>height</a:t>
            </a:r>
            <a:endParaRPr lang="" altLang="zh-CN" sz="1000"/>
          </a:p>
        </p:txBody>
      </p:sp>
      <p:grpSp>
        <p:nvGrpSpPr>
          <p:cNvPr id="32" name="组合 31"/>
          <p:cNvGrpSpPr/>
          <p:nvPr/>
        </p:nvGrpSpPr>
        <p:grpSpPr>
          <a:xfrm>
            <a:off x="41275" y="52070"/>
            <a:ext cx="1743710" cy="1698625"/>
            <a:chOff x="65" y="82"/>
            <a:chExt cx="2746" cy="2675"/>
          </a:xfrm>
        </p:grpSpPr>
        <p:sp>
          <p:nvSpPr>
            <p:cNvPr id="4" name="任意多边形 3"/>
            <p:cNvSpPr>
              <a:spLocks noChangeAspect="true"/>
            </p:cNvSpPr>
            <p:nvPr/>
          </p:nvSpPr>
          <p:spPr>
            <a:xfrm>
              <a:off x="740" y="471"/>
              <a:ext cx="1916" cy="1914"/>
            </a:xfrm>
            <a:custGeom>
              <a:avLst/>
              <a:gdLst>
                <a:gd name="connsiteX0" fmla="*/ 13 w 1667"/>
                <a:gd name="connsiteY0" fmla="*/ 1434 h 1665"/>
                <a:gd name="connsiteX1" fmla="*/ 0 w 1667"/>
                <a:gd name="connsiteY1" fmla="*/ 180 h 1665"/>
                <a:gd name="connsiteX2" fmla="*/ 1667 w 1667"/>
                <a:gd name="connsiteY2" fmla="*/ 0 h 1665"/>
                <a:gd name="connsiteX3" fmla="*/ 1661 w 1667"/>
                <a:gd name="connsiteY3" fmla="*/ 1665 h 1665"/>
                <a:gd name="connsiteX4" fmla="*/ 13 w 1667"/>
                <a:gd name="connsiteY4" fmla="*/ 1434 h 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7" h="1665">
                  <a:moveTo>
                    <a:pt x="13" y="1434"/>
                  </a:moveTo>
                  <a:lnTo>
                    <a:pt x="0" y="180"/>
                  </a:lnTo>
                  <a:lnTo>
                    <a:pt x="1667" y="0"/>
                  </a:lnTo>
                  <a:lnTo>
                    <a:pt x="1661" y="1665"/>
                  </a:lnTo>
                  <a:lnTo>
                    <a:pt x="13" y="1434"/>
                  </a:lnTo>
                  <a:close/>
                </a:path>
              </a:pathLst>
            </a:custGeom>
            <a:solidFill>
              <a:srgbClr val="B2B2B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endCxn id="4" idx="1"/>
            </p:cNvCxnSpPr>
            <p:nvPr/>
          </p:nvCxnSpPr>
          <p:spPr>
            <a:xfrm flipV="true">
              <a:off x="65" y="678"/>
              <a:ext cx="663" cy="9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4" idx="0"/>
            </p:cNvCxnSpPr>
            <p:nvPr/>
          </p:nvCxnSpPr>
          <p:spPr>
            <a:xfrm flipH="true" flipV="true">
              <a:off x="65" y="1617"/>
              <a:ext cx="678" cy="5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4" idx="2"/>
            </p:cNvCxnSpPr>
            <p:nvPr/>
          </p:nvCxnSpPr>
          <p:spPr>
            <a:xfrm flipV="true">
              <a:off x="69" y="471"/>
              <a:ext cx="2575" cy="11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endCxn id="4" idx="3"/>
            </p:cNvCxnSpPr>
            <p:nvPr/>
          </p:nvCxnSpPr>
          <p:spPr>
            <a:xfrm>
              <a:off x="69" y="1617"/>
              <a:ext cx="2568" cy="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75" y="448"/>
              <a:ext cx="0" cy="1937"/>
            </a:xfrm>
            <a:prstGeom prst="line">
              <a:avLst/>
            </a:prstGeom>
            <a:ln w="1270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true">
              <a:off x="81" y="570"/>
              <a:ext cx="1554" cy="1047"/>
            </a:xfrm>
            <a:prstGeom prst="line">
              <a:avLst/>
            </a:prstGeom>
            <a:ln w="19050" cmpd="sng">
              <a:solidFill>
                <a:srgbClr val="CC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" y="1617"/>
              <a:ext cx="1559" cy="623"/>
            </a:xfrm>
            <a:prstGeom prst="line">
              <a:avLst/>
            </a:prstGeom>
            <a:ln w="19050" cmpd="sng">
              <a:solidFill>
                <a:srgbClr val="CC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true"/>
            <p:nvPr/>
          </p:nvSpPr>
          <p:spPr>
            <a:xfrm>
              <a:off x="1803" y="2177"/>
              <a:ext cx="1008" cy="580"/>
            </a:xfrm>
            <a:prstGeom prst="rect">
              <a:avLst/>
            </a:prstGeom>
            <a:noFill/>
            <a:scene3d>
              <a:camera prst="orthographicFront">
                <a:rot lat="600000" lon="2400000" rev="0"/>
              </a:camera>
              <a:lightRig rig="threePt" dir="t"/>
            </a:scene3d>
          </p:spPr>
          <p:txBody>
            <a:bodyPr wrap="none" rtlCol="0">
              <a:spAutoFit/>
            </a:bodyPr>
            <a:p>
              <a:r>
                <a:rPr lang="" altLang="zh-CN"/>
                <a:t>near</a:t>
              </a:r>
              <a:endParaRPr lang="" altLang="zh-CN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721" y="376"/>
              <a:ext cx="1928" cy="0"/>
            </a:xfrm>
            <a:prstGeom prst="straightConnector1">
              <a:avLst/>
            </a:prstGeom>
            <a:ln w="127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true"/>
            <p:nvPr/>
          </p:nvSpPr>
          <p:spPr>
            <a:xfrm>
              <a:off x="1335" y="82"/>
              <a:ext cx="75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zh-CN" sz="1000"/>
                <a:t>width</a:t>
              </a:r>
              <a:endParaRPr lang="" altLang="zh-CN" sz="10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635" y="570"/>
              <a:ext cx="0" cy="1644"/>
            </a:xfrm>
            <a:prstGeom prst="line">
              <a:avLst/>
            </a:prstGeom>
            <a:ln w="15875" cmpd="sng">
              <a:solidFill>
                <a:srgbClr val="CC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19"/>
            <p:cNvSpPr/>
            <p:nvPr/>
          </p:nvSpPr>
          <p:spPr>
            <a:xfrm>
              <a:off x="169" y="1341"/>
              <a:ext cx="559" cy="507"/>
            </a:xfrm>
            <a:prstGeom prst="arc">
              <a:avLst>
                <a:gd name="adj1" fmla="val 16200000"/>
                <a:gd name="adj2" fmla="val 3770657"/>
              </a:avLst>
            </a:prstGeom>
            <a:ln w="22225">
              <a:solidFill>
                <a:srgbClr val="CC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51990" y="131445"/>
            <a:ext cx="1543685" cy="1251585"/>
            <a:chOff x="3153" y="625"/>
            <a:chExt cx="1914" cy="1721"/>
          </a:xfrm>
        </p:grpSpPr>
        <p:cxnSp>
          <p:nvCxnSpPr>
            <p:cNvPr id="21" name="直接箭头连接符 20"/>
            <p:cNvCxnSpPr/>
            <p:nvPr/>
          </p:nvCxnSpPr>
          <p:spPr>
            <a:xfrm flipV="true">
              <a:off x="3473" y="625"/>
              <a:ext cx="0" cy="1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true" flipV="true">
              <a:off x="3153" y="1675"/>
              <a:ext cx="3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469" y="1674"/>
              <a:ext cx="1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true">
              <a:off x="5055" y="986"/>
              <a:ext cx="0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true">
              <a:off x="3467" y="967"/>
              <a:ext cx="1600" cy="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506" y="1850"/>
              <a:ext cx="1531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true"/>
              <p:nvPr/>
            </p:nvSpPr>
            <p:spPr>
              <a:xfrm>
                <a:off x="-109601" y="517779"/>
                <a:ext cx="630555" cy="275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𝑓𝑜𝑣𝑌</m:t>
                      </m:r>
                    </m:oMath>
                  </m:oMathPara>
                </a14:m>
                <a:endParaRPr lang="en-US" altLang="zh-CN" sz="12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7" name="文本框 26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-109601" y="517779"/>
                <a:ext cx="630555" cy="275590"/>
              </a:xfrm>
              <a:prstGeom prst="rect">
                <a:avLst/>
              </a:prstGeom>
              <a:blipFill rotWithShape="true">
                <a:blip r:embed="rId1"/>
                <a:stretch>
                  <a:fillRect l="60" t="-92" r="4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true"/>
              <p:nvPr/>
            </p:nvSpPr>
            <p:spPr>
              <a:xfrm>
                <a:off x="2632329" y="616204"/>
                <a:ext cx="527050" cy="3276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𝑓𝑜𝑣𝑌</m:t>
                          </m:r>
                        </m:num>
                        <m:den>
                          <m:r>
                            <a:rPr lang="en-US" altLang="zh-CN" sz="8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8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8" name="文本框 2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632329" y="616204"/>
                <a:ext cx="527050" cy="327660"/>
              </a:xfrm>
              <a:prstGeom prst="rect">
                <a:avLst/>
              </a:prstGeom>
              <a:blipFill rotWithShape="true">
                <a:blip r:embed="rId2"/>
                <a:stretch>
                  <a:fillRect l="-48" t="-78" r="48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true"/>
          <p:nvPr/>
        </p:nvSpPr>
        <p:spPr>
          <a:xfrm>
            <a:off x="3041650" y="115570"/>
            <a:ext cx="6477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/>
              <a:t>(0,t,n)</a:t>
            </a:r>
            <a:endParaRPr lang="" altLang="zh-CN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true"/>
              <p:nvPr/>
            </p:nvSpPr>
            <p:spPr>
              <a:xfrm>
                <a:off x="2067179" y="1121664"/>
                <a:ext cx="1390015" cy="5416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</m:t>
                      </m:r>
                      <m:r>
                        <a:rPr lang="en-US" altLang="zh-CN" sz="1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altLang="zh-CN" sz="1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𝑡𝑎𝑛</m:t>
                      </m:r>
                      <m:f>
                        <m:fPr>
                          <m:ctrlP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𝑓𝑜𝑣𝑌</m:t>
                          </m:r>
                        </m:num>
                        <m:den>
                          <m:r>
                            <a:rPr lang="en-US" altLang="zh-CN" sz="1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𝑟</m:t>
                      </m:r>
                      <m:r>
                        <a:rPr lang="en-US" altLang="zh-CN" sz="1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sz="1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</m:t>
                      </m:r>
                      <m:r>
                        <a:rPr lang="en-US" altLang="zh-CN" sz="1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∗</m:t>
                      </m:r>
                      <m:r>
                        <a:rPr lang="en-US" altLang="zh-CN" sz="1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𝑎𝑠𝑝𝑒𝑐𝑡</m:t>
                      </m:r>
                    </m:oMath>
                  </m:oMathPara>
                </a14:m>
                <a:endParaRPr lang="en-US" altLang="zh-CN" sz="1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1" name="文本框 3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067179" y="1121664"/>
                <a:ext cx="1390015" cy="541655"/>
              </a:xfrm>
              <a:prstGeom prst="rect">
                <a:avLst/>
              </a:prstGeom>
              <a:blipFill rotWithShape="true">
                <a:blip r:embed="rId3"/>
                <a:stretch>
                  <a:fillRect l="-18" t="-47" r="18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WPS 演示</Application>
  <PresentationFormat>宽屏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DejaVu Math TeX Gyre</vt:lpstr>
      <vt:lpstr>MS Mincho</vt:lpstr>
      <vt:lpstr>东文宋体</vt:lpstr>
      <vt:lpstr>文泉驿微米黑</vt:lpstr>
      <vt:lpstr>微软雅黑</vt:lpstr>
      <vt:lpstr>Arial Unicode MS</vt:lpstr>
      <vt:lpstr>Arial Black</vt:lpstr>
      <vt:lpstr>汉仪大黑简</vt:lpstr>
      <vt:lpstr>Gubbi</vt:lpstr>
      <vt:lpstr>Nimbus Roman No9 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jack</cp:lastModifiedBy>
  <cp:revision>21</cp:revision>
  <dcterms:created xsi:type="dcterms:W3CDTF">2021-09-20T17:29:59Z</dcterms:created>
  <dcterms:modified xsi:type="dcterms:W3CDTF">2021-09-20T17:29:59Z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