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3" r:id="rId3"/>
    <p:sldId id="257" r:id="rId4"/>
    <p:sldId id="269" r:id="rId5"/>
    <p:sldId id="259" r:id="rId6"/>
    <p:sldId id="264" r:id="rId7"/>
    <p:sldId id="260" r:id="rId8"/>
    <p:sldId id="258" r:id="rId9"/>
    <p:sldId id="261" r:id="rId10"/>
    <p:sldId id="265" r:id="rId11"/>
    <p:sldId id="266" r:id="rId12"/>
    <p:sldId id="270" r:id="rId13"/>
    <p:sldId id="267" r:id="rId14"/>
    <p:sldId id="268" r:id="rId15"/>
    <p:sldId id="26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80884" autoAdjust="0"/>
  </p:normalViewPr>
  <p:slideViewPr>
    <p:cSldViewPr snapToGrid="0">
      <p:cViewPr varScale="1">
        <p:scale>
          <a:sx n="96" d="100"/>
          <a:sy n="96" d="100"/>
        </p:scale>
        <p:origin x="66" y="45"/>
      </p:cViewPr>
      <p:guideLst/>
    </p:cSldViewPr>
  </p:slideViewPr>
  <p:notesTextViewPr>
    <p:cViewPr>
      <p:scale>
        <a:sx n="1" d="1"/>
        <a:sy n="1" d="1"/>
      </p:scale>
      <p:origin x="0" y="-114"/>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67205C-D0A7-4EE7-8088-A62A068C25BE}" type="datetimeFigureOut">
              <a:rPr lang="zh-CN" altLang="en-US" smtClean="0"/>
              <a:t>2021/9/3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7FF0B7-D083-428F-8372-C433786CBC81}" type="slidenum">
              <a:rPr lang="zh-CN" altLang="en-US" smtClean="0"/>
              <a:t>‹#›</a:t>
            </a:fld>
            <a:endParaRPr lang="zh-CN" altLang="en-US"/>
          </a:p>
        </p:txBody>
      </p:sp>
    </p:spTree>
    <p:extLst>
      <p:ext uri="{BB962C8B-B14F-4D97-AF65-F5344CB8AC3E}">
        <p14:creationId xmlns:p14="http://schemas.microsoft.com/office/powerpoint/2010/main" val="2105856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1</a:t>
            </a:fld>
            <a:endParaRPr lang="zh-CN" altLang="en-US"/>
          </a:p>
        </p:txBody>
      </p:sp>
    </p:spTree>
    <p:extLst>
      <p:ext uri="{BB962C8B-B14F-4D97-AF65-F5344CB8AC3E}">
        <p14:creationId xmlns:p14="http://schemas.microsoft.com/office/powerpoint/2010/main" val="2842711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10</a:t>
            </a:fld>
            <a:endParaRPr lang="zh-CN" altLang="en-US"/>
          </a:p>
        </p:txBody>
      </p:sp>
    </p:spTree>
    <p:extLst>
      <p:ext uri="{BB962C8B-B14F-4D97-AF65-F5344CB8AC3E}">
        <p14:creationId xmlns:p14="http://schemas.microsoft.com/office/powerpoint/2010/main" val="2322958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11</a:t>
            </a:fld>
            <a:endParaRPr lang="zh-CN" altLang="en-US"/>
          </a:p>
        </p:txBody>
      </p:sp>
    </p:spTree>
    <p:extLst>
      <p:ext uri="{BB962C8B-B14F-4D97-AF65-F5344CB8AC3E}">
        <p14:creationId xmlns:p14="http://schemas.microsoft.com/office/powerpoint/2010/main" val="2325824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you can see the </a:t>
            </a:r>
            <a:r>
              <a:rPr lang="en-US" altLang="zh-CN" dirty="0" err="1"/>
              <a:t>Mysql</a:t>
            </a:r>
            <a:r>
              <a:rPr lang="en-US" altLang="zh-CN" dirty="0"/>
              <a:t> DB is in the two </a:t>
            </a:r>
          </a:p>
          <a:p>
            <a:endParaRPr lang="en-US" altLang="zh-CN" dirty="0"/>
          </a:p>
          <a:p>
            <a:r>
              <a:rPr lang="zh-CN" altLang="en-US" dirty="0"/>
              <a:t>后面做架构设计的时候，也可以根据系统的难点和复杂度来分析，根据对比来进行选型</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i="0" dirty="0">
              <a:solidFill>
                <a:srgbClr val="444444"/>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444444"/>
                </a:solidFill>
                <a:effectLst/>
                <a:latin typeface="Arial" panose="020B0604020202020204" pitchFamily="34" charset="0"/>
              </a:rPr>
              <a:t>Architect</a:t>
            </a:r>
            <a:endParaRPr lang="zh-CN" altLang="en-US" b="0" i="0" dirty="0">
              <a:solidFill>
                <a:srgbClr val="444444"/>
              </a:solidFill>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13</a:t>
            </a:fld>
            <a:endParaRPr lang="zh-CN" altLang="en-US"/>
          </a:p>
        </p:txBody>
      </p:sp>
    </p:spTree>
    <p:extLst>
      <p:ext uri="{BB962C8B-B14F-4D97-AF65-F5344CB8AC3E}">
        <p14:creationId xmlns:p14="http://schemas.microsoft.com/office/powerpoint/2010/main" val="3782105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is another structure here you</a:t>
            </a:r>
            <a:r>
              <a:rPr lang="zh-CN" altLang="en-US" dirty="0"/>
              <a:t> </a:t>
            </a:r>
            <a:r>
              <a:rPr lang="en-US" altLang="zh-CN" dirty="0"/>
              <a:t>can</a:t>
            </a:r>
            <a:r>
              <a:rPr lang="zh-CN" altLang="en-US" dirty="0"/>
              <a:t> </a:t>
            </a:r>
            <a:r>
              <a:rPr lang="en-US" altLang="zh-CN" dirty="0"/>
              <a:t>see the difference, there is only single knowledge point list here but after know the reason why you learn this knowledge you can draw a high level structure</a:t>
            </a:r>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14</a:t>
            </a:fld>
            <a:endParaRPr lang="zh-CN" altLang="en-US"/>
          </a:p>
        </p:txBody>
      </p:sp>
    </p:spTree>
    <p:extLst>
      <p:ext uri="{BB962C8B-B14F-4D97-AF65-F5344CB8AC3E}">
        <p14:creationId xmlns:p14="http://schemas.microsoft.com/office/powerpoint/2010/main" val="356969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知识体系不是一蹴而就的，和学习知识一样是需要不断迭代，随着你的知识的完善，你的知识的体系也是也越来完善的</a:t>
            </a:r>
            <a:endParaRPr lang="en-US" altLang="zh-CN" dirty="0"/>
          </a:p>
          <a:p>
            <a:endParaRPr lang="en-US" altLang="zh-CN" dirty="0"/>
          </a:p>
          <a:p>
            <a:endParaRPr lang="en-US" altLang="zh-CN" dirty="0"/>
          </a:p>
          <a:p>
            <a:r>
              <a:rPr lang="zh-CN" altLang="en-US" dirty="0"/>
              <a:t>时间是宝贵的，我们能做的就是在有限的时间做最有价值的事情</a:t>
            </a:r>
            <a:endParaRPr lang="en-US" altLang="zh-CN" dirty="0"/>
          </a:p>
          <a:p>
            <a:endParaRPr lang="en-US" altLang="zh-CN" dirty="0"/>
          </a:p>
          <a:p>
            <a:endParaRPr lang="en-US" altLang="zh-CN" dirty="0"/>
          </a:p>
          <a:p>
            <a:r>
              <a:rPr lang="zh-CN" altLang="en-US" dirty="0">
                <a:solidFill>
                  <a:srgbClr val="FF0000"/>
                </a:solidFill>
              </a:rPr>
              <a:t>建立自己的知识体系可以完整的知道自己的这个知识是解决的什么问题，现在的这个知识点和其他的内容的相关性是什么</a:t>
            </a:r>
            <a:endParaRPr lang="en-US" altLang="zh-CN" dirty="0">
              <a:solidFill>
                <a:srgbClr val="FF0000"/>
              </a:solidFill>
            </a:endParaRPr>
          </a:p>
          <a:p>
            <a:r>
              <a:rPr lang="zh-CN" altLang="en-US" dirty="0"/>
              <a:t>世界上平凡的工作太多了，知识点也太多了，很多的时候都是自己学习了都不会用，浪费了大量的时间，没有办法做到知行合一</a:t>
            </a:r>
            <a:endParaRPr lang="en-US" altLang="zh-CN" dirty="0"/>
          </a:p>
          <a:p>
            <a:r>
              <a:rPr lang="zh-CN" altLang="en-US" dirty="0"/>
              <a:t>大家加油</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15</a:t>
            </a:fld>
            <a:endParaRPr lang="zh-CN" altLang="en-US"/>
          </a:p>
        </p:txBody>
      </p:sp>
    </p:spTree>
    <p:extLst>
      <p:ext uri="{BB962C8B-B14F-4D97-AF65-F5344CB8AC3E}">
        <p14:creationId xmlns:p14="http://schemas.microsoft.com/office/powerpoint/2010/main" val="81556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2</a:t>
            </a:fld>
            <a:endParaRPr lang="zh-CN" altLang="en-US"/>
          </a:p>
        </p:txBody>
      </p:sp>
    </p:spTree>
    <p:extLst>
      <p:ext uri="{BB962C8B-B14F-4D97-AF65-F5344CB8AC3E}">
        <p14:creationId xmlns:p14="http://schemas.microsoft.com/office/powerpoint/2010/main" val="272571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data not only the binary data can be anything</a:t>
            </a:r>
          </a:p>
          <a:p>
            <a:endParaRPr lang="en-US" altLang="zh-CN" dirty="0"/>
          </a:p>
          <a:p>
            <a:r>
              <a:rPr lang="en-US" altLang="zh-CN" dirty="0"/>
              <a:t>For example there is only a data set without any related information . So it is just a data set, it does not make any sense</a:t>
            </a:r>
          </a:p>
          <a:p>
            <a:endParaRPr lang="en-US" altLang="zh-CN" dirty="0"/>
          </a:p>
          <a:p>
            <a:r>
              <a:rPr lang="en-US" altLang="zh-CN" dirty="0"/>
              <a:t>If 13061993404 is a sequence but if I told you this is my phone number ,it is </a:t>
            </a:r>
            <a:r>
              <a:rPr lang="en-US" altLang="zh-CN" dirty="0" err="1"/>
              <a:t>meaningfull</a:t>
            </a:r>
            <a:endParaRPr lang="en-US" altLang="zh-CN" dirty="0"/>
          </a:p>
          <a:p>
            <a:endParaRPr lang="en-US" altLang="zh-CN" dirty="0"/>
          </a:p>
          <a:p>
            <a:r>
              <a:rPr lang="en-US" altLang="zh-CN" dirty="0"/>
              <a:t>We get several conclusions by several data set , this process I called the data analysis</a:t>
            </a:r>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3</a:t>
            </a:fld>
            <a:endParaRPr lang="zh-CN" altLang="en-US"/>
          </a:p>
        </p:txBody>
      </p:sp>
    </p:spTree>
    <p:extLst>
      <p:ext uri="{BB962C8B-B14F-4D97-AF65-F5344CB8AC3E}">
        <p14:creationId xmlns:p14="http://schemas.microsoft.com/office/powerpoint/2010/main" val="16337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4</a:t>
            </a:fld>
            <a:endParaRPr lang="zh-CN" altLang="en-US"/>
          </a:p>
        </p:txBody>
      </p:sp>
    </p:spTree>
    <p:extLst>
      <p:ext uri="{BB962C8B-B14F-4D97-AF65-F5344CB8AC3E}">
        <p14:creationId xmlns:p14="http://schemas.microsoft.com/office/powerpoint/2010/main" val="421410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are lots of jobs in a specific domain,  so I just search java in the recruitment</a:t>
            </a:r>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5</a:t>
            </a:fld>
            <a:endParaRPr lang="zh-CN" altLang="en-US"/>
          </a:p>
        </p:txBody>
      </p:sp>
    </p:spTree>
    <p:extLst>
      <p:ext uri="{BB962C8B-B14F-4D97-AF65-F5344CB8AC3E}">
        <p14:creationId xmlns:p14="http://schemas.microsoft.com/office/powerpoint/2010/main" val="802465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6</a:t>
            </a:fld>
            <a:endParaRPr lang="zh-CN" altLang="en-US"/>
          </a:p>
        </p:txBody>
      </p:sp>
    </p:spTree>
    <p:extLst>
      <p:ext uri="{BB962C8B-B14F-4D97-AF65-F5344CB8AC3E}">
        <p14:creationId xmlns:p14="http://schemas.microsoft.com/office/powerpoint/2010/main" val="2522278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7</a:t>
            </a:fld>
            <a:endParaRPr lang="zh-CN" altLang="en-US"/>
          </a:p>
        </p:txBody>
      </p:sp>
    </p:spTree>
    <p:extLst>
      <p:ext uri="{BB962C8B-B14F-4D97-AF65-F5344CB8AC3E}">
        <p14:creationId xmlns:p14="http://schemas.microsoft.com/office/powerpoint/2010/main" val="4004407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Firstly I need to declare a point of view that, </a:t>
            </a:r>
          </a:p>
          <a:p>
            <a:r>
              <a:rPr lang="zh-CN" altLang="en-US" dirty="0"/>
              <a:t>一个知识体系，如果想要发扬光大，源远流长的话，那么就需要有人教，需要有教程 </a:t>
            </a:r>
            <a:r>
              <a:rPr lang="en-US" altLang="zh-CN" dirty="0" err="1"/>
              <a:t>couse</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8</a:t>
            </a:fld>
            <a:endParaRPr lang="zh-CN" altLang="en-US"/>
          </a:p>
        </p:txBody>
      </p:sp>
    </p:spTree>
    <p:extLst>
      <p:ext uri="{BB962C8B-B14F-4D97-AF65-F5344CB8AC3E}">
        <p14:creationId xmlns:p14="http://schemas.microsoft.com/office/powerpoint/2010/main" val="137449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aim is to finally abstract these component as my topology.</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9</a:t>
            </a:fld>
            <a:endParaRPr lang="zh-CN" altLang="en-US"/>
          </a:p>
        </p:txBody>
      </p:sp>
    </p:spTree>
    <p:extLst>
      <p:ext uri="{BB962C8B-B14F-4D97-AF65-F5344CB8AC3E}">
        <p14:creationId xmlns:p14="http://schemas.microsoft.com/office/powerpoint/2010/main" val="660374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B3865B-DDA1-44CD-84D0-1CE1EF47B81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FECABFA-1D47-4A42-882C-921E8B45BB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2BBC887-CB63-4510-B40C-0DC0335685FA}"/>
              </a:ext>
            </a:extLst>
          </p:cNvPr>
          <p:cNvSpPr>
            <a:spLocks noGrp="1"/>
          </p:cNvSpPr>
          <p:nvPr>
            <p:ph type="dt" sz="half" idx="10"/>
          </p:nvPr>
        </p:nvSpPr>
        <p:spPr/>
        <p:txBody>
          <a:bodyPr/>
          <a:lstStyle/>
          <a:p>
            <a:fld id="{39F8216A-B8E0-4CA8-AF93-07138A596BEB}" type="datetimeFigureOut">
              <a:rPr lang="zh-CN" altLang="en-US" smtClean="0"/>
              <a:t>2021/9/3</a:t>
            </a:fld>
            <a:endParaRPr lang="zh-CN" altLang="en-US"/>
          </a:p>
        </p:txBody>
      </p:sp>
      <p:sp>
        <p:nvSpPr>
          <p:cNvPr id="5" name="页脚占位符 4">
            <a:extLst>
              <a:ext uri="{FF2B5EF4-FFF2-40B4-BE49-F238E27FC236}">
                <a16:creationId xmlns:a16="http://schemas.microsoft.com/office/drawing/2014/main" id="{7C14FF82-A6FB-43FF-AA4C-66653B917D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164D87-06F7-4FD6-A9C7-6A819D2B15C2}"/>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3319699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7594D-3BAF-4872-8C61-6BE55C7D60B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E409E1E-8894-410C-B95E-75612934FD4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E086C5-921D-4676-B4B9-E92AD6FA0059}"/>
              </a:ext>
            </a:extLst>
          </p:cNvPr>
          <p:cNvSpPr>
            <a:spLocks noGrp="1"/>
          </p:cNvSpPr>
          <p:nvPr>
            <p:ph type="dt" sz="half" idx="10"/>
          </p:nvPr>
        </p:nvSpPr>
        <p:spPr/>
        <p:txBody>
          <a:bodyPr/>
          <a:lstStyle/>
          <a:p>
            <a:fld id="{39F8216A-B8E0-4CA8-AF93-07138A596BEB}" type="datetimeFigureOut">
              <a:rPr lang="zh-CN" altLang="en-US" smtClean="0"/>
              <a:t>2021/9/3</a:t>
            </a:fld>
            <a:endParaRPr lang="zh-CN" altLang="en-US"/>
          </a:p>
        </p:txBody>
      </p:sp>
      <p:sp>
        <p:nvSpPr>
          <p:cNvPr id="5" name="页脚占位符 4">
            <a:extLst>
              <a:ext uri="{FF2B5EF4-FFF2-40B4-BE49-F238E27FC236}">
                <a16:creationId xmlns:a16="http://schemas.microsoft.com/office/drawing/2014/main" id="{C0DB6C4B-D0E7-465B-9588-63090233F3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58CD4E-12BB-4F7F-86C4-A69BCB2AF98C}"/>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3188528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78DB7BF-2FAE-41BE-B65D-788234A681D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7DFE092-C2A9-4067-93B2-E3AEBAEDDB8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492E22-B442-429F-A598-181FF5AA43A6}"/>
              </a:ext>
            </a:extLst>
          </p:cNvPr>
          <p:cNvSpPr>
            <a:spLocks noGrp="1"/>
          </p:cNvSpPr>
          <p:nvPr>
            <p:ph type="dt" sz="half" idx="10"/>
          </p:nvPr>
        </p:nvSpPr>
        <p:spPr/>
        <p:txBody>
          <a:bodyPr/>
          <a:lstStyle/>
          <a:p>
            <a:fld id="{39F8216A-B8E0-4CA8-AF93-07138A596BEB}" type="datetimeFigureOut">
              <a:rPr lang="zh-CN" altLang="en-US" smtClean="0"/>
              <a:t>2021/9/3</a:t>
            </a:fld>
            <a:endParaRPr lang="zh-CN" altLang="en-US"/>
          </a:p>
        </p:txBody>
      </p:sp>
      <p:sp>
        <p:nvSpPr>
          <p:cNvPr id="5" name="页脚占位符 4">
            <a:extLst>
              <a:ext uri="{FF2B5EF4-FFF2-40B4-BE49-F238E27FC236}">
                <a16:creationId xmlns:a16="http://schemas.microsoft.com/office/drawing/2014/main" id="{1DEC4A0A-7B66-4511-AB9F-32B19EE1A8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21B46B-5637-4D32-8232-A58939C8D24D}"/>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2571727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8A262D-95C8-4339-8CC7-BFB947C0253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97FFE6-EAD6-4BAA-93AE-3A7C6B29CE3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01CA33-8C23-447A-AFBA-116BADF0B76D}"/>
              </a:ext>
            </a:extLst>
          </p:cNvPr>
          <p:cNvSpPr>
            <a:spLocks noGrp="1"/>
          </p:cNvSpPr>
          <p:nvPr>
            <p:ph type="dt" sz="half" idx="10"/>
          </p:nvPr>
        </p:nvSpPr>
        <p:spPr/>
        <p:txBody>
          <a:bodyPr/>
          <a:lstStyle/>
          <a:p>
            <a:fld id="{39F8216A-B8E0-4CA8-AF93-07138A596BEB}" type="datetimeFigureOut">
              <a:rPr lang="zh-CN" altLang="en-US" smtClean="0"/>
              <a:t>2021/9/3</a:t>
            </a:fld>
            <a:endParaRPr lang="zh-CN" altLang="en-US"/>
          </a:p>
        </p:txBody>
      </p:sp>
      <p:sp>
        <p:nvSpPr>
          <p:cNvPr id="5" name="页脚占位符 4">
            <a:extLst>
              <a:ext uri="{FF2B5EF4-FFF2-40B4-BE49-F238E27FC236}">
                <a16:creationId xmlns:a16="http://schemas.microsoft.com/office/drawing/2014/main" id="{66F97619-B34C-46BD-9C1F-AB0F038C3D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68BD5C-2CA1-4DB2-8B47-B252832776EE}"/>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259906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6AE059-DD9F-4F5E-B218-61BA08B25A9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5B4F378-20FD-4D19-80C4-E54EAB8994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4B89ED8-8531-447C-AD27-8DCA111BD380}"/>
              </a:ext>
            </a:extLst>
          </p:cNvPr>
          <p:cNvSpPr>
            <a:spLocks noGrp="1"/>
          </p:cNvSpPr>
          <p:nvPr>
            <p:ph type="dt" sz="half" idx="10"/>
          </p:nvPr>
        </p:nvSpPr>
        <p:spPr/>
        <p:txBody>
          <a:bodyPr/>
          <a:lstStyle/>
          <a:p>
            <a:fld id="{39F8216A-B8E0-4CA8-AF93-07138A596BEB}" type="datetimeFigureOut">
              <a:rPr lang="zh-CN" altLang="en-US" smtClean="0"/>
              <a:t>2021/9/3</a:t>
            </a:fld>
            <a:endParaRPr lang="zh-CN" altLang="en-US"/>
          </a:p>
        </p:txBody>
      </p:sp>
      <p:sp>
        <p:nvSpPr>
          <p:cNvPr id="5" name="页脚占位符 4">
            <a:extLst>
              <a:ext uri="{FF2B5EF4-FFF2-40B4-BE49-F238E27FC236}">
                <a16:creationId xmlns:a16="http://schemas.microsoft.com/office/drawing/2014/main" id="{D83DDFE5-431C-4878-AAB6-C27AC3ECFD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389632-C998-4C84-83F1-4368BEA388CF}"/>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402195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C9148A-B0EF-4274-B448-0208E16809D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0C9769B-EF14-4436-B298-5D83842096F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8AD7039-30E1-46FA-B9CC-61729B14ABB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6EEB084-6FBC-4A8C-A385-77335B73E093}"/>
              </a:ext>
            </a:extLst>
          </p:cNvPr>
          <p:cNvSpPr>
            <a:spLocks noGrp="1"/>
          </p:cNvSpPr>
          <p:nvPr>
            <p:ph type="dt" sz="half" idx="10"/>
          </p:nvPr>
        </p:nvSpPr>
        <p:spPr/>
        <p:txBody>
          <a:bodyPr/>
          <a:lstStyle/>
          <a:p>
            <a:fld id="{39F8216A-B8E0-4CA8-AF93-07138A596BEB}" type="datetimeFigureOut">
              <a:rPr lang="zh-CN" altLang="en-US" smtClean="0"/>
              <a:t>2021/9/3</a:t>
            </a:fld>
            <a:endParaRPr lang="zh-CN" altLang="en-US"/>
          </a:p>
        </p:txBody>
      </p:sp>
      <p:sp>
        <p:nvSpPr>
          <p:cNvPr id="6" name="页脚占位符 5">
            <a:extLst>
              <a:ext uri="{FF2B5EF4-FFF2-40B4-BE49-F238E27FC236}">
                <a16:creationId xmlns:a16="http://schemas.microsoft.com/office/drawing/2014/main" id="{B4D0F7F9-2CDC-4787-A907-3CA0B9783B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7BAC27-BE06-46AD-8796-30C1F10F3E70}"/>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4212910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B46285-0EEE-4B27-B1D3-79D41E00EED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DF0B907-73B8-4551-A81A-A9AD0F4D70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4D40656-6F54-4CC2-9C4C-1D06964A68B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2A5FED4-34D8-43D2-BD7E-935E0162A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58F5633-AFC0-4274-9736-520096D9CD0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4AA3CCF-8373-48E9-9F48-AF0F6CB3B7ED}"/>
              </a:ext>
            </a:extLst>
          </p:cNvPr>
          <p:cNvSpPr>
            <a:spLocks noGrp="1"/>
          </p:cNvSpPr>
          <p:nvPr>
            <p:ph type="dt" sz="half" idx="10"/>
          </p:nvPr>
        </p:nvSpPr>
        <p:spPr/>
        <p:txBody>
          <a:bodyPr/>
          <a:lstStyle/>
          <a:p>
            <a:fld id="{39F8216A-B8E0-4CA8-AF93-07138A596BEB}" type="datetimeFigureOut">
              <a:rPr lang="zh-CN" altLang="en-US" smtClean="0"/>
              <a:t>2021/9/3</a:t>
            </a:fld>
            <a:endParaRPr lang="zh-CN" altLang="en-US"/>
          </a:p>
        </p:txBody>
      </p:sp>
      <p:sp>
        <p:nvSpPr>
          <p:cNvPr id="8" name="页脚占位符 7">
            <a:extLst>
              <a:ext uri="{FF2B5EF4-FFF2-40B4-BE49-F238E27FC236}">
                <a16:creationId xmlns:a16="http://schemas.microsoft.com/office/drawing/2014/main" id="{D838A7A5-FA97-4587-863F-F903EC78534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BC16A33-A1B3-489C-A1EE-F4EAE62AD645}"/>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2338548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F9E0E-3AD3-4090-8051-7B096B183FA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311991D-5CCF-45E9-9CE3-37879291BBDC}"/>
              </a:ext>
            </a:extLst>
          </p:cNvPr>
          <p:cNvSpPr>
            <a:spLocks noGrp="1"/>
          </p:cNvSpPr>
          <p:nvPr>
            <p:ph type="dt" sz="half" idx="10"/>
          </p:nvPr>
        </p:nvSpPr>
        <p:spPr/>
        <p:txBody>
          <a:bodyPr/>
          <a:lstStyle/>
          <a:p>
            <a:fld id="{39F8216A-B8E0-4CA8-AF93-07138A596BEB}" type="datetimeFigureOut">
              <a:rPr lang="zh-CN" altLang="en-US" smtClean="0"/>
              <a:t>2021/9/3</a:t>
            </a:fld>
            <a:endParaRPr lang="zh-CN" altLang="en-US"/>
          </a:p>
        </p:txBody>
      </p:sp>
      <p:sp>
        <p:nvSpPr>
          <p:cNvPr id="4" name="页脚占位符 3">
            <a:extLst>
              <a:ext uri="{FF2B5EF4-FFF2-40B4-BE49-F238E27FC236}">
                <a16:creationId xmlns:a16="http://schemas.microsoft.com/office/drawing/2014/main" id="{F2C31076-328E-4953-A56F-D9F57472F19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D14BF35-E318-44BC-8770-D1A39973DE87}"/>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3866377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10EA188-0EBB-4667-B370-33CF274BAE08}"/>
              </a:ext>
            </a:extLst>
          </p:cNvPr>
          <p:cNvSpPr>
            <a:spLocks noGrp="1"/>
          </p:cNvSpPr>
          <p:nvPr>
            <p:ph type="dt" sz="half" idx="10"/>
          </p:nvPr>
        </p:nvSpPr>
        <p:spPr/>
        <p:txBody>
          <a:bodyPr/>
          <a:lstStyle/>
          <a:p>
            <a:fld id="{39F8216A-B8E0-4CA8-AF93-07138A596BEB}" type="datetimeFigureOut">
              <a:rPr lang="zh-CN" altLang="en-US" smtClean="0"/>
              <a:t>2021/9/3</a:t>
            </a:fld>
            <a:endParaRPr lang="zh-CN" altLang="en-US"/>
          </a:p>
        </p:txBody>
      </p:sp>
      <p:sp>
        <p:nvSpPr>
          <p:cNvPr id="3" name="页脚占位符 2">
            <a:extLst>
              <a:ext uri="{FF2B5EF4-FFF2-40B4-BE49-F238E27FC236}">
                <a16:creationId xmlns:a16="http://schemas.microsoft.com/office/drawing/2014/main" id="{F7B08D74-13AC-4192-944A-7C493733B97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0007B6A-D78D-4D95-BC20-C1A903A1AE07}"/>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2069702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7B95D-97F1-4E7E-A9D4-D6999362E85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1DC4860-281F-4F39-B7C1-711FE45DE7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11FB5D7-E193-4825-A22B-66A0B1623B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AD54649-0E62-4C9F-B02B-E605EECCB46B}"/>
              </a:ext>
            </a:extLst>
          </p:cNvPr>
          <p:cNvSpPr>
            <a:spLocks noGrp="1"/>
          </p:cNvSpPr>
          <p:nvPr>
            <p:ph type="dt" sz="half" idx="10"/>
          </p:nvPr>
        </p:nvSpPr>
        <p:spPr/>
        <p:txBody>
          <a:bodyPr/>
          <a:lstStyle/>
          <a:p>
            <a:fld id="{39F8216A-B8E0-4CA8-AF93-07138A596BEB}" type="datetimeFigureOut">
              <a:rPr lang="zh-CN" altLang="en-US" smtClean="0"/>
              <a:t>2021/9/3</a:t>
            </a:fld>
            <a:endParaRPr lang="zh-CN" altLang="en-US"/>
          </a:p>
        </p:txBody>
      </p:sp>
      <p:sp>
        <p:nvSpPr>
          <p:cNvPr id="6" name="页脚占位符 5">
            <a:extLst>
              <a:ext uri="{FF2B5EF4-FFF2-40B4-BE49-F238E27FC236}">
                <a16:creationId xmlns:a16="http://schemas.microsoft.com/office/drawing/2014/main" id="{EE6FA0FF-C581-4B5D-AF01-5111476CA96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A7F3476-3818-4AD5-8A0D-8D112B451E5D}"/>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615008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D862F7-BF27-4C56-B145-0DEB0841034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CA95FD9-8767-4B73-B70F-E9277510F5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85E6F62-E8F9-4AFC-9718-2877AFD0D9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D8D6805-F0AA-4F53-A44F-85C62BE67333}"/>
              </a:ext>
            </a:extLst>
          </p:cNvPr>
          <p:cNvSpPr>
            <a:spLocks noGrp="1"/>
          </p:cNvSpPr>
          <p:nvPr>
            <p:ph type="dt" sz="half" idx="10"/>
          </p:nvPr>
        </p:nvSpPr>
        <p:spPr/>
        <p:txBody>
          <a:bodyPr/>
          <a:lstStyle/>
          <a:p>
            <a:fld id="{39F8216A-B8E0-4CA8-AF93-07138A596BEB}" type="datetimeFigureOut">
              <a:rPr lang="zh-CN" altLang="en-US" smtClean="0"/>
              <a:t>2021/9/3</a:t>
            </a:fld>
            <a:endParaRPr lang="zh-CN" altLang="en-US"/>
          </a:p>
        </p:txBody>
      </p:sp>
      <p:sp>
        <p:nvSpPr>
          <p:cNvPr id="6" name="页脚占位符 5">
            <a:extLst>
              <a:ext uri="{FF2B5EF4-FFF2-40B4-BE49-F238E27FC236}">
                <a16:creationId xmlns:a16="http://schemas.microsoft.com/office/drawing/2014/main" id="{3E9120AC-7C1B-4326-A16F-3BA2EEF7DF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24627F6-11BC-4C61-A4DB-46CDBCE4ECBA}"/>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1414658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79B3E94-0F07-4AA2-9A90-F7898C2029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BA488E6-23FE-440B-B581-4844E637F5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D1B34E-292A-48E4-8C49-A69EAE9033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8216A-B8E0-4CA8-AF93-07138A596BEB}" type="datetimeFigureOut">
              <a:rPr lang="zh-CN" altLang="en-US" smtClean="0"/>
              <a:t>2021/9/3</a:t>
            </a:fld>
            <a:endParaRPr lang="zh-CN" altLang="en-US"/>
          </a:p>
        </p:txBody>
      </p:sp>
      <p:sp>
        <p:nvSpPr>
          <p:cNvPr id="5" name="页脚占位符 4">
            <a:extLst>
              <a:ext uri="{FF2B5EF4-FFF2-40B4-BE49-F238E27FC236}">
                <a16:creationId xmlns:a16="http://schemas.microsoft.com/office/drawing/2014/main" id="{5D0B3F89-5D27-4708-B0AB-3D7D5B8A57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A0A7A49-2A66-4250-B9E9-8A071A3501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1740466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lagou.com/wn/jobs?kd=Java&amp;city=%E5%85%A8%E5%9B%BD" TargetMode="External"/><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7B1A0C-C4A1-4664-90E2-3F18615BD684}"/>
              </a:ext>
            </a:extLst>
          </p:cNvPr>
          <p:cNvSpPr>
            <a:spLocks noGrp="1"/>
          </p:cNvSpPr>
          <p:nvPr>
            <p:ph type="ctrTitle"/>
          </p:nvPr>
        </p:nvSpPr>
        <p:spPr>
          <a:xfrm>
            <a:off x="762000" y="1041400"/>
            <a:ext cx="10668000" cy="2387600"/>
          </a:xfrm>
        </p:spPr>
        <p:txBody>
          <a:bodyPr>
            <a:normAutofit/>
          </a:bodyPr>
          <a:lstStyle/>
          <a:p>
            <a:r>
              <a:rPr lang="en-US" altLang="zh-CN" b="0" i="0" dirty="0">
                <a:solidFill>
                  <a:srgbClr val="333333"/>
                </a:solidFill>
                <a:effectLst/>
                <a:latin typeface="Arial" panose="020B0604020202020204" pitchFamily="34" charset="0"/>
              </a:rPr>
              <a:t>Using data analysis to establish knowledge structure</a:t>
            </a:r>
            <a:endParaRPr lang="zh-CN" altLang="en-US" dirty="0"/>
          </a:p>
        </p:txBody>
      </p:sp>
      <p:sp>
        <p:nvSpPr>
          <p:cNvPr id="3" name="副标题 2">
            <a:extLst>
              <a:ext uri="{FF2B5EF4-FFF2-40B4-BE49-F238E27FC236}">
                <a16:creationId xmlns:a16="http://schemas.microsoft.com/office/drawing/2014/main" id="{8CB71F65-2F63-4865-A07B-A5B71A61EAC8}"/>
              </a:ext>
            </a:extLst>
          </p:cNvPr>
          <p:cNvSpPr>
            <a:spLocks noGrp="1"/>
          </p:cNvSpPr>
          <p:nvPr>
            <p:ph type="subTitle" idx="1"/>
          </p:nvPr>
        </p:nvSpPr>
        <p:spPr/>
        <p:txBody>
          <a:bodyPr/>
          <a:lstStyle/>
          <a:p>
            <a:r>
              <a:rPr lang="en-US" altLang="zh-CN" dirty="0" err="1"/>
              <a:t>Zicheng</a:t>
            </a:r>
            <a:r>
              <a:rPr lang="en-US" altLang="zh-CN" dirty="0"/>
              <a:t>-pan</a:t>
            </a:r>
            <a:endParaRPr lang="zh-CN" altLang="en-US" dirty="0"/>
          </a:p>
        </p:txBody>
      </p:sp>
    </p:spTree>
    <p:extLst>
      <p:ext uri="{BB962C8B-B14F-4D97-AF65-F5344CB8AC3E}">
        <p14:creationId xmlns:p14="http://schemas.microsoft.com/office/powerpoint/2010/main" val="681799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3CFE4928-30A1-45A6-A162-2A5CF6E8C7E2}"/>
              </a:ext>
            </a:extLst>
          </p:cNvPr>
          <p:cNvPicPr>
            <a:picLocks noChangeAspect="1"/>
          </p:cNvPicPr>
          <p:nvPr/>
        </p:nvPicPr>
        <p:blipFill>
          <a:blip r:embed="rId3"/>
          <a:stretch>
            <a:fillRect/>
          </a:stretch>
        </p:blipFill>
        <p:spPr>
          <a:xfrm>
            <a:off x="2471059" y="1832066"/>
            <a:ext cx="6661296" cy="3806455"/>
          </a:xfrm>
          <a:prstGeom prst="rect">
            <a:avLst/>
          </a:prstGeom>
        </p:spPr>
      </p:pic>
      <p:sp>
        <p:nvSpPr>
          <p:cNvPr id="2" name="标题 1">
            <a:extLst>
              <a:ext uri="{FF2B5EF4-FFF2-40B4-BE49-F238E27FC236}">
                <a16:creationId xmlns:a16="http://schemas.microsoft.com/office/drawing/2014/main" id="{A2A42F10-3C49-4F64-AAC0-471F926A1D49}"/>
              </a:ext>
            </a:extLst>
          </p:cNvPr>
          <p:cNvSpPr>
            <a:spLocks noGrp="1"/>
          </p:cNvSpPr>
          <p:nvPr>
            <p:ph type="title"/>
          </p:nvPr>
        </p:nvSpPr>
        <p:spPr>
          <a:xfrm>
            <a:off x="357433" y="302158"/>
            <a:ext cx="10294856" cy="920210"/>
          </a:xfrm>
        </p:spPr>
        <p:txBody>
          <a:bodyPr>
            <a:noAutofit/>
          </a:bodyPr>
          <a:lstStyle/>
          <a:p>
            <a:r>
              <a:rPr lang="en-US" altLang="zh-CN" sz="3200" dirty="0"/>
              <a:t>In the job list I see the distributed services are import so after I use the condition format in excel</a:t>
            </a:r>
            <a:endParaRPr lang="zh-CN" altLang="en-US" sz="3200" dirty="0"/>
          </a:p>
        </p:txBody>
      </p:sp>
      <p:pic>
        <p:nvPicPr>
          <p:cNvPr id="5" name="内容占位符 4">
            <a:extLst>
              <a:ext uri="{FF2B5EF4-FFF2-40B4-BE49-F238E27FC236}">
                <a16:creationId xmlns:a16="http://schemas.microsoft.com/office/drawing/2014/main" id="{065DFC6B-511C-4F9E-9550-FCA06F0696CB}"/>
              </a:ext>
            </a:extLst>
          </p:cNvPr>
          <p:cNvPicPr>
            <a:picLocks noGrp="1" noChangeAspect="1"/>
          </p:cNvPicPr>
          <p:nvPr>
            <p:ph idx="1"/>
          </p:nvPr>
        </p:nvPicPr>
        <p:blipFill>
          <a:blip r:embed="rId4"/>
          <a:stretch>
            <a:fillRect/>
          </a:stretch>
        </p:blipFill>
        <p:spPr>
          <a:xfrm>
            <a:off x="1352076" y="1699387"/>
            <a:ext cx="3326646" cy="4071814"/>
          </a:xfrm>
        </p:spPr>
      </p:pic>
      <p:pic>
        <p:nvPicPr>
          <p:cNvPr id="7" name="图片 6">
            <a:extLst>
              <a:ext uri="{FF2B5EF4-FFF2-40B4-BE49-F238E27FC236}">
                <a16:creationId xmlns:a16="http://schemas.microsoft.com/office/drawing/2014/main" id="{A6AF561A-00BD-4BD4-A908-3FC014B2614F}"/>
              </a:ext>
            </a:extLst>
          </p:cNvPr>
          <p:cNvPicPr>
            <a:picLocks noChangeAspect="1"/>
          </p:cNvPicPr>
          <p:nvPr/>
        </p:nvPicPr>
        <p:blipFill>
          <a:blip r:embed="rId5"/>
          <a:stretch>
            <a:fillRect/>
          </a:stretch>
        </p:blipFill>
        <p:spPr>
          <a:xfrm>
            <a:off x="7011913" y="1636579"/>
            <a:ext cx="2753020" cy="4197431"/>
          </a:xfrm>
          <a:prstGeom prst="rect">
            <a:avLst/>
          </a:prstGeom>
        </p:spPr>
      </p:pic>
      <p:sp>
        <p:nvSpPr>
          <p:cNvPr id="8" name="内容占位符 2">
            <a:extLst>
              <a:ext uri="{FF2B5EF4-FFF2-40B4-BE49-F238E27FC236}">
                <a16:creationId xmlns:a16="http://schemas.microsoft.com/office/drawing/2014/main" id="{768072D1-F159-4CEA-8CEC-ECFF59E88234}"/>
              </a:ext>
            </a:extLst>
          </p:cNvPr>
          <p:cNvSpPr txBox="1">
            <a:spLocks/>
          </p:cNvSpPr>
          <p:nvPr/>
        </p:nvSpPr>
        <p:spPr>
          <a:xfrm>
            <a:off x="1450352" y="6134868"/>
            <a:ext cx="2753020" cy="5230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网易云课堂</a:t>
            </a:r>
            <a:endParaRPr lang="en-US" altLang="zh-CN" dirty="0"/>
          </a:p>
        </p:txBody>
      </p:sp>
      <p:sp>
        <p:nvSpPr>
          <p:cNvPr id="9" name="内容占位符 2">
            <a:extLst>
              <a:ext uri="{FF2B5EF4-FFF2-40B4-BE49-F238E27FC236}">
                <a16:creationId xmlns:a16="http://schemas.microsoft.com/office/drawing/2014/main" id="{B7308CA0-8F8D-47FA-8D4F-2AC0F68B1A75}"/>
              </a:ext>
            </a:extLst>
          </p:cNvPr>
          <p:cNvSpPr txBox="1">
            <a:spLocks/>
          </p:cNvSpPr>
          <p:nvPr/>
        </p:nvSpPr>
        <p:spPr>
          <a:xfrm>
            <a:off x="7257009" y="6134868"/>
            <a:ext cx="2753020" cy="5230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奈学教育</a:t>
            </a:r>
            <a:endParaRPr lang="en-US" altLang="zh-CN" dirty="0"/>
          </a:p>
        </p:txBody>
      </p:sp>
    </p:spTree>
    <p:extLst>
      <p:ext uri="{BB962C8B-B14F-4D97-AF65-F5344CB8AC3E}">
        <p14:creationId xmlns:p14="http://schemas.microsoft.com/office/powerpoint/2010/main" val="270171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F357AF-F9B1-48B2-A4B0-52C24F4602E3}"/>
              </a:ext>
            </a:extLst>
          </p:cNvPr>
          <p:cNvSpPr>
            <a:spLocks noGrp="1"/>
          </p:cNvSpPr>
          <p:nvPr>
            <p:ph type="title"/>
          </p:nvPr>
        </p:nvSpPr>
        <p:spPr/>
        <p:txBody>
          <a:bodyPr/>
          <a:lstStyle/>
          <a:p>
            <a:r>
              <a:rPr lang="en-US" altLang="zh-CN" dirty="0"/>
              <a:t>So I add the item in Distribute services component</a:t>
            </a:r>
            <a:endParaRPr lang="zh-CN" altLang="en-US" dirty="0"/>
          </a:p>
        </p:txBody>
      </p:sp>
      <p:pic>
        <p:nvPicPr>
          <p:cNvPr id="5" name="图片 4">
            <a:extLst>
              <a:ext uri="{FF2B5EF4-FFF2-40B4-BE49-F238E27FC236}">
                <a16:creationId xmlns:a16="http://schemas.microsoft.com/office/drawing/2014/main" id="{ABD8A813-31E5-44D7-9BBC-CC8571FFEB2B}"/>
              </a:ext>
            </a:extLst>
          </p:cNvPr>
          <p:cNvPicPr>
            <a:picLocks noChangeAspect="1"/>
          </p:cNvPicPr>
          <p:nvPr/>
        </p:nvPicPr>
        <p:blipFill>
          <a:blip r:embed="rId3"/>
          <a:stretch>
            <a:fillRect/>
          </a:stretch>
        </p:blipFill>
        <p:spPr>
          <a:xfrm>
            <a:off x="1000607" y="2532814"/>
            <a:ext cx="9964541" cy="2829320"/>
          </a:xfrm>
          <a:prstGeom prst="rect">
            <a:avLst/>
          </a:prstGeom>
        </p:spPr>
      </p:pic>
    </p:spTree>
    <p:extLst>
      <p:ext uri="{BB962C8B-B14F-4D97-AF65-F5344CB8AC3E}">
        <p14:creationId xmlns:p14="http://schemas.microsoft.com/office/powerpoint/2010/main" val="1542880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85C427C-C51F-45DC-A7C5-088EC594BDDD}"/>
              </a:ext>
            </a:extLst>
          </p:cNvPr>
          <p:cNvSpPr>
            <a:spLocks noGrp="1"/>
          </p:cNvSpPr>
          <p:nvPr>
            <p:ph idx="1"/>
          </p:nvPr>
        </p:nvSpPr>
        <p:spPr>
          <a:xfrm>
            <a:off x="838199" y="690330"/>
            <a:ext cx="10756187" cy="5037512"/>
          </a:xfrm>
        </p:spPr>
        <p:txBody>
          <a:bodyPr/>
          <a:lstStyle/>
          <a:p>
            <a:r>
              <a:rPr lang="en-US" altLang="zh-CN" dirty="0"/>
              <a:t>Because there are lots of details, so this is just a progress to do,</a:t>
            </a:r>
          </a:p>
          <a:p>
            <a:endParaRPr lang="en-US" altLang="zh-CN" dirty="0"/>
          </a:p>
          <a:p>
            <a:r>
              <a:rPr lang="zh-CN" altLang="en-US" dirty="0"/>
              <a:t>先完成再完美 </a:t>
            </a:r>
            <a:r>
              <a:rPr lang="en-US" altLang="zh-CN" dirty="0"/>
              <a:t>Finish First Then Perfect</a:t>
            </a:r>
          </a:p>
          <a:p>
            <a:endParaRPr lang="en-US" altLang="zh-CN" dirty="0"/>
          </a:p>
          <a:p>
            <a:r>
              <a:rPr lang="en-US" altLang="zh-CN" dirty="0"/>
              <a:t>Back to the beginning, why I need to do this?</a:t>
            </a:r>
          </a:p>
          <a:p>
            <a:pPr lvl="1"/>
            <a:r>
              <a:rPr lang="en-US" altLang="zh-CN" dirty="0"/>
              <a:t>May be I just read a book is a more easy way.</a:t>
            </a:r>
          </a:p>
          <a:p>
            <a:pPr lvl="1"/>
            <a:r>
              <a:rPr lang="en-US" altLang="zh-CN" dirty="0"/>
              <a:t>Just search how to learn java in </a:t>
            </a:r>
            <a:r>
              <a:rPr lang="en-US" altLang="zh-CN" dirty="0" err="1"/>
              <a:t>zhihu</a:t>
            </a:r>
            <a:r>
              <a:rPr lang="en-US" altLang="zh-CN" dirty="0"/>
              <a:t> is also a good idea.</a:t>
            </a:r>
          </a:p>
          <a:p>
            <a:pPr lvl="1"/>
            <a:r>
              <a:rPr lang="en-US" altLang="zh-CN" dirty="0"/>
              <a:t>Why I do it manually, or I just search it on the Internet</a:t>
            </a:r>
          </a:p>
          <a:p>
            <a:pPr marL="0" indent="0">
              <a:buNone/>
            </a:pPr>
            <a:endParaRPr lang="en-US" altLang="zh-CN" dirty="0"/>
          </a:p>
          <a:p>
            <a:endParaRPr lang="en-US" altLang="zh-CN" dirty="0"/>
          </a:p>
        </p:txBody>
      </p:sp>
    </p:spTree>
    <p:extLst>
      <p:ext uri="{BB962C8B-B14F-4D97-AF65-F5344CB8AC3E}">
        <p14:creationId xmlns:p14="http://schemas.microsoft.com/office/powerpoint/2010/main" val="624692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318D2-D4E2-4B5B-A323-EBADF2BB6C9A}"/>
              </a:ext>
            </a:extLst>
          </p:cNvPr>
          <p:cNvSpPr>
            <a:spLocks noGrp="1"/>
          </p:cNvSpPr>
          <p:nvPr>
            <p:ph type="title"/>
          </p:nvPr>
        </p:nvSpPr>
        <p:spPr/>
        <p:txBody>
          <a:bodyPr/>
          <a:lstStyle/>
          <a:p>
            <a:r>
              <a:rPr lang="en-US" altLang="zh-CN" dirty="0"/>
              <a:t>So this is a draft by my own the reason…</a:t>
            </a:r>
            <a:endParaRPr lang="zh-CN" altLang="en-US" dirty="0"/>
          </a:p>
        </p:txBody>
      </p:sp>
      <p:pic>
        <p:nvPicPr>
          <p:cNvPr id="7" name="图片 6">
            <a:extLst>
              <a:ext uri="{FF2B5EF4-FFF2-40B4-BE49-F238E27FC236}">
                <a16:creationId xmlns:a16="http://schemas.microsoft.com/office/drawing/2014/main" id="{0123DCE6-FA7D-4926-8125-DA50A4FA4D29}"/>
              </a:ext>
            </a:extLst>
          </p:cNvPr>
          <p:cNvPicPr>
            <a:picLocks noChangeAspect="1"/>
          </p:cNvPicPr>
          <p:nvPr/>
        </p:nvPicPr>
        <p:blipFill>
          <a:blip r:embed="rId3"/>
          <a:stretch>
            <a:fillRect/>
          </a:stretch>
        </p:blipFill>
        <p:spPr>
          <a:xfrm>
            <a:off x="611956" y="1436931"/>
            <a:ext cx="12192000" cy="4874971"/>
          </a:xfrm>
          <a:prstGeom prst="rect">
            <a:avLst/>
          </a:prstGeom>
        </p:spPr>
      </p:pic>
    </p:spTree>
    <p:extLst>
      <p:ext uri="{BB962C8B-B14F-4D97-AF65-F5344CB8AC3E}">
        <p14:creationId xmlns:p14="http://schemas.microsoft.com/office/powerpoint/2010/main" val="2633029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3F5DF1-21C1-438C-8CCE-EEBF64B13FF8}"/>
              </a:ext>
            </a:extLst>
          </p:cNvPr>
          <p:cNvSpPr>
            <a:spLocks noGrp="1"/>
          </p:cNvSpPr>
          <p:nvPr>
            <p:ph type="title"/>
          </p:nvPr>
        </p:nvSpPr>
        <p:spPr/>
        <p:txBody>
          <a:bodyPr/>
          <a:lstStyle/>
          <a:p>
            <a:r>
              <a:rPr lang="en-US" altLang="zh-CN" dirty="0"/>
              <a:t>The first initial draft maybe like…</a:t>
            </a:r>
            <a:endParaRPr lang="zh-CN" altLang="en-US" dirty="0"/>
          </a:p>
        </p:txBody>
      </p:sp>
      <p:pic>
        <p:nvPicPr>
          <p:cNvPr id="5" name="图片 4">
            <a:extLst>
              <a:ext uri="{FF2B5EF4-FFF2-40B4-BE49-F238E27FC236}">
                <a16:creationId xmlns:a16="http://schemas.microsoft.com/office/drawing/2014/main" id="{E929213B-D980-4DC1-8E08-36B7DCCB2DB8}"/>
              </a:ext>
            </a:extLst>
          </p:cNvPr>
          <p:cNvPicPr>
            <a:picLocks noChangeAspect="1"/>
          </p:cNvPicPr>
          <p:nvPr/>
        </p:nvPicPr>
        <p:blipFill>
          <a:blip r:embed="rId3"/>
          <a:stretch>
            <a:fillRect/>
          </a:stretch>
        </p:blipFill>
        <p:spPr>
          <a:xfrm>
            <a:off x="2018097" y="2108794"/>
            <a:ext cx="6230219" cy="3705742"/>
          </a:xfrm>
          <a:prstGeom prst="rect">
            <a:avLst/>
          </a:prstGeom>
        </p:spPr>
      </p:pic>
    </p:spTree>
    <p:extLst>
      <p:ext uri="{BB962C8B-B14F-4D97-AF65-F5344CB8AC3E}">
        <p14:creationId xmlns:p14="http://schemas.microsoft.com/office/powerpoint/2010/main" val="1106099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C18581-937C-455D-98BA-DB766EF6F162}"/>
              </a:ext>
            </a:extLst>
          </p:cNvPr>
          <p:cNvSpPr>
            <a:spLocks noGrp="1"/>
          </p:cNvSpPr>
          <p:nvPr>
            <p:ph type="title"/>
          </p:nvPr>
        </p:nvSpPr>
        <p:spPr/>
        <p:txBody>
          <a:bodyPr/>
          <a:lstStyle/>
          <a:p>
            <a:r>
              <a:rPr lang="en-US" altLang="zh-CN" dirty="0"/>
              <a:t>Finally</a:t>
            </a:r>
            <a:endParaRPr lang="zh-CN" altLang="en-US" dirty="0"/>
          </a:p>
        </p:txBody>
      </p:sp>
      <p:sp>
        <p:nvSpPr>
          <p:cNvPr id="3" name="内容占位符 2">
            <a:extLst>
              <a:ext uri="{FF2B5EF4-FFF2-40B4-BE49-F238E27FC236}">
                <a16:creationId xmlns:a16="http://schemas.microsoft.com/office/drawing/2014/main" id="{641FF198-2FDA-4C04-932A-0ED9E05D4855}"/>
              </a:ext>
            </a:extLst>
          </p:cNvPr>
          <p:cNvSpPr>
            <a:spLocks noGrp="1"/>
          </p:cNvSpPr>
          <p:nvPr>
            <p:ph idx="1"/>
          </p:nvPr>
        </p:nvSpPr>
        <p:spPr>
          <a:xfrm>
            <a:off x="838200" y="1929320"/>
            <a:ext cx="10515600" cy="4351338"/>
          </a:xfrm>
        </p:spPr>
        <p:txBody>
          <a:bodyPr>
            <a:normAutofit fontScale="92500" lnSpcReduction="10000"/>
          </a:bodyPr>
          <a:lstStyle/>
          <a:p>
            <a:r>
              <a:rPr lang="en-US" altLang="zh-CN" dirty="0"/>
              <a:t>The knowledge system is not achieved overnight. Like learning knowledge, it needs constantly iterate</a:t>
            </a:r>
            <a:r>
              <a:rPr lang="en-US" altLang="zh-CN" b="0" i="0" dirty="0">
                <a:solidFill>
                  <a:srgbClr val="333333"/>
                </a:solidFill>
                <a:effectLst/>
                <a:latin typeface="Arial" panose="020B0604020202020204" pitchFamily="34" charset="0"/>
              </a:rPr>
              <a:t> </a:t>
            </a:r>
            <a:r>
              <a:rPr lang="en-US" altLang="zh-CN" dirty="0"/>
              <a:t>. With the improvement of your knowledge, your knowledge topology is also becoming more and more perfect.</a:t>
            </a:r>
          </a:p>
          <a:p>
            <a:r>
              <a:rPr lang="en-US" altLang="zh-CN" dirty="0"/>
              <a:t>The benefit to build your topology is to avoid you to lost</a:t>
            </a:r>
            <a:r>
              <a:rPr lang="zh-CN" altLang="en-US" dirty="0"/>
              <a:t> </a:t>
            </a:r>
            <a:r>
              <a:rPr lang="en-US" altLang="zh-CN" dirty="0"/>
              <a:t>in</a:t>
            </a:r>
            <a:r>
              <a:rPr lang="zh-CN" altLang="en-US" dirty="0"/>
              <a:t> </a:t>
            </a:r>
            <a:r>
              <a:rPr lang="en-US" altLang="zh-CN" dirty="0"/>
              <a:t>the</a:t>
            </a:r>
            <a:r>
              <a:rPr lang="zh-CN" altLang="en-US" dirty="0"/>
              <a:t> </a:t>
            </a:r>
            <a:r>
              <a:rPr lang="en-US" altLang="zh-CN" dirty="0"/>
              <a:t>ocean of knowledge and</a:t>
            </a:r>
            <a:r>
              <a:rPr lang="zh-CN" altLang="en-US" dirty="0"/>
              <a:t> </a:t>
            </a:r>
            <a:r>
              <a:rPr lang="en-US" altLang="zh-CN" dirty="0"/>
              <a:t>to</a:t>
            </a:r>
            <a:r>
              <a:rPr lang="zh-CN" altLang="en-US" dirty="0"/>
              <a:t> </a:t>
            </a:r>
            <a:r>
              <a:rPr lang="en-US" altLang="zh-CN" dirty="0"/>
              <a:t>help</a:t>
            </a:r>
            <a:r>
              <a:rPr lang="zh-CN" altLang="en-US" dirty="0"/>
              <a:t> </a:t>
            </a:r>
            <a:r>
              <a:rPr lang="en-US" altLang="zh-CN" dirty="0"/>
              <a:t>you to know why you learn it.</a:t>
            </a:r>
          </a:p>
          <a:p>
            <a:r>
              <a:rPr lang="en-US" altLang="zh-CN" dirty="0"/>
              <a:t>Establishing your own knowledge system can completely know what problems your knowledge solves and what is the correlation between the current knowledge point and other contents</a:t>
            </a:r>
            <a:endParaRPr lang="en-US" altLang="zh-CN" dirty="0">
              <a:solidFill>
                <a:srgbClr val="333333"/>
              </a:solidFill>
              <a:latin typeface="Arial" panose="020B0604020202020204" pitchFamily="34" charset="0"/>
            </a:endParaRPr>
          </a:p>
          <a:p>
            <a:r>
              <a:rPr lang="en-US" altLang="zh-CN" b="0" i="0" dirty="0">
                <a:solidFill>
                  <a:srgbClr val="333333"/>
                </a:solidFill>
                <a:effectLst/>
                <a:latin typeface="Arial" panose="020B0604020202020204" pitchFamily="34" charset="0"/>
              </a:rPr>
              <a:t>straddled the divide between thinking and doing[</a:t>
            </a:r>
            <a:r>
              <a:rPr lang="zh-CN" altLang="en-US" b="0" i="0" dirty="0">
                <a:solidFill>
                  <a:srgbClr val="333333"/>
                </a:solidFill>
                <a:effectLst/>
                <a:latin typeface="Arial" panose="020B0604020202020204" pitchFamily="34" charset="0"/>
              </a:rPr>
              <a:t>随着时间的推移经历了的，做了的，最终留下来的都会是财富</a:t>
            </a:r>
            <a:r>
              <a:rPr lang="zh-CN" altLang="en-US" dirty="0">
                <a:solidFill>
                  <a:srgbClr val="333333"/>
                </a:solidFill>
                <a:latin typeface="Arial" panose="020B0604020202020204" pitchFamily="34" charset="0"/>
              </a:rPr>
              <a:t>，希望大家可以做到知行合一，加油共勉</a:t>
            </a:r>
            <a:r>
              <a:rPr lang="en-US" altLang="zh-CN" b="0" i="0" dirty="0">
                <a:solidFill>
                  <a:srgbClr val="333333"/>
                </a:solidFill>
                <a:effectLst/>
                <a:latin typeface="Arial" panose="020B0604020202020204" pitchFamily="34" charset="0"/>
              </a:rPr>
              <a:t>].</a:t>
            </a:r>
            <a:endParaRPr lang="en-US" altLang="zh-CN" dirty="0"/>
          </a:p>
        </p:txBody>
      </p:sp>
    </p:spTree>
    <p:extLst>
      <p:ext uri="{BB962C8B-B14F-4D97-AF65-F5344CB8AC3E}">
        <p14:creationId xmlns:p14="http://schemas.microsoft.com/office/powerpoint/2010/main" val="3209688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35848A-C478-483D-977E-7E08FF783501}"/>
              </a:ext>
            </a:extLst>
          </p:cNvPr>
          <p:cNvSpPr>
            <a:spLocks noGrp="1"/>
          </p:cNvSpPr>
          <p:nvPr>
            <p:ph type="title"/>
          </p:nvPr>
        </p:nvSpPr>
        <p:spPr/>
        <p:txBody>
          <a:bodyPr/>
          <a:lstStyle/>
          <a:p>
            <a:r>
              <a:rPr lang="en-US" altLang="zh-CN" dirty="0"/>
              <a:t>One question:</a:t>
            </a:r>
            <a:endParaRPr lang="zh-CN" altLang="en-US" dirty="0"/>
          </a:p>
        </p:txBody>
      </p:sp>
      <p:sp>
        <p:nvSpPr>
          <p:cNvPr id="3" name="内容占位符 2">
            <a:extLst>
              <a:ext uri="{FF2B5EF4-FFF2-40B4-BE49-F238E27FC236}">
                <a16:creationId xmlns:a16="http://schemas.microsoft.com/office/drawing/2014/main" id="{160ED185-477D-43EC-9AA6-23A22642A0FA}"/>
              </a:ext>
            </a:extLst>
          </p:cNvPr>
          <p:cNvSpPr>
            <a:spLocks noGrp="1"/>
          </p:cNvSpPr>
          <p:nvPr>
            <p:ph idx="1"/>
          </p:nvPr>
        </p:nvSpPr>
        <p:spPr/>
        <p:txBody>
          <a:bodyPr>
            <a:normAutofit/>
          </a:bodyPr>
          <a:lstStyle/>
          <a:p>
            <a:r>
              <a:rPr lang="en-US" altLang="zh-CN" sz="2400" dirty="0"/>
              <a:t>How should we learn a new knowledge.</a:t>
            </a:r>
          </a:p>
          <a:p>
            <a:pPr marL="0" indent="0">
              <a:buNone/>
            </a:pPr>
            <a:r>
              <a:rPr lang="en-US" altLang="zh-CN" sz="2400" dirty="0"/>
              <a:t>  </a:t>
            </a:r>
          </a:p>
          <a:p>
            <a:pPr marL="0" indent="0">
              <a:buNone/>
            </a:pPr>
            <a:r>
              <a:rPr lang="en-US" altLang="zh-CN" sz="2400" dirty="0"/>
              <a:t>  For example, now I want to learn JAVA or C++ or others.</a:t>
            </a:r>
          </a:p>
          <a:p>
            <a:pPr marL="0" indent="0">
              <a:buNone/>
            </a:pPr>
            <a:r>
              <a:rPr lang="en-US" altLang="zh-CN" sz="2400" dirty="0"/>
              <a:t>  How should I know which skills is necessary for this programing language, and what can I do after learning this programing language.</a:t>
            </a:r>
          </a:p>
          <a:p>
            <a:pPr marL="0" indent="0">
              <a:buNone/>
            </a:pPr>
            <a:r>
              <a:rPr lang="en-US" altLang="zh-CN" sz="2400" dirty="0"/>
              <a:t>  These things are related to build your knowledge structure.</a:t>
            </a:r>
          </a:p>
          <a:p>
            <a:pPr marL="0" indent="0">
              <a:buNone/>
            </a:pPr>
            <a:r>
              <a:rPr lang="en-US" altLang="zh-CN" sz="2400" dirty="0"/>
              <a:t>  </a:t>
            </a:r>
          </a:p>
          <a:p>
            <a:pPr marL="0" indent="0">
              <a:buNone/>
            </a:pPr>
            <a:r>
              <a:rPr lang="en-US" altLang="zh-CN" sz="2400" dirty="0"/>
              <a:t>next, I will show you the process about how I use the data to build my structure and in the end I will show you the benefit and the reason why we need to build the knowledge structure.</a:t>
            </a:r>
            <a:endParaRPr lang="zh-CN" altLang="en-US" sz="2400" dirty="0"/>
          </a:p>
          <a:p>
            <a:pPr marL="0" indent="0">
              <a:buNone/>
            </a:pPr>
            <a:endParaRPr lang="en-US" altLang="zh-CN" sz="2400" dirty="0"/>
          </a:p>
        </p:txBody>
      </p:sp>
    </p:spTree>
    <p:extLst>
      <p:ext uri="{BB962C8B-B14F-4D97-AF65-F5344CB8AC3E}">
        <p14:creationId xmlns:p14="http://schemas.microsoft.com/office/powerpoint/2010/main" val="1470343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FA6D41-C99E-4615-A6E7-E98BCBD6D418}"/>
              </a:ext>
            </a:extLst>
          </p:cNvPr>
          <p:cNvSpPr>
            <a:spLocks noGrp="1"/>
          </p:cNvSpPr>
          <p:nvPr>
            <p:ph type="title"/>
          </p:nvPr>
        </p:nvSpPr>
        <p:spPr/>
        <p:txBody>
          <a:bodyPr/>
          <a:lstStyle/>
          <a:p>
            <a:r>
              <a:rPr lang="en-US" altLang="zh-CN" dirty="0"/>
              <a:t>Definition:</a:t>
            </a:r>
            <a:endParaRPr lang="zh-CN" altLang="en-US" dirty="0"/>
          </a:p>
        </p:txBody>
      </p:sp>
      <p:sp>
        <p:nvSpPr>
          <p:cNvPr id="3" name="内容占位符 2">
            <a:extLst>
              <a:ext uri="{FF2B5EF4-FFF2-40B4-BE49-F238E27FC236}">
                <a16:creationId xmlns:a16="http://schemas.microsoft.com/office/drawing/2014/main" id="{7C7B1558-863E-49B9-98CD-3EA21AB9A5CD}"/>
              </a:ext>
            </a:extLst>
          </p:cNvPr>
          <p:cNvSpPr>
            <a:spLocks noGrp="1"/>
          </p:cNvSpPr>
          <p:nvPr>
            <p:ph idx="1"/>
          </p:nvPr>
        </p:nvSpPr>
        <p:spPr>
          <a:xfrm>
            <a:off x="838200" y="1496037"/>
            <a:ext cx="10515600" cy="1699113"/>
          </a:xfrm>
        </p:spPr>
        <p:txBody>
          <a:bodyPr>
            <a:normAutofit fontScale="92500"/>
          </a:bodyPr>
          <a:lstStyle/>
          <a:p>
            <a:r>
              <a:rPr lang="en-US" altLang="zh-CN" dirty="0"/>
              <a:t>What is data:</a:t>
            </a:r>
          </a:p>
          <a:p>
            <a:pPr marL="457200" lvl="1" indent="0">
              <a:buNone/>
            </a:pPr>
            <a:r>
              <a:rPr lang="en-US" altLang="zh-CN" dirty="0"/>
              <a:t>Data is a symbol or a symbol set that can be given a specific meaning.</a:t>
            </a:r>
          </a:p>
          <a:p>
            <a:pPr marL="457200" lvl="1" indent="0">
              <a:buNone/>
            </a:pPr>
            <a:r>
              <a:rPr lang="en-US" altLang="zh-CN" dirty="0"/>
              <a:t>The symbol can be a number, word, sound, picture, story, a predict, which can be meaningful.[follow my progress you can see the data is not only number]</a:t>
            </a:r>
          </a:p>
          <a:p>
            <a:pPr marL="457200" lvl="1" indent="0">
              <a:buNone/>
            </a:pPr>
            <a:endParaRPr lang="en-US" altLang="zh-CN" dirty="0"/>
          </a:p>
          <a:p>
            <a:pPr marL="457200" lvl="1" indent="0">
              <a:buNone/>
            </a:pPr>
            <a:endParaRPr lang="en-US" altLang="zh-CN" dirty="0"/>
          </a:p>
          <a:p>
            <a:pPr marL="457200" lvl="1" indent="0">
              <a:buNone/>
            </a:pPr>
            <a:endParaRPr lang="en-US" altLang="zh-CN" dirty="0"/>
          </a:p>
        </p:txBody>
      </p:sp>
      <p:sp>
        <p:nvSpPr>
          <p:cNvPr id="4" name="内容占位符 2">
            <a:extLst>
              <a:ext uri="{FF2B5EF4-FFF2-40B4-BE49-F238E27FC236}">
                <a16:creationId xmlns:a16="http://schemas.microsoft.com/office/drawing/2014/main" id="{9EBF393F-BE4B-4B3A-B380-A2A994C024EF}"/>
              </a:ext>
            </a:extLst>
          </p:cNvPr>
          <p:cNvSpPr txBox="1">
            <a:spLocks/>
          </p:cNvSpPr>
          <p:nvPr/>
        </p:nvSpPr>
        <p:spPr>
          <a:xfrm>
            <a:off x="838200" y="3370082"/>
            <a:ext cx="10515600" cy="1699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What is information:</a:t>
            </a:r>
          </a:p>
          <a:p>
            <a:pPr marL="457200" lvl="1" indent="0">
              <a:buFont typeface="Arial" panose="020B0604020202020204" pitchFamily="34" charset="0"/>
              <a:buNone/>
            </a:pPr>
            <a:r>
              <a:rPr lang="en-US" altLang="zh-CN" dirty="0"/>
              <a:t>The Data + the related meaning,</a:t>
            </a:r>
            <a:r>
              <a:rPr lang="zh-CN" altLang="en-US" dirty="0"/>
              <a:t> </a:t>
            </a:r>
            <a:r>
              <a:rPr lang="en-US" altLang="zh-CN" dirty="0"/>
              <a:t>both compose the information.</a:t>
            </a:r>
          </a:p>
          <a:p>
            <a:pPr marL="457200" lvl="1" indent="0">
              <a:buFont typeface="Arial" panose="020B0604020202020204" pitchFamily="34" charset="0"/>
              <a:buNone/>
            </a:pPr>
            <a:r>
              <a:rPr lang="en-US" altLang="zh-CN" dirty="0"/>
              <a:t>A message which is the data carrier with a specific meaning. For example…</a:t>
            </a:r>
          </a:p>
          <a:p>
            <a:pPr marL="457200" lvl="1" indent="0">
              <a:buFont typeface="Arial" panose="020B0604020202020204" pitchFamily="34" charset="0"/>
              <a:buNone/>
            </a:pPr>
            <a:endParaRPr lang="en-US" altLang="zh-CN" dirty="0"/>
          </a:p>
          <a:p>
            <a:pPr marL="457200" lvl="1" indent="0">
              <a:buFont typeface="Arial" panose="020B0604020202020204" pitchFamily="34" charset="0"/>
              <a:buNone/>
            </a:pPr>
            <a:endParaRPr lang="en-US" altLang="zh-CN" dirty="0"/>
          </a:p>
        </p:txBody>
      </p:sp>
      <p:sp>
        <p:nvSpPr>
          <p:cNvPr id="5" name="内容占位符 2">
            <a:extLst>
              <a:ext uri="{FF2B5EF4-FFF2-40B4-BE49-F238E27FC236}">
                <a16:creationId xmlns:a16="http://schemas.microsoft.com/office/drawing/2014/main" id="{00BDAF07-AD48-4133-9D8F-366BB21A8043}"/>
              </a:ext>
            </a:extLst>
          </p:cNvPr>
          <p:cNvSpPr txBox="1">
            <a:spLocks/>
          </p:cNvSpPr>
          <p:nvPr/>
        </p:nvSpPr>
        <p:spPr>
          <a:xfrm>
            <a:off x="838200" y="5057810"/>
            <a:ext cx="10515600" cy="1699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What is data analysis:</a:t>
            </a:r>
          </a:p>
          <a:p>
            <a:pPr marL="457200" lvl="1" indent="0">
              <a:buFont typeface="Arial" panose="020B0604020202020204" pitchFamily="34" charset="0"/>
              <a:buNone/>
            </a:pPr>
            <a:r>
              <a:rPr lang="en-US" altLang="zh-CN" dirty="0"/>
              <a:t>The process about getting the conclusion by the </a:t>
            </a:r>
            <a:r>
              <a:rPr lang="en-US" altLang="zh-CN" dirty="0" err="1"/>
              <a:t>informations</a:t>
            </a:r>
            <a:r>
              <a:rPr lang="en-US" altLang="zh-CN" dirty="0"/>
              <a:t>. Not only the data set, but the </a:t>
            </a:r>
            <a:r>
              <a:rPr lang="en-US" altLang="zh-CN" dirty="0" err="1"/>
              <a:t>informations</a:t>
            </a:r>
            <a:r>
              <a:rPr lang="en-US" altLang="zh-CN" dirty="0"/>
              <a:t>.</a:t>
            </a:r>
          </a:p>
        </p:txBody>
      </p:sp>
    </p:spTree>
    <p:extLst>
      <p:ext uri="{BB962C8B-B14F-4D97-AF65-F5344CB8AC3E}">
        <p14:creationId xmlns:p14="http://schemas.microsoft.com/office/powerpoint/2010/main" val="2238626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D52137-9CA7-440A-9915-463011D33068}"/>
              </a:ext>
            </a:extLst>
          </p:cNvPr>
          <p:cNvSpPr>
            <a:spLocks noGrp="1"/>
          </p:cNvSpPr>
          <p:nvPr>
            <p:ph type="title"/>
          </p:nvPr>
        </p:nvSpPr>
        <p:spPr/>
        <p:txBody>
          <a:bodyPr/>
          <a:lstStyle/>
          <a:p>
            <a:r>
              <a:rPr lang="en-US" altLang="zh-CN" dirty="0"/>
              <a:t>So everybody here is a programmer </a:t>
            </a:r>
            <a:endParaRPr lang="zh-CN" altLang="en-US" dirty="0"/>
          </a:p>
        </p:txBody>
      </p:sp>
      <p:sp>
        <p:nvSpPr>
          <p:cNvPr id="3" name="内容占位符 2">
            <a:extLst>
              <a:ext uri="{FF2B5EF4-FFF2-40B4-BE49-F238E27FC236}">
                <a16:creationId xmlns:a16="http://schemas.microsoft.com/office/drawing/2014/main" id="{096A2E8B-6E8F-43A4-9911-C2AA95397C23}"/>
              </a:ext>
            </a:extLst>
          </p:cNvPr>
          <p:cNvSpPr>
            <a:spLocks noGrp="1"/>
          </p:cNvSpPr>
          <p:nvPr>
            <p:ph idx="1"/>
          </p:nvPr>
        </p:nvSpPr>
        <p:spPr/>
        <p:txBody>
          <a:bodyPr/>
          <a:lstStyle/>
          <a:p>
            <a:endParaRPr lang="en-US" altLang="zh-CN" dirty="0"/>
          </a:p>
          <a:p>
            <a:r>
              <a:rPr lang="en-US" altLang="zh-CN" dirty="0"/>
              <a:t>Then I will demonstrate in a java language.</a:t>
            </a:r>
          </a:p>
          <a:p>
            <a:endParaRPr lang="en-US" altLang="zh-CN" dirty="0"/>
          </a:p>
          <a:p>
            <a:r>
              <a:rPr lang="en-US" altLang="zh-CN" dirty="0"/>
              <a:t>If I want to learn java, what should I do&gt;</a:t>
            </a:r>
          </a:p>
          <a:p>
            <a:endParaRPr lang="en-US" altLang="zh-CN" dirty="0"/>
          </a:p>
          <a:p>
            <a:pPr lvl="2"/>
            <a:r>
              <a:rPr lang="en-US" altLang="zh-CN" dirty="0"/>
              <a:t>By reading a book, searching on the Internet or just ask someone to teach me.</a:t>
            </a:r>
          </a:p>
          <a:p>
            <a:pPr lvl="2"/>
            <a:r>
              <a:rPr lang="en-US" altLang="zh-CN" dirty="0"/>
              <a:t>But I should say “it is useful in one specific point, but not good for your knowledge system, we need a whole picture”</a:t>
            </a:r>
            <a:endParaRPr lang="zh-CN" altLang="en-US" dirty="0"/>
          </a:p>
        </p:txBody>
      </p:sp>
    </p:spTree>
    <p:extLst>
      <p:ext uri="{BB962C8B-B14F-4D97-AF65-F5344CB8AC3E}">
        <p14:creationId xmlns:p14="http://schemas.microsoft.com/office/powerpoint/2010/main" val="445728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85CCCE-10A2-4E63-BAFC-BB2C0C1DE6DB}"/>
              </a:ext>
            </a:extLst>
          </p:cNvPr>
          <p:cNvSpPr>
            <a:spLocks noGrp="1"/>
          </p:cNvSpPr>
          <p:nvPr>
            <p:ph type="title"/>
          </p:nvPr>
        </p:nvSpPr>
        <p:spPr>
          <a:xfrm>
            <a:off x="844877" y="940160"/>
            <a:ext cx="10502245" cy="1586224"/>
          </a:xfrm>
        </p:spPr>
        <p:txBody>
          <a:bodyPr>
            <a:normAutofit fontScale="90000"/>
          </a:bodyPr>
          <a:lstStyle/>
          <a:p>
            <a:r>
              <a:rPr lang="en-US" altLang="zh-CN" dirty="0"/>
              <a:t>Firstly… in my mind is to search in the recruitment website to check the job description, which skill is necessary… useless skills are not required [my initial point]</a:t>
            </a:r>
            <a:endParaRPr lang="zh-CN" altLang="en-US" dirty="0"/>
          </a:p>
        </p:txBody>
      </p:sp>
      <p:sp>
        <p:nvSpPr>
          <p:cNvPr id="4" name="标题 1">
            <a:extLst>
              <a:ext uri="{FF2B5EF4-FFF2-40B4-BE49-F238E27FC236}">
                <a16:creationId xmlns:a16="http://schemas.microsoft.com/office/drawing/2014/main" id="{71EE82EA-2D39-492D-8E1D-BBEB1CE1F455}"/>
              </a:ext>
            </a:extLst>
          </p:cNvPr>
          <p:cNvSpPr txBox="1">
            <a:spLocks/>
          </p:cNvSpPr>
          <p:nvPr/>
        </p:nvSpPr>
        <p:spPr>
          <a:xfrm>
            <a:off x="844877" y="4599265"/>
            <a:ext cx="10502245" cy="1586224"/>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After this process, I get an overview about the industry, including the job background, the main technology skills,</a:t>
            </a:r>
          </a:p>
          <a:p>
            <a:r>
              <a:rPr lang="en-US" altLang="zh-CN" dirty="0"/>
              <a:t>Soft skills,</a:t>
            </a:r>
            <a:r>
              <a:rPr lang="zh-CN" altLang="en-US" dirty="0"/>
              <a:t> </a:t>
            </a:r>
            <a:r>
              <a:rPr lang="en-US" altLang="zh-CN" dirty="0" err="1"/>
              <a:t>etc</a:t>
            </a:r>
            <a:r>
              <a:rPr lang="en-US" altLang="zh-CN" dirty="0"/>
              <a:t>…</a:t>
            </a:r>
            <a:endParaRPr lang="zh-CN" altLang="en-US" dirty="0"/>
          </a:p>
        </p:txBody>
      </p:sp>
      <p:graphicFrame>
        <p:nvGraphicFramePr>
          <p:cNvPr id="5" name="对象 4">
            <a:extLst>
              <a:ext uri="{FF2B5EF4-FFF2-40B4-BE49-F238E27FC236}">
                <a16:creationId xmlns:a16="http://schemas.microsoft.com/office/drawing/2014/main" id="{C0790F2B-DAF6-4E0B-99E5-01F668BC6669}"/>
              </a:ext>
            </a:extLst>
          </p:cNvPr>
          <p:cNvGraphicFramePr>
            <a:graphicFrameLocks noChangeAspect="1"/>
          </p:cNvGraphicFramePr>
          <p:nvPr>
            <p:extLst>
              <p:ext uri="{D42A27DB-BD31-4B8C-83A1-F6EECF244321}">
                <p14:modId xmlns:p14="http://schemas.microsoft.com/office/powerpoint/2010/main" val="4153479655"/>
              </p:ext>
            </p:extLst>
          </p:nvPr>
        </p:nvGraphicFramePr>
        <p:xfrm>
          <a:off x="4999038" y="5859463"/>
          <a:ext cx="481012" cy="336550"/>
        </p:xfrm>
        <a:graphic>
          <a:graphicData uri="http://schemas.openxmlformats.org/presentationml/2006/ole">
            <mc:AlternateContent xmlns:mc="http://schemas.openxmlformats.org/markup-compatibility/2006">
              <mc:Choice xmlns:v="urn:schemas-microsoft-com:vml" Requires="v">
                <p:oleObj name="Packager Shell Object" showAsIcon="1" r:id="rId3" imgW="533520" imgH="372960" progId="Package">
                  <p:embed/>
                </p:oleObj>
              </mc:Choice>
              <mc:Fallback>
                <p:oleObj name="Packager Shell Object" showAsIcon="1" r:id="rId3" imgW="533520" imgH="372960" progId="Package">
                  <p:embed/>
                  <p:pic>
                    <p:nvPicPr>
                      <p:cNvPr id="4" name="对象 3">
                        <a:extLst>
                          <a:ext uri="{FF2B5EF4-FFF2-40B4-BE49-F238E27FC236}">
                            <a16:creationId xmlns:a16="http://schemas.microsoft.com/office/drawing/2014/main" id="{17266BF5-EF99-4667-B4CB-B6A9AC259A74}"/>
                          </a:ext>
                        </a:extLst>
                      </p:cNvPr>
                      <p:cNvPicPr/>
                      <p:nvPr/>
                    </p:nvPicPr>
                    <p:blipFill>
                      <a:blip r:embed="rId4"/>
                      <a:stretch>
                        <a:fillRect/>
                      </a:stretch>
                    </p:blipFill>
                    <p:spPr>
                      <a:xfrm>
                        <a:off x="4999038" y="5859463"/>
                        <a:ext cx="481012" cy="336550"/>
                      </a:xfrm>
                      <a:prstGeom prst="rect">
                        <a:avLst/>
                      </a:prstGeom>
                    </p:spPr>
                  </p:pic>
                </p:oleObj>
              </mc:Fallback>
            </mc:AlternateContent>
          </a:graphicData>
        </a:graphic>
      </p:graphicFrame>
      <p:sp>
        <p:nvSpPr>
          <p:cNvPr id="7" name="文本框 6">
            <a:extLst>
              <a:ext uri="{FF2B5EF4-FFF2-40B4-BE49-F238E27FC236}">
                <a16:creationId xmlns:a16="http://schemas.microsoft.com/office/drawing/2014/main" id="{00C1C6A3-C477-4AC3-99BD-AA8D2BD51929}"/>
              </a:ext>
            </a:extLst>
          </p:cNvPr>
          <p:cNvSpPr txBox="1"/>
          <p:nvPr/>
        </p:nvSpPr>
        <p:spPr>
          <a:xfrm>
            <a:off x="963892" y="3032444"/>
            <a:ext cx="5484043" cy="646331"/>
          </a:xfrm>
          <a:prstGeom prst="rect">
            <a:avLst/>
          </a:prstGeom>
          <a:noFill/>
        </p:spPr>
        <p:txBody>
          <a:bodyPr wrap="square">
            <a:spAutoFit/>
          </a:bodyPr>
          <a:lstStyle/>
          <a:p>
            <a:r>
              <a:rPr lang="zh-CN" altLang="en-US" dirty="0">
                <a:hlinkClick r:id="rId5"/>
              </a:rPr>
              <a:t>互联网求职招聘找工作</a:t>
            </a:r>
            <a:r>
              <a:rPr lang="en-US" altLang="zh-CN" dirty="0">
                <a:hlinkClick r:id="rId5"/>
              </a:rPr>
              <a:t>-</a:t>
            </a:r>
            <a:r>
              <a:rPr lang="zh-CN" altLang="en-US" dirty="0">
                <a:hlinkClick r:id="rId5"/>
              </a:rPr>
              <a:t>上拉勾招聘</a:t>
            </a:r>
            <a:r>
              <a:rPr lang="en-US" altLang="zh-CN" dirty="0">
                <a:hlinkClick r:id="rId5"/>
              </a:rPr>
              <a:t>-</a:t>
            </a:r>
            <a:r>
              <a:rPr lang="zh-CN" altLang="en-US" dirty="0">
                <a:hlinkClick r:id="rId5"/>
              </a:rPr>
              <a:t>专业的互联网求职招聘网站 </a:t>
            </a:r>
            <a:r>
              <a:rPr lang="en-US" altLang="zh-CN" dirty="0">
                <a:hlinkClick r:id="rId5"/>
              </a:rPr>
              <a:t>(lagou.com)</a:t>
            </a:r>
            <a:endParaRPr lang="zh-CN" altLang="en-US" dirty="0"/>
          </a:p>
        </p:txBody>
      </p:sp>
    </p:spTree>
    <p:extLst>
      <p:ext uri="{BB962C8B-B14F-4D97-AF65-F5344CB8AC3E}">
        <p14:creationId xmlns:p14="http://schemas.microsoft.com/office/powerpoint/2010/main" val="2423431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7228B0-7630-4432-9224-022F1A7158B0}"/>
              </a:ext>
            </a:extLst>
          </p:cNvPr>
          <p:cNvSpPr>
            <a:spLocks noGrp="1"/>
          </p:cNvSpPr>
          <p:nvPr>
            <p:ph type="title"/>
          </p:nvPr>
        </p:nvSpPr>
        <p:spPr/>
        <p:txBody>
          <a:bodyPr/>
          <a:lstStyle/>
          <a:p>
            <a:r>
              <a:rPr lang="en-US" altLang="zh-CN" dirty="0"/>
              <a:t>Suggestions For web spider</a:t>
            </a:r>
            <a:endParaRPr lang="zh-CN" altLang="en-US" dirty="0"/>
          </a:p>
        </p:txBody>
      </p:sp>
      <p:sp>
        <p:nvSpPr>
          <p:cNvPr id="3" name="内容占位符 2">
            <a:extLst>
              <a:ext uri="{FF2B5EF4-FFF2-40B4-BE49-F238E27FC236}">
                <a16:creationId xmlns:a16="http://schemas.microsoft.com/office/drawing/2014/main" id="{B45598DD-9172-4CD0-AFC5-0B867248BD46}"/>
              </a:ext>
            </a:extLst>
          </p:cNvPr>
          <p:cNvSpPr>
            <a:spLocks noGrp="1"/>
          </p:cNvSpPr>
          <p:nvPr>
            <p:ph idx="1"/>
          </p:nvPr>
        </p:nvSpPr>
        <p:spPr>
          <a:xfrm>
            <a:off x="838200" y="1825625"/>
            <a:ext cx="10515600" cy="1681146"/>
          </a:xfrm>
        </p:spPr>
        <p:txBody>
          <a:bodyPr/>
          <a:lstStyle/>
          <a:p>
            <a:endParaRPr lang="en-US" altLang="zh-CN" dirty="0"/>
          </a:p>
          <a:p>
            <a:r>
              <a:rPr lang="en-US" altLang="zh-CN" dirty="0"/>
              <a:t>Observations</a:t>
            </a:r>
          </a:p>
          <a:p>
            <a:r>
              <a:rPr lang="en-US" altLang="zh-CN" dirty="0"/>
              <a:t>Discover the  common point and distinguishing point</a:t>
            </a:r>
          </a:p>
          <a:p>
            <a:endParaRPr lang="zh-CN" altLang="en-US" dirty="0"/>
          </a:p>
        </p:txBody>
      </p:sp>
      <p:sp>
        <p:nvSpPr>
          <p:cNvPr id="4" name="Rectangle 1">
            <a:extLst>
              <a:ext uri="{FF2B5EF4-FFF2-40B4-BE49-F238E27FC236}">
                <a16:creationId xmlns:a16="http://schemas.microsoft.com/office/drawing/2014/main" id="{CBA88D1A-3652-4B11-A561-B9218A2CC95F}"/>
              </a:ext>
            </a:extLst>
          </p:cNvPr>
          <p:cNvSpPr>
            <a:spLocks noChangeArrowheads="1"/>
          </p:cNvSpPr>
          <p:nvPr/>
        </p:nvSpPr>
        <p:spPr bwMode="auto">
          <a:xfrm>
            <a:off x="593103" y="3641708"/>
            <a:ext cx="1027371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80808"/>
                </a:solidFill>
                <a:effectLst/>
                <a:latin typeface="Arial Unicode MS"/>
                <a:ea typeface="JetBrains Mono"/>
              </a:rPr>
              <a:t>url = </a:t>
            </a:r>
            <a:r>
              <a:rPr kumimoji="0" lang="zh-CN" altLang="zh-CN" sz="1400" b="1" i="0" u="none" strike="noStrike" cap="none" normalizeH="0" baseline="0" dirty="0">
                <a:ln>
                  <a:noFill/>
                </a:ln>
                <a:solidFill>
                  <a:srgbClr val="008080"/>
                </a:solidFill>
                <a:effectLst/>
                <a:latin typeface="Arial Unicode MS"/>
                <a:ea typeface="JetBrains Mono"/>
              </a:rPr>
              <a:t>“https://www.lagou.com/wn/jobs?px=new&amp;xl=%E6%9C%AC%E7%A7%91&amp;yx=</a:t>
            </a:r>
            <a:r>
              <a:rPr kumimoji="0" lang="zh-CN" altLang="zh-CN" sz="1400" b="1" i="0" u="none" strike="noStrike" cap="none" normalizeH="0" baseline="0" dirty="0">
                <a:ln>
                  <a:noFill/>
                </a:ln>
                <a:solidFill>
                  <a:srgbClr val="FF0000"/>
                </a:solidFill>
                <a:effectLst/>
                <a:latin typeface="Arial Unicode MS"/>
                <a:ea typeface="JetBrains Mono"/>
              </a:rPr>
              <a:t>25k-50k</a:t>
            </a:r>
            <a:r>
              <a:rPr kumimoji="0" lang="zh-CN" altLang="zh-CN" sz="1400" b="1" i="0" u="none" strike="noStrike" cap="none" normalizeH="0" baseline="0" dirty="0">
                <a:ln>
                  <a:noFill/>
                </a:ln>
                <a:solidFill>
                  <a:srgbClr val="008080"/>
                </a:solidFill>
                <a:effectLst/>
                <a:latin typeface="Arial Unicode MS"/>
                <a:ea typeface="JetBrains Mono"/>
              </a:rPr>
              <a:t>&amp;kd=</a:t>
            </a:r>
            <a:r>
              <a:rPr kumimoji="0" lang="zh-CN" altLang="zh-CN" sz="1400" b="1" i="0" u="none" strike="noStrike" cap="none" normalizeH="0" baseline="0" dirty="0">
                <a:ln>
                  <a:noFill/>
                </a:ln>
                <a:solidFill>
                  <a:srgbClr val="FF0000"/>
                </a:solidFill>
                <a:effectLst/>
                <a:latin typeface="Arial Unicode MS"/>
                <a:ea typeface="JetBrains Mono"/>
              </a:rPr>
              <a:t>Java</a:t>
            </a:r>
            <a:r>
              <a:rPr kumimoji="0" lang="zh-CN" altLang="zh-CN" sz="1400" b="1" i="0" u="none" strike="noStrike" cap="none" normalizeH="0" baseline="0" dirty="0">
                <a:ln>
                  <a:noFill/>
                </a:ln>
                <a:solidFill>
                  <a:srgbClr val="008080"/>
                </a:solidFill>
                <a:effectLst/>
                <a:latin typeface="Arial Unicode MS"/>
                <a:ea typeface="JetBrains Mono"/>
              </a:rPr>
              <a:t>&amp;pn=</a:t>
            </a:r>
            <a:r>
              <a:rPr kumimoji="0" lang="en-US" altLang="zh-CN" sz="1400" b="1" i="0" u="none" strike="noStrike" cap="none" normalizeH="0" baseline="0" dirty="0">
                <a:ln>
                  <a:noFill/>
                </a:ln>
                <a:solidFill>
                  <a:srgbClr val="FF0000"/>
                </a:solidFill>
                <a:effectLst/>
                <a:latin typeface="Arial Unicode MS"/>
                <a:ea typeface="JetBrains Mono"/>
              </a:rPr>
              <a:t>1</a:t>
            </a:r>
            <a:r>
              <a:rPr kumimoji="0" lang="zh-CN" altLang="zh-CN" sz="1400" b="1" i="0" u="none" strike="noStrike" cap="none" normalizeH="0" baseline="0" dirty="0">
                <a:ln>
                  <a:noFill/>
                </a:ln>
                <a:solidFill>
                  <a:srgbClr val="008080"/>
                </a:solidFill>
                <a:effectLst/>
                <a:latin typeface="Arial Unicode MS"/>
                <a:ea typeface="JetBrains Mono"/>
              </a:rPr>
              <a:t>&amp;city=</a:t>
            </a:r>
            <a:r>
              <a:rPr kumimoji="0" lang="zh-CN" altLang="en-US" sz="1400" b="1" i="0" u="none" strike="noStrike" cap="none" normalizeH="0" baseline="0" dirty="0">
                <a:ln>
                  <a:noFill/>
                </a:ln>
                <a:solidFill>
                  <a:srgbClr val="FF0000"/>
                </a:solidFill>
                <a:effectLst/>
                <a:latin typeface="Arial Unicode MS"/>
                <a:ea typeface="JetBrains Mono"/>
              </a:rPr>
              <a:t>上海</a:t>
            </a:r>
            <a:r>
              <a:rPr kumimoji="0" lang="zh-CN" altLang="zh-CN" sz="1400" b="1" i="0" u="none" strike="noStrike" cap="none" normalizeH="0" baseline="0" dirty="0">
                <a:ln>
                  <a:noFill/>
                </a:ln>
                <a:solidFill>
                  <a:srgbClr val="008080"/>
                </a:solidFill>
                <a:effectLst/>
                <a:latin typeface="Arial Unicode MS"/>
                <a:ea typeface="JetBrains Mono"/>
              </a:rPr>
              <a:t>"</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sp>
        <p:nvSpPr>
          <p:cNvPr id="5" name="内容占位符 2">
            <a:extLst>
              <a:ext uri="{FF2B5EF4-FFF2-40B4-BE49-F238E27FC236}">
                <a16:creationId xmlns:a16="http://schemas.microsoft.com/office/drawing/2014/main" id="{B7F47642-4F93-49DB-94BD-F62D743E9C39}"/>
              </a:ext>
            </a:extLst>
          </p:cNvPr>
          <p:cNvSpPr txBox="1">
            <a:spLocks/>
          </p:cNvSpPr>
          <p:nvPr/>
        </p:nvSpPr>
        <p:spPr>
          <a:xfrm>
            <a:off x="838200" y="3795596"/>
            <a:ext cx="10515600" cy="14645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a:p>
            <a:r>
              <a:rPr lang="en-US" altLang="zh-CN" dirty="0"/>
              <a:t>The result always in</a:t>
            </a:r>
            <a:r>
              <a:rPr lang="zh-CN" altLang="en-US" dirty="0"/>
              <a:t> </a:t>
            </a:r>
            <a:r>
              <a:rPr lang="en-US" altLang="zh-CN" dirty="0"/>
              <a:t>the</a:t>
            </a:r>
            <a:r>
              <a:rPr lang="zh-CN" altLang="en-US" dirty="0"/>
              <a:t> </a:t>
            </a:r>
            <a:r>
              <a:rPr lang="en-US" altLang="zh-CN" dirty="0"/>
              <a:t>same</a:t>
            </a:r>
            <a:r>
              <a:rPr lang="zh-CN" altLang="en-US" dirty="0"/>
              <a:t> </a:t>
            </a:r>
            <a:r>
              <a:rPr lang="en-US" altLang="zh-CN" dirty="0"/>
              <a:t>payload structure in HTML or JSON</a:t>
            </a:r>
          </a:p>
          <a:p>
            <a:pPr marL="0" indent="0">
              <a:buNone/>
            </a:pPr>
            <a:r>
              <a:rPr lang="en-US" altLang="zh-CN" dirty="0"/>
              <a:t>Can</a:t>
            </a:r>
            <a:r>
              <a:rPr lang="zh-CN" altLang="en-US" dirty="0"/>
              <a:t> </a:t>
            </a:r>
            <a:r>
              <a:rPr lang="en-US" altLang="zh-CN" dirty="0"/>
              <a:t>be parsed</a:t>
            </a:r>
            <a:r>
              <a:rPr lang="zh-CN" altLang="en-US" dirty="0"/>
              <a:t> </a:t>
            </a:r>
            <a:r>
              <a:rPr lang="en-US" altLang="zh-CN" dirty="0"/>
              <a:t>by regular expression</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
        <p:nvSpPr>
          <p:cNvPr id="6" name="内容占位符 2">
            <a:extLst>
              <a:ext uri="{FF2B5EF4-FFF2-40B4-BE49-F238E27FC236}">
                <a16:creationId xmlns:a16="http://schemas.microsoft.com/office/drawing/2014/main" id="{6EDDC362-3D62-448E-A5E5-FEE0C75C082B}"/>
              </a:ext>
            </a:extLst>
          </p:cNvPr>
          <p:cNvSpPr txBox="1">
            <a:spLocks/>
          </p:cNvSpPr>
          <p:nvPr/>
        </p:nvSpPr>
        <p:spPr>
          <a:xfrm>
            <a:off x="838200" y="5028313"/>
            <a:ext cx="10515600" cy="1464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a:p>
            <a:r>
              <a:rPr lang="en-US" altLang="zh-CN" dirty="0"/>
              <a:t>Use cookie to avoid the robot validation. </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979261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47801-5720-4E97-9783-51746D12CC95}"/>
              </a:ext>
            </a:extLst>
          </p:cNvPr>
          <p:cNvSpPr>
            <a:spLocks noGrp="1"/>
          </p:cNvSpPr>
          <p:nvPr>
            <p:ph type="title"/>
          </p:nvPr>
        </p:nvSpPr>
        <p:spPr/>
        <p:txBody>
          <a:bodyPr>
            <a:normAutofit fontScale="90000"/>
          </a:bodyPr>
          <a:lstStyle/>
          <a:p>
            <a:r>
              <a:rPr lang="en-US" altLang="zh-CN" dirty="0"/>
              <a:t>After calculating the key words, also get the isolated knowledge point, not the knowledge structure. </a:t>
            </a:r>
            <a:endParaRPr lang="zh-CN" altLang="en-US" dirty="0"/>
          </a:p>
        </p:txBody>
      </p:sp>
      <p:sp>
        <p:nvSpPr>
          <p:cNvPr id="3" name="内容占位符 2">
            <a:extLst>
              <a:ext uri="{FF2B5EF4-FFF2-40B4-BE49-F238E27FC236}">
                <a16:creationId xmlns:a16="http://schemas.microsoft.com/office/drawing/2014/main" id="{A364F721-5996-4006-8CA7-9EA84160A5A2}"/>
              </a:ext>
            </a:extLst>
          </p:cNvPr>
          <p:cNvSpPr>
            <a:spLocks noGrp="1"/>
          </p:cNvSpPr>
          <p:nvPr>
            <p:ph idx="1"/>
          </p:nvPr>
        </p:nvSpPr>
        <p:spPr/>
        <p:txBody>
          <a:bodyPr/>
          <a:lstStyle/>
          <a:p>
            <a:endParaRPr lang="en-US" altLang="zh-CN" dirty="0"/>
          </a:p>
          <a:p>
            <a:endParaRPr lang="en-US" altLang="zh-CN" dirty="0"/>
          </a:p>
          <a:p>
            <a:endParaRPr lang="en-US" altLang="zh-CN" dirty="0"/>
          </a:p>
          <a:p>
            <a:pPr marL="457200" lvl="1" indent="0">
              <a:buNone/>
            </a:pPr>
            <a:r>
              <a:rPr lang="en-US" altLang="zh-CN" dirty="0"/>
              <a:t>So what should I do…</a:t>
            </a:r>
          </a:p>
          <a:p>
            <a:pPr marL="457200" lvl="1" indent="0">
              <a:buNone/>
            </a:pPr>
            <a:endParaRPr lang="en-US" altLang="zh-CN" dirty="0"/>
          </a:p>
          <a:p>
            <a:pPr marL="457200" lvl="1" indent="0">
              <a:buNone/>
            </a:pPr>
            <a:r>
              <a:rPr lang="en-US" altLang="zh-CN" dirty="0"/>
              <a:t>There is a viewpoint in my opinion that…</a:t>
            </a:r>
          </a:p>
          <a:p>
            <a:pPr marL="457200" lvl="1" indent="0">
              <a:buNone/>
            </a:pPr>
            <a:r>
              <a:rPr lang="en-US" altLang="zh-CN" dirty="0"/>
              <a:t>	maybe you hurry to build the relation between these phrase.</a:t>
            </a:r>
            <a:endParaRPr lang="zh-CN" altLang="en-US" dirty="0"/>
          </a:p>
        </p:txBody>
      </p:sp>
    </p:spTree>
    <p:extLst>
      <p:ext uri="{BB962C8B-B14F-4D97-AF65-F5344CB8AC3E}">
        <p14:creationId xmlns:p14="http://schemas.microsoft.com/office/powerpoint/2010/main" val="1699259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ED1A76-4494-4E69-B337-DFB520BDF63F}"/>
              </a:ext>
            </a:extLst>
          </p:cNvPr>
          <p:cNvSpPr>
            <a:spLocks noGrp="1"/>
          </p:cNvSpPr>
          <p:nvPr>
            <p:ph type="title"/>
          </p:nvPr>
        </p:nvSpPr>
        <p:spPr/>
        <p:txBody>
          <a:bodyPr/>
          <a:lstStyle/>
          <a:p>
            <a:r>
              <a:rPr lang="en-US" altLang="zh-CN" dirty="0"/>
              <a:t>The precondition:</a:t>
            </a:r>
          </a:p>
        </p:txBody>
      </p:sp>
      <p:sp>
        <p:nvSpPr>
          <p:cNvPr id="3" name="内容占位符 2">
            <a:extLst>
              <a:ext uri="{FF2B5EF4-FFF2-40B4-BE49-F238E27FC236}">
                <a16:creationId xmlns:a16="http://schemas.microsoft.com/office/drawing/2014/main" id="{1D9907FD-1B17-4BAF-B66C-9F228BBD2ED1}"/>
              </a:ext>
            </a:extLst>
          </p:cNvPr>
          <p:cNvSpPr>
            <a:spLocks noGrp="1"/>
          </p:cNvSpPr>
          <p:nvPr>
            <p:ph idx="1"/>
          </p:nvPr>
        </p:nvSpPr>
        <p:spPr>
          <a:xfrm>
            <a:off x="630811" y="2121800"/>
            <a:ext cx="10515600" cy="2614400"/>
          </a:xfrm>
        </p:spPr>
        <p:txBody>
          <a:bodyPr/>
          <a:lstStyle/>
          <a:p>
            <a:pPr marL="457200" lvl="1" indent="0">
              <a:buNone/>
            </a:pPr>
            <a:r>
              <a:rPr lang="en-US" altLang="zh-CN" dirty="0"/>
              <a:t>If there is a knowledge needs to deliver to someone else, or one theory wants to go down in history and hand down a good reputation in next future hundred generations.</a:t>
            </a:r>
          </a:p>
          <a:p>
            <a:pPr marL="457200" lvl="1" indent="0">
              <a:buNone/>
            </a:pPr>
            <a:endParaRPr lang="en-US" altLang="zh-CN" dirty="0"/>
          </a:p>
          <a:p>
            <a:pPr marL="457200" lvl="1" indent="0">
              <a:buNone/>
            </a:pPr>
            <a:r>
              <a:rPr lang="en-US" altLang="zh-CN" dirty="0"/>
              <a:t>There must be a curriculum or a teaching material as a knowledge carrier.</a:t>
            </a:r>
          </a:p>
          <a:p>
            <a:pPr marL="457200" lvl="1" indent="0">
              <a:buNone/>
            </a:pPr>
            <a:r>
              <a:rPr lang="en-US" altLang="zh-CN" dirty="0"/>
              <a:t>Those contains all the information about the subject.</a:t>
            </a:r>
          </a:p>
        </p:txBody>
      </p:sp>
    </p:spTree>
    <p:extLst>
      <p:ext uri="{BB962C8B-B14F-4D97-AF65-F5344CB8AC3E}">
        <p14:creationId xmlns:p14="http://schemas.microsoft.com/office/powerpoint/2010/main" val="322371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DF9681-C394-43FA-973F-484ACD74B54D}"/>
              </a:ext>
            </a:extLst>
          </p:cNvPr>
          <p:cNvSpPr>
            <a:spLocks noGrp="1"/>
          </p:cNvSpPr>
          <p:nvPr>
            <p:ph type="title"/>
          </p:nvPr>
        </p:nvSpPr>
        <p:spPr/>
        <p:txBody>
          <a:bodyPr/>
          <a:lstStyle/>
          <a:p>
            <a:r>
              <a:rPr lang="en-US" altLang="zh-CN" dirty="0"/>
              <a:t>The process about how to build my knowledge structure</a:t>
            </a:r>
            <a:endParaRPr lang="zh-CN" altLang="en-US" dirty="0"/>
          </a:p>
        </p:txBody>
      </p:sp>
      <p:sp>
        <p:nvSpPr>
          <p:cNvPr id="3" name="内容占位符 2">
            <a:extLst>
              <a:ext uri="{FF2B5EF4-FFF2-40B4-BE49-F238E27FC236}">
                <a16:creationId xmlns:a16="http://schemas.microsoft.com/office/drawing/2014/main" id="{480C66E2-0C43-45EE-B27A-1BB079136159}"/>
              </a:ext>
            </a:extLst>
          </p:cNvPr>
          <p:cNvSpPr>
            <a:spLocks noGrp="1"/>
          </p:cNvSpPr>
          <p:nvPr>
            <p:ph idx="1"/>
          </p:nvPr>
        </p:nvSpPr>
        <p:spPr>
          <a:xfrm>
            <a:off x="914007" y="2513782"/>
            <a:ext cx="10360843" cy="2944338"/>
          </a:xfrm>
        </p:spPr>
        <p:txBody>
          <a:bodyPr>
            <a:normAutofit lnSpcReduction="10000"/>
          </a:bodyPr>
          <a:lstStyle/>
          <a:p>
            <a:r>
              <a:rPr lang="en-US" altLang="zh-CN" dirty="0"/>
              <a:t>By crossing checking, I search all the courses on the Internet, and summarize in the Excel, compare and summarize to get the difference and find the high frequency skill.</a:t>
            </a:r>
          </a:p>
          <a:p>
            <a:r>
              <a:rPr lang="en-US" altLang="zh-CN" dirty="0"/>
              <a:t>the reason why in this step, I manually to copy the content in the Excel not by a program… because I need to make sure that I am familiar with the content.</a:t>
            </a:r>
          </a:p>
          <a:p>
            <a:r>
              <a:rPr lang="en-US" altLang="zh-CN" dirty="0"/>
              <a:t>Finally I get the category about the JAVA.</a:t>
            </a:r>
          </a:p>
        </p:txBody>
      </p:sp>
    </p:spTree>
    <p:extLst>
      <p:ext uri="{BB962C8B-B14F-4D97-AF65-F5344CB8AC3E}">
        <p14:creationId xmlns:p14="http://schemas.microsoft.com/office/powerpoint/2010/main" val="9121216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718</TotalTime>
  <Words>1268</Words>
  <Application>Microsoft Office PowerPoint</Application>
  <PresentationFormat>宽屏</PresentationFormat>
  <Paragraphs>123</Paragraphs>
  <Slides>15</Slides>
  <Notes>14</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1" baseType="lpstr">
      <vt:lpstr>Arial Unicode MS</vt:lpstr>
      <vt:lpstr>等线</vt:lpstr>
      <vt:lpstr>等线 Light</vt:lpstr>
      <vt:lpstr>Arial</vt:lpstr>
      <vt:lpstr>Office 主题​​</vt:lpstr>
      <vt:lpstr>Packager Shell Object</vt:lpstr>
      <vt:lpstr>Using data analysis to establish knowledge structure</vt:lpstr>
      <vt:lpstr>One question:</vt:lpstr>
      <vt:lpstr>Definition:</vt:lpstr>
      <vt:lpstr>So everybody here is a programmer </vt:lpstr>
      <vt:lpstr>Firstly… in my mind is to search in the recruitment website to check the job description, which skill is necessary… useless skills are not required [my initial point]</vt:lpstr>
      <vt:lpstr>Suggestions For web spider</vt:lpstr>
      <vt:lpstr>After calculating the key words, also get the isolated knowledge point, not the knowledge structure. </vt:lpstr>
      <vt:lpstr>The precondition:</vt:lpstr>
      <vt:lpstr>The process about how to build my knowledge structure</vt:lpstr>
      <vt:lpstr>In the job list I see the distributed services are import so after I use the condition format in excel</vt:lpstr>
      <vt:lpstr>So I add the item in Distribute services component</vt:lpstr>
      <vt:lpstr>PowerPoint 演示文稿</vt:lpstr>
      <vt:lpstr>So this is a draft by my own the reason…</vt:lpstr>
      <vt:lpstr>The first initial draft maybe like…</vt:lpstr>
      <vt:lpstr>Finally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data analysis to establish knowledge system</dc:title>
  <dc:creator>潘 子成</dc:creator>
  <cp:lastModifiedBy>潘 子成</cp:lastModifiedBy>
  <cp:revision>138</cp:revision>
  <dcterms:created xsi:type="dcterms:W3CDTF">2021-08-24T02:40:01Z</dcterms:created>
  <dcterms:modified xsi:type="dcterms:W3CDTF">2021-09-02T17:20:38Z</dcterms:modified>
</cp:coreProperties>
</file>