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7" r:id="rId4"/>
    <p:sldId id="270" r:id="rId5"/>
    <p:sldId id="277" r:id="rId6"/>
    <p:sldId id="278" r:id="rId7"/>
    <p:sldId id="280" r:id="rId8"/>
    <p:sldId id="279" r:id="rId9"/>
    <p:sldId id="268" r:id="rId10"/>
    <p:sldId id="276" r:id="rId11"/>
    <p:sldId id="281" r:id="rId12"/>
    <p:sldId id="282" r:id="rId13"/>
    <p:sldId id="283" r:id="rId14"/>
    <p:sldId id="284" r:id="rId15"/>
    <p:sldId id="285" r:id="rId16"/>
    <p:sldId id="286" r:id="rId17"/>
    <p:sldId id="288" r:id="rId18"/>
    <p:sldId id="287" r:id="rId19"/>
    <p:sldId id="296" r:id="rId20"/>
    <p:sldId id="289" r:id="rId21"/>
    <p:sldId id="275" r:id="rId22"/>
    <p:sldId id="291" r:id="rId23"/>
    <p:sldId id="292" r:id="rId24"/>
    <p:sldId id="290" r:id="rId25"/>
    <p:sldId id="293" r:id="rId26"/>
    <p:sldId id="294" r:id="rId27"/>
    <p:sldId id="297" r:id="rId28"/>
    <p:sldId id="295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676" autoAdjust="0"/>
  </p:normalViewPr>
  <p:slideViewPr>
    <p:cSldViewPr snapToGrid="0">
      <p:cViewPr varScale="1">
        <p:scale>
          <a:sx n="96" d="100"/>
          <a:sy n="96" d="100"/>
        </p:scale>
        <p:origin x="6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45A9A-EBD9-44A5-AA9C-8C7A2F411E39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ABBB0-7785-4E4C-AC20-399F36FED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464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FABBB0-7785-4E4C-AC20-399F36FED7D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7456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ABBB0-7785-4E4C-AC20-399F36FED7D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434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FABBB0-7785-4E4C-AC20-399F36FED7D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912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ABBB0-7785-4E4C-AC20-399F36FED7D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10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ABBB0-7785-4E4C-AC20-399F36FED7D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0198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ABBB0-7785-4E4C-AC20-399F36FED7D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3924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ABBB0-7785-4E4C-AC20-399F36FED7D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8850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ABBB0-7785-4E4C-AC20-399F36FED7D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1508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ABBB0-7785-4E4C-AC20-399F36FED7D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7236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ABBB0-7785-4E4C-AC20-399F36FED7D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3271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FABBB0-7785-4E4C-AC20-399F36FED7D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258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ABBB0-7785-4E4C-AC20-399F36FED7D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8489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ABBB0-7785-4E4C-AC20-399F36FED7D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480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ABBB0-7785-4E4C-AC20-399F36FED7D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4762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FABBB0-7785-4E4C-AC20-399F36FED7D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273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FABBB0-7785-4E4C-AC20-399F36FED7D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8752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FABBB0-7785-4E4C-AC20-399F36FED7D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6314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FABBB0-7785-4E4C-AC20-399F36FED7D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7211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1920*1080P</a:t>
            </a:r>
            <a:r>
              <a:rPr lang="zh-CN" altLang="en-US" dirty="0"/>
              <a:t>的电影人眼一秒至少刷新</a:t>
            </a:r>
            <a:r>
              <a:rPr lang="en-US" altLang="zh-CN" dirty="0"/>
              <a:t>24</a:t>
            </a:r>
            <a:r>
              <a:rPr lang="zh-CN" altLang="en-US" dirty="0"/>
              <a:t>帧</a:t>
            </a:r>
            <a:endParaRPr lang="en-US" altLang="zh-CN" dirty="0"/>
          </a:p>
          <a:p>
            <a:r>
              <a:rPr lang="en-US" altLang="zh-CN" dirty="0"/>
              <a:t>RGB </a:t>
            </a:r>
            <a:r>
              <a:rPr lang="zh-CN" altLang="en-US" dirty="0"/>
              <a:t>三原色 一个像素三个字节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小时</a:t>
            </a:r>
            <a:r>
              <a:rPr lang="en-US" altLang="zh-CN" dirty="0"/>
              <a:t>*60</a:t>
            </a:r>
            <a:r>
              <a:rPr lang="zh-CN" altLang="en-US" dirty="0"/>
              <a:t>分钟</a:t>
            </a:r>
            <a:r>
              <a:rPr lang="en-US" altLang="zh-CN" dirty="0"/>
              <a:t>*60</a:t>
            </a:r>
            <a:r>
              <a:rPr lang="zh-CN" altLang="en-US" dirty="0"/>
              <a:t>秒</a:t>
            </a:r>
            <a:r>
              <a:rPr lang="en-US" altLang="zh-CN" dirty="0"/>
              <a:t>*25</a:t>
            </a:r>
            <a:r>
              <a:rPr lang="zh-CN" altLang="en-US" dirty="0"/>
              <a:t>帧</a:t>
            </a:r>
            <a:r>
              <a:rPr lang="en-US" altLang="zh-CN" dirty="0"/>
              <a:t>*1920*1080*3 ~</a:t>
            </a:r>
            <a:r>
              <a:rPr lang="zh-CN" altLang="en-US" dirty="0"/>
              <a:t>大概</a:t>
            </a:r>
            <a:r>
              <a:rPr lang="en-US" altLang="zh-CN" dirty="0"/>
              <a:t>1119.8GB ----》</a:t>
            </a:r>
            <a:r>
              <a:rPr lang="zh-CN" altLang="en-US" dirty="0"/>
              <a:t>非常的大，所以网络上的视频都需要进行压缩</a:t>
            </a:r>
            <a:endParaRPr lang="en-US" altLang="zh-CN" dirty="0"/>
          </a:p>
          <a:p>
            <a:r>
              <a:rPr lang="zh-CN" altLang="en-US" dirty="0"/>
              <a:t>压缩到几千倍，但是看起来还是很流畅</a:t>
            </a:r>
            <a:r>
              <a:rPr lang="en-US" altLang="zh-CN" dirty="0"/>
              <a:t>【</a:t>
            </a:r>
            <a:r>
              <a:rPr lang="zh-CN" altLang="en-US" dirty="0"/>
              <a:t>关注信息增量而不是信息存量来提高效率</a:t>
            </a:r>
            <a:r>
              <a:rPr lang="en-US" altLang="zh-CN" dirty="0"/>
              <a:t>】</a:t>
            </a:r>
          </a:p>
          <a:p>
            <a:r>
              <a:rPr lang="zh-CN" altLang="en-US" dirty="0"/>
              <a:t>关注变化，忽略重复，提升自己的效率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第一个小人特别的重要</a:t>
            </a:r>
            <a:r>
              <a:rPr lang="en-US" altLang="zh-CN" dirty="0"/>
              <a:t>--》</a:t>
            </a:r>
            <a:r>
              <a:rPr lang="zh-CN" altLang="en-US" dirty="0"/>
              <a:t>读书也是越基础理论的书，越花费大量的时间去阅读</a:t>
            </a:r>
            <a:r>
              <a:rPr lang="en-US" altLang="zh-CN" dirty="0"/>
              <a:t>---》</a:t>
            </a:r>
            <a:r>
              <a:rPr lang="zh-CN" altLang="en-US" dirty="0"/>
              <a:t>相关的基础知识一定要打牢，才可以做到快速阅读，快速学习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FABBB0-7785-4E4C-AC20-399F36FED7D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1124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FABBB0-7785-4E4C-AC20-399F36FED7D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475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FABBB0-7785-4E4C-AC20-399F36FED7D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896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ABBB0-7785-4E4C-AC20-399F36FED7D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643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灵活简单小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ABBB0-7785-4E4C-AC20-399F36FED7D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43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ABBB0-7785-4E4C-AC20-399F36FED7D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213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ABBB0-7785-4E4C-AC20-399F36FED7D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675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ABBB0-7785-4E4C-AC20-399F36FED7D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08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FABBB0-7785-4E4C-AC20-399F36FED7D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453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D454F5-FE36-412B-AFC6-838A643FD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91DBB7-105D-4C88-A895-C9FB9FE40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F4137D-222D-45EC-A41F-D61CF1FD2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81D22-3327-47C1-A231-19EE6D1E33E3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0B94FB-8579-4197-A9B0-04054D14D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8EA309-D664-4B49-B6D4-7A98F4483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454D3-5D42-46A2-9AE4-D41CA0181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066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DD90E-45FB-4544-ABD0-0AE31EA6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F74CA8-EC74-4FE1-80B4-F32624409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E438CF-DFF2-4C90-B9E1-27F3BD9FF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81D22-3327-47C1-A231-19EE6D1E33E3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09C687-0BFA-4CA5-8E94-B4228947D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CD52DF-E3B0-4737-893A-3709A8DC4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454D3-5D42-46A2-9AE4-D41CA0181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054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12E9523-084D-4C63-B097-E543A25839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1473C0-B2F5-49AD-A710-8FF2FEF83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0C7E25-CD77-4BFD-BCDF-480509520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81D22-3327-47C1-A231-19EE6D1E33E3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E6C6AC-E4AE-41C3-B810-1FEBA0115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80ADB8-23AE-4868-BE4A-4B041D99D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454D3-5D42-46A2-9AE4-D41CA0181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63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CBF49-EA61-4F37-B8EB-0CCC53A3A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572D70-80D6-4461-B14B-CC3B223B0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45DAEB-C57B-411A-9B8C-2DB840929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81D22-3327-47C1-A231-19EE6D1E33E3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49E972-25C4-4546-BD90-DEBA37BF1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73EEFD-71E8-429A-B5E7-A8D31CEC2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454D3-5D42-46A2-9AE4-D41CA0181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727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BC6A3B-6967-4294-A201-FCA7A8584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75CD54-8518-497D-BC5C-2974A8658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66E5F7-C043-472B-83DD-5B9F42F0F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81D22-3327-47C1-A231-19EE6D1E33E3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CE8636-4D5A-4127-B6AC-510183FE4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33B0E4-0E6C-4E6D-8607-B02B84811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454D3-5D42-46A2-9AE4-D41CA0181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9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5FA50B-1D89-46BC-AAB1-AB6798F5F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06E0ED-6E04-4077-BDCD-2DE3973435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A38B0D-94C2-46D3-8387-8E442F2FB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4F6280-4B08-4D8F-B3FB-9A5C7AF48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81D22-3327-47C1-A231-19EE6D1E33E3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F4B1DE-402E-4E9A-BC8B-B70F76C28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DC6CC4-B467-4BF7-BAAF-2C86EA892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454D3-5D42-46A2-9AE4-D41CA0181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915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1588A-9D96-48AF-9F4F-2FEC842D6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08614C-38B5-4205-A5B7-B78448985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0AE436-13B0-4709-AE64-C18234FF6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EEC60E-EC49-4F0C-A7DA-ACCC1F643A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D6024C-9444-4F6A-9FBE-BADE7F1526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780CF05-FF63-49A9-A440-9FE64290E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81D22-3327-47C1-A231-19EE6D1E33E3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9BD701-F41E-49FE-A8C6-52E901220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D839983-872E-4DE6-AFBA-59A2D889A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454D3-5D42-46A2-9AE4-D41CA0181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15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2FB46-F94E-4919-81EC-DC048EBFB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B0A73A-1273-43AC-917A-4F2039282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81D22-3327-47C1-A231-19EE6D1E33E3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F61B48-57CD-4894-BD89-74930814D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D454A5-CB15-4BDF-9D54-D2D862406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454D3-5D42-46A2-9AE4-D41CA0181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727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332A4E-D864-48F4-BE21-49E80D563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81D22-3327-47C1-A231-19EE6D1E33E3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250500-9283-47F1-B9CE-B8463586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8D7F90-F691-437A-8958-5B64BFC4C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454D3-5D42-46A2-9AE4-D41CA0181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83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C3CB06-BB56-4203-BFDB-A76FC2767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544B04-685E-4BB4-B28F-57534104C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A269DC-ADD8-44A2-B698-BDE25C3EC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B66E4A-CD04-4526-8381-C534DF4D9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81D22-3327-47C1-A231-19EE6D1E33E3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BF5DAA-6863-4737-82C5-FDCC0AC8C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156D70-DDED-42DF-947A-A3B6FDAE2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454D3-5D42-46A2-9AE4-D41CA0181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088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67D8BF-9A17-40C8-BF9A-C847D0F5E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D6F1FEF-9FEA-4EC3-9936-E050B66E33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DCAED9-7191-411C-AA40-97981E6D8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E54984-C5BC-4F90-8A33-32093E808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81D22-3327-47C1-A231-19EE6D1E33E3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774F28-8632-42A9-9F8D-A44997472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CC7689-0B87-44C6-961E-47199E5EC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454D3-5D42-46A2-9AE4-D41CA0181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19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478986-7756-446B-B659-E676B9F70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78038E-484B-457A-B3BC-4E5EE3AFB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C3895-F30F-47C3-8E91-A370A91D44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81D22-3327-47C1-A231-19EE6D1E33E3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171F93-4D38-4A45-8509-23AC98D19A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3D2F33-8C63-4D82-A9BD-893287EE5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454D3-5D42-46A2-9AE4-D41CA0181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851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lask.palletsprojects.com/en/2.0.x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Python_(programming_language)" TargetMode="External"/><Relationship Id="rId4" Type="http://schemas.openxmlformats.org/officeDocument/2006/relationships/hyperlink" Target="https://en.wikipedia.org/wiki/Web_framework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lask.palletsprojects.com/en/2.0.x/quickstart/#a-minimal-applicatio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9059E-DA94-473A-A2C2-02FF72A22E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307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BMW Group Condensed" panose="020B0606020202020204" pitchFamily="34" charset="0"/>
              </a:rPr>
              <a:t>WEB MVC Framework</a:t>
            </a:r>
            <a:endParaRPr lang="zh-CN" altLang="en-US" dirty="0">
              <a:latin typeface="BMW Group Condensed" panose="020B060602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11A7CD-FCA9-4EC8-80D6-9DD09892B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65453"/>
            <a:ext cx="9448800" cy="1655762"/>
          </a:xfrm>
        </p:spPr>
        <p:txBody>
          <a:bodyPr>
            <a:normAutofit fontScale="92500"/>
          </a:bodyPr>
          <a:lstStyle/>
          <a:p>
            <a:r>
              <a:rPr lang="en-US" altLang="zh-CN" dirty="0">
                <a:latin typeface="BMW Group Condensed" panose="020B0606020202020204" pitchFamily="34" charset="0"/>
              </a:rPr>
              <a:t>				--process this topic to show a way about 				learning open source</a:t>
            </a:r>
          </a:p>
          <a:p>
            <a:endParaRPr lang="en-US" altLang="zh-CN" dirty="0">
              <a:latin typeface="BMW Group Condensed" panose="020B0606020202020204" pitchFamily="34" charset="0"/>
            </a:endParaRPr>
          </a:p>
          <a:p>
            <a:r>
              <a:rPr lang="en-US" altLang="zh-CN" dirty="0">
                <a:latin typeface="BMW Group Condensed" panose="020B0606020202020204" pitchFamily="34" charset="0"/>
              </a:rPr>
              <a:t>							Zicheng Pan / EE-CN-42</a:t>
            </a:r>
          </a:p>
          <a:p>
            <a:endParaRPr lang="zh-CN" altLang="en-US" dirty="0"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989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0DF137-98F0-4683-899D-D527B175C1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99086" y="39520"/>
            <a:ext cx="6647194" cy="67403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werkzeug.serving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highlight>
                  <a:srgbClr val="FFFF00"/>
                </a:highlight>
                <a:latin typeface="Arial Unicode MS"/>
                <a:ea typeface="JetBrains Mono"/>
              </a:rPr>
              <a:t>run_simple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werkzeug.wrappers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Response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 Unicode MS"/>
                <a:ea typeface="JetBrains Mono"/>
              </a:rPr>
              <a:t>from wsgi_adapter import wsgi_app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class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WEBMVC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  <a:t>__init__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.host =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"127.0.0.1"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.port =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8080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/>
                <a:ea typeface="JetBrains Mono"/>
              </a:rPr>
              <a:t>dispatch_request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request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status =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200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headers = {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'Server'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'hello webserver'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Response(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'&lt;h1&gt;Hello, Framework&lt;/h1&gt;'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content_type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'text/html'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headers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=headers,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status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=status)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run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host=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None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port=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None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**options):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key, value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options.items():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value: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setattr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key, value)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host: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.host = host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port: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.port = port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highlight>
                  <a:srgbClr val="FFFF00"/>
                </a:highlight>
                <a:latin typeface="Arial Unicode MS"/>
                <a:ea typeface="JetBrains Mono"/>
              </a:rPr>
              <a:t>run_simple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hostname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.host,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port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.port,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application=self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**options)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 Unicode MS"/>
                <a:ea typeface="JetBrains Mono"/>
              </a:rPr>
              <a:t>def __call__(self, environ, start_response):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 Unicode MS"/>
                <a:ea typeface="JetBrains Mono"/>
              </a:rPr>
              <a:t>        return wsgi_app(self, environ, start_response)</a:t>
            </a:r>
            <a:endParaRPr kumimoji="0" lang="zh-CN" altLang="zh-CN" sz="32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DD5DE25-C78A-4AEF-A703-1D6AEE9C5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27" y="399709"/>
            <a:ext cx="3514782" cy="2672018"/>
          </a:xfrm>
        </p:spPr>
        <p:txBody>
          <a:bodyPr>
            <a:normAutofit/>
          </a:bodyPr>
          <a:lstStyle/>
          <a:p>
            <a:r>
              <a:rPr lang="en-US" dirty="0">
                <a:latin typeface="BMW Group Condensed" panose="020B0606020202020204" pitchFamily="34" charset="0"/>
              </a:rPr>
              <a:t>Create</a:t>
            </a:r>
            <a:br>
              <a:rPr lang="en-US" dirty="0">
                <a:latin typeface="BMW Group Condensed" panose="020B0606020202020204" pitchFamily="34" charset="0"/>
              </a:rPr>
            </a:br>
            <a:r>
              <a:rPr lang="en-US" dirty="0">
                <a:latin typeface="BMW Group Condensed" panose="020B0606020202020204" pitchFamily="34" charset="0"/>
              </a:rPr>
              <a:t>my Entry Point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0CF2BF6-7CF2-4B4A-8B77-5FFE6DBC9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327" y="3429000"/>
            <a:ext cx="4801969" cy="18774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dirty="0">
                <a:solidFill>
                  <a:srgbClr val="0033B3"/>
                </a:solidFill>
                <a:latin typeface="Arial Unicode MS"/>
                <a:ea typeface="JetBrains Mono"/>
              </a:rPr>
              <a:t>Main.py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100" dirty="0">
              <a:solidFill>
                <a:srgbClr val="0033B3"/>
              </a:solidFill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zcflask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WEBMVC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app = WEBMVC()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app.run(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use_reloader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817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28F3CDA-BDE9-4AE2-9165-36AB37133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115" y="157057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BMW Group Condensed" panose="020B0606020202020204" pitchFamily="34" charset="0"/>
              </a:rPr>
              <a:t>Observe the method we use</a:t>
            </a:r>
            <a:endParaRPr lang="en-US" dirty="0">
              <a:latin typeface="BMW Group Condensed" panose="020B0606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9989CC7-6E99-4BF9-934B-F078DC4F0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158" y="1607111"/>
            <a:ext cx="7802516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zh-CN" sz="2000" dirty="0">
                <a:solidFill>
                  <a:srgbClr val="0033B3"/>
                </a:solidFill>
                <a:latin typeface="Arial Unicode MS"/>
                <a:ea typeface="JetBrains Mono"/>
              </a:rPr>
              <a:t>from </a:t>
            </a:r>
            <a:r>
              <a:rPr lang="zh-CN" altLang="zh-CN" sz="2000" dirty="0">
                <a:solidFill>
                  <a:srgbClr val="080808"/>
                </a:solidFill>
                <a:latin typeface="Arial Unicode MS"/>
                <a:ea typeface="JetBrains Mono"/>
              </a:rPr>
              <a:t>flask </a:t>
            </a:r>
            <a:r>
              <a:rPr lang="zh-CN" altLang="zh-CN" sz="2000" dirty="0">
                <a:solidFill>
                  <a:srgbClr val="0033B3"/>
                </a:solidFill>
                <a:latin typeface="Arial Unicode MS"/>
                <a:ea typeface="JetBrains Mono"/>
              </a:rPr>
              <a:t>import </a:t>
            </a:r>
            <a:r>
              <a:rPr lang="zh-CN" altLang="zh-CN" sz="2000" dirty="0">
                <a:solidFill>
                  <a:srgbClr val="080808"/>
                </a:solidFill>
                <a:latin typeface="Arial Unicode MS"/>
                <a:ea typeface="JetBrains Mono"/>
              </a:rPr>
              <a:t>Flask</a:t>
            </a:r>
            <a:br>
              <a:rPr lang="zh-CN" altLang="zh-CN" sz="20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2000" dirty="0">
                <a:solidFill>
                  <a:srgbClr val="080808"/>
                </a:solidFill>
                <a:latin typeface="Arial Unicode MS"/>
                <a:ea typeface="JetBrains Mono"/>
              </a:rPr>
              <a:t>app = Flask(__name__)</a:t>
            </a:r>
            <a:endParaRPr lang="en-US" altLang="zh-CN" sz="2000" dirty="0">
              <a:solidFill>
                <a:srgbClr val="080808"/>
              </a:solidFill>
              <a:latin typeface="Arial Unicode MS"/>
              <a:ea typeface="JetBrains Mon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br>
              <a:rPr lang="zh-CN" altLang="zh-CN" sz="20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2000" dirty="0">
                <a:solidFill>
                  <a:srgbClr val="0000B2"/>
                </a:solidFill>
                <a:latin typeface="Arial Unicode MS"/>
                <a:ea typeface="JetBrains Mono"/>
              </a:rPr>
              <a:t>@app.route</a:t>
            </a:r>
            <a:r>
              <a:rPr lang="zh-CN" altLang="zh-CN" sz="2000" dirty="0">
                <a:solidFill>
                  <a:srgbClr val="080808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000" b="1" dirty="0">
                <a:solidFill>
                  <a:srgbClr val="008080"/>
                </a:solidFill>
                <a:latin typeface="Arial Unicode MS"/>
                <a:ea typeface="JetBrains Mono"/>
              </a:rPr>
              <a:t>"/"</a:t>
            </a:r>
            <a:r>
              <a:rPr lang="zh-CN" altLang="zh-CN" sz="2000" dirty="0">
                <a:solidFill>
                  <a:srgbClr val="080808"/>
                </a:solidFill>
                <a:latin typeface="Arial Unicode MS"/>
                <a:ea typeface="JetBrains Mono"/>
              </a:rPr>
              <a:t>)</a:t>
            </a:r>
            <a:br>
              <a:rPr lang="zh-CN" altLang="zh-CN" sz="20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2000" dirty="0">
                <a:solidFill>
                  <a:srgbClr val="0033B3"/>
                </a:solidFill>
                <a:latin typeface="Arial Unicode MS"/>
                <a:ea typeface="JetBrains Mono"/>
              </a:rPr>
              <a:t>def </a:t>
            </a:r>
            <a:r>
              <a:rPr lang="zh-CN" altLang="zh-CN" sz="2000" dirty="0">
                <a:solidFill>
                  <a:srgbClr val="000000"/>
                </a:solidFill>
                <a:latin typeface="Arial Unicode MS"/>
                <a:ea typeface="JetBrains Mono"/>
              </a:rPr>
              <a:t>hello_world</a:t>
            </a:r>
            <a:r>
              <a:rPr lang="zh-CN" altLang="zh-CN" sz="2000" dirty="0">
                <a:solidFill>
                  <a:srgbClr val="080808"/>
                </a:solidFill>
                <a:latin typeface="Arial Unicode MS"/>
                <a:ea typeface="JetBrains Mono"/>
              </a:rPr>
              <a:t>():</a:t>
            </a:r>
            <a:br>
              <a:rPr lang="zh-CN" altLang="zh-CN" sz="20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2000" dirty="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2000" dirty="0">
                <a:solidFill>
                  <a:srgbClr val="0033B3"/>
                </a:solidFill>
                <a:latin typeface="Arial Unicode MS"/>
                <a:ea typeface="JetBrains Mono"/>
              </a:rPr>
              <a:t>return </a:t>
            </a:r>
            <a:r>
              <a:rPr lang="zh-CN" altLang="zh-CN" sz="2000" b="1" dirty="0">
                <a:solidFill>
                  <a:srgbClr val="008080"/>
                </a:solidFill>
                <a:latin typeface="Arial Unicode MS"/>
                <a:ea typeface="JetBrains Mono"/>
              </a:rPr>
              <a:t>"&lt;p&gt;Hello,World!&lt;/p&gt;“</a:t>
            </a:r>
            <a:endParaRPr lang="en-US" altLang="zh-CN" sz="2000" b="1" dirty="0">
              <a:solidFill>
                <a:srgbClr val="008080"/>
              </a:solidFill>
              <a:latin typeface="Arial Unicode MS"/>
              <a:ea typeface="JetBrains Mon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000" b="1" dirty="0">
              <a:solidFill>
                <a:srgbClr val="008080"/>
              </a:solidFill>
              <a:latin typeface="Arial Unicode MS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633A6C-A859-4F6A-8D99-EA643C818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430" y="4237162"/>
            <a:ext cx="10348142" cy="2128837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latin typeface="BMW Group Condensed" panose="020B0606020202020204" pitchFamily="34" charset="0"/>
              </a:rPr>
              <a:t>We can find we need a relation between the URL and the approach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BMW Group Condensed" panose="020B0606020202020204" pitchFamily="34" charset="0"/>
              </a:rPr>
              <a:t>@app is the closure method in python. [java means annotation]</a:t>
            </a:r>
          </a:p>
        </p:txBody>
      </p:sp>
    </p:spTree>
    <p:extLst>
      <p:ext uri="{BB962C8B-B14F-4D97-AF65-F5344CB8AC3E}">
        <p14:creationId xmlns:p14="http://schemas.microsoft.com/office/powerpoint/2010/main" val="165560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DD5DE25-C78A-4AEF-A703-1D6AEE9C5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655" y="114986"/>
            <a:ext cx="10397422" cy="1346959"/>
          </a:xfrm>
        </p:spPr>
        <p:txBody>
          <a:bodyPr>
            <a:normAutofit/>
          </a:bodyPr>
          <a:lstStyle/>
          <a:p>
            <a:r>
              <a:rPr lang="en-US" dirty="0">
                <a:latin typeface="BMW Group Condensed" panose="020B0606020202020204" pitchFamily="34" charset="0"/>
              </a:rPr>
              <a:t>Add relationship between URL and approach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737257E-A26B-4118-94B7-83EF748605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0167" y="1767524"/>
            <a:ext cx="7222117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add_url_role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url, func, func_type,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/>
                <a:ea typeface="JetBrains Mono"/>
              </a:rPr>
              <a:t>endpoint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None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**options):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endpoint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is None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endpoint = func.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  <a:t>__name__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url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highlight>
                  <a:srgbClr val="FFFF00"/>
                </a:highlight>
                <a:latin typeface="Arial Unicode MS"/>
                <a:ea typeface="JetBrains Mono"/>
              </a:rPr>
              <a:t>self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Arial Unicode MS"/>
                <a:ea typeface="JetBrains Mono"/>
              </a:rPr>
              <a:t>.url_map: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raise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exceptions.URLExistsError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endpoint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.function_map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and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func_type !=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'static'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raise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exceptions.EndpointExistsError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Arial Unicode MS"/>
                <a:ea typeface="JetBrains Mono"/>
              </a:rPr>
              <a:t>url_map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[url] 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/>
                <a:ea typeface="JetBrains Mono"/>
              </a:rPr>
              <a:t>endpoint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 Unicode MS"/>
                <a:ea typeface="JetBrains Mono"/>
              </a:rPr>
              <a:t>function_map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endpoint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 = ExecFunc(func, func_type, **options)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7F9C3A1-BF5D-460E-89E6-C20FFF797D7D}"/>
              </a:ext>
            </a:extLst>
          </p:cNvPr>
          <p:cNvSpPr txBox="1"/>
          <p:nvPr/>
        </p:nvSpPr>
        <p:spPr>
          <a:xfrm>
            <a:off x="8032483" y="2347729"/>
            <a:ext cx="346732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func_type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contains such as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route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[raw method], </a:t>
            </a:r>
            <a:r>
              <a:rPr lang="en-US" altLang="zh-CN" b="1" dirty="0">
                <a:solidFill>
                  <a:srgbClr val="008080"/>
                </a:solidFill>
                <a:latin typeface="Arial Unicode MS"/>
              </a:rPr>
              <a:t>static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[CSS, HTML, JS,IMG…], </a:t>
            </a:r>
            <a:r>
              <a:rPr lang="en-US" altLang="zh-CN" b="1" dirty="0">
                <a:solidFill>
                  <a:srgbClr val="008080"/>
                </a:solidFill>
                <a:latin typeface="Arial Unicode MS"/>
              </a:rPr>
              <a:t>view…</a:t>
            </a:r>
            <a:r>
              <a:rPr lang="zh-CN" altLang="en-US" b="1" dirty="0">
                <a:solidFill>
                  <a:srgbClr val="008080"/>
                </a:solidFill>
                <a:latin typeface="Arial Unicode MS"/>
              </a:rPr>
              <a:t> </a:t>
            </a:r>
            <a:r>
              <a:rPr lang="en-US" altLang="zh-CN" dirty="0">
                <a:solidFill>
                  <a:srgbClr val="080808"/>
                </a:solidFill>
                <a:latin typeface="Arial Unicode MS"/>
              </a:rPr>
              <a:t>lots</a:t>
            </a:r>
            <a:r>
              <a:rPr lang="zh-CN" altLang="en-US" dirty="0">
                <a:solidFill>
                  <a:srgbClr val="080808"/>
                </a:solidFill>
                <a:latin typeface="Arial Unicode MS"/>
              </a:rPr>
              <a:t> </a:t>
            </a:r>
            <a:r>
              <a:rPr lang="en-US" altLang="zh-CN" dirty="0">
                <a:solidFill>
                  <a:srgbClr val="080808"/>
                </a:solidFill>
                <a:latin typeface="Arial Unicode MS"/>
              </a:rPr>
              <a:t>of</a:t>
            </a:r>
            <a:r>
              <a:rPr lang="zh-CN" altLang="en-US" dirty="0">
                <a:solidFill>
                  <a:srgbClr val="080808"/>
                </a:solidFill>
                <a:latin typeface="Arial Unicode MS"/>
              </a:rPr>
              <a:t> </a:t>
            </a:r>
            <a:r>
              <a:rPr lang="en-US" altLang="zh-CN" dirty="0">
                <a:solidFill>
                  <a:srgbClr val="080808"/>
                </a:solidFill>
                <a:latin typeface="Arial Unicode MS"/>
              </a:rPr>
              <a:t>details</a:t>
            </a:r>
            <a:r>
              <a:rPr lang="zh-CN" altLang="en-US" dirty="0">
                <a:solidFill>
                  <a:srgbClr val="080808"/>
                </a:solidFill>
                <a:latin typeface="Arial Unicode MS"/>
              </a:rPr>
              <a:t> </a:t>
            </a:r>
            <a:r>
              <a:rPr lang="en-US" altLang="zh-CN" dirty="0">
                <a:solidFill>
                  <a:srgbClr val="080808"/>
                </a:solidFill>
                <a:latin typeface="Arial Unicode MS"/>
              </a:rPr>
              <a:t>you can search later. </a:t>
            </a:r>
          </a:p>
          <a:p>
            <a:endParaRPr lang="en-US" altLang="zh-CN" dirty="0">
              <a:solidFill>
                <a:srgbClr val="080808"/>
              </a:solidFill>
              <a:latin typeface="Arial Unicode MS"/>
              <a:ea typeface="JetBrains Mono"/>
            </a:endParaRPr>
          </a:p>
          <a:p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But now, we can ignore it.</a:t>
            </a:r>
          </a:p>
          <a:p>
            <a:r>
              <a:rPr lang="en-US" altLang="zh-CN" dirty="0">
                <a:solidFill>
                  <a:srgbClr val="080808"/>
                </a:solidFill>
                <a:latin typeface="Arial Unicode MS"/>
                <a:ea typeface="JetBrains Mono"/>
              </a:rPr>
              <a:t>Just remember there is map contains the relation between the URL and handle function.</a:t>
            </a:r>
          </a:p>
          <a:p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/>
                <a:ea typeface="JetBrains Mono"/>
              </a:rPr>
              <a:t>The endpoint is the uniquely identifies [here we use the request name as the endpoint such as /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Arial Unicode MS"/>
                <a:ea typeface="JetBrains Mono"/>
              </a:rPr>
              <a:t>getUserName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</a:p>
          <a:p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286338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DD5DE25-C78A-4AEF-A703-1D6AEE9C5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655" y="114986"/>
            <a:ext cx="10397422" cy="1346959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BMW Group Condensed" panose="020B0606020202020204" pitchFamily="34" charset="0"/>
              </a:rPr>
              <a:t>Handle</a:t>
            </a:r>
            <a:r>
              <a:rPr lang="en-US" dirty="0">
                <a:latin typeface="BMW Group Condensed" panose="020B0606020202020204" pitchFamily="34" charset="0"/>
              </a:rPr>
              <a:t> the request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1E4E9F5-61EA-46C6-B357-066CDA129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491" y="2151726"/>
            <a:ext cx="5990142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dispatch_static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static_path):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 not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os.path.exists(static_path):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ERROR_MAP[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'404'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key = parse_static_key(static_path)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file_type = TYPE_MAP.get(key,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"test/plain"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with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open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(static_path,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'rb'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f: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data = f.read()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Response(data,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content_type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=file_type)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8B4402E-1863-4209-B592-DB74C2C04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8468" y="58846"/>
            <a:ext cx="5201677" cy="67403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dispatch_request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request):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headers = {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'Server'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'ZC Flask 0.1'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/>
                <a:ea typeface="JetBrains Mono"/>
              </a:rPr>
              <a:t>url = request.base_url.replace(request.host_url, '/')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url.startswith(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'/'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.static_folder +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'/'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endpoint =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'static'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url = url[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:]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/>
                <a:ea typeface="JetBrains Mono"/>
              </a:rPr>
              <a:t>endpoint = self.url_map.get(url, None)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endpoint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is None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ERROR_MAP[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'404'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/>
                <a:ea typeface="JetBrains Mono"/>
              </a:rPr>
              <a:t>exec_function = self.function_map[endpoint]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exec_type = exec_function.func_type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exec_type ==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'route'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/>
                <a:ea typeface="JetBrains Mono"/>
              </a:rPr>
              <a:t>        rep = self.do_route_process(request, exec_function)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elif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exec_type ==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'static'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exec_function.func(url)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elif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exec_type ==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'view'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rep = exec_function.func(request)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ERROR_MAP[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'503'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content_type =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'text/html; charset=UTF-8'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status =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200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Response(rep,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content_type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=content_type,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headers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=headers,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status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=status)</a:t>
            </a:r>
            <a:endParaRPr kumimoji="0" lang="zh-CN" altLang="zh-CN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59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BMW Group Condensed" panose="020B0606020202020204" pitchFamily="34" charset="0"/>
              </a:rPr>
              <a:t>In-deep thinking</a:t>
            </a:r>
            <a:r>
              <a:rPr lang="en-US" dirty="0">
                <a:latin typeface="BMW Group Condensed" panose="020B0606020202020204" pitchFamily="34" charset="0"/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805" y="1904230"/>
            <a:ext cx="5754241" cy="32317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BMW Group Condensed" panose="020B0606020202020204" pitchFamily="34" charset="0"/>
              </a:rPr>
              <a:t>Before we talk about the :</a:t>
            </a:r>
          </a:p>
          <a:p>
            <a:pPr marL="0" indent="0">
              <a:buNone/>
            </a:pPr>
            <a:r>
              <a:rPr lang="en-US" altLang="zh-CN" sz="1800" dirty="0">
                <a:latin typeface="BMW Group Condensed" panose="020B0606020202020204" pitchFamily="34" charset="0"/>
              </a:rPr>
              <a:t>The benefit about using a web framework:</a:t>
            </a:r>
          </a:p>
          <a:p>
            <a:pPr marL="457200" indent="-457200">
              <a:buAutoNum type="arabicPeriod"/>
            </a:pPr>
            <a:r>
              <a:rPr lang="en-US" altLang="zh-CN" sz="1800" dirty="0">
                <a:latin typeface="BMW Group Condensed" panose="020B0606020202020204" pitchFamily="34" charset="0"/>
              </a:rPr>
              <a:t>Scalability: easy to build, use and add your business module. </a:t>
            </a:r>
          </a:p>
          <a:p>
            <a:pPr marL="0" indent="0">
              <a:buNone/>
            </a:pPr>
            <a:r>
              <a:rPr lang="en-US" altLang="zh-CN" sz="1800" dirty="0">
                <a:latin typeface="BMW Group Condensed" panose="020B0606020202020204" pitchFamily="34" charset="0"/>
              </a:rPr>
              <a:t>[reduce the cost of use]</a:t>
            </a:r>
          </a:p>
          <a:p>
            <a:pPr marL="0" indent="0">
              <a:buNone/>
            </a:pPr>
            <a:r>
              <a:rPr lang="en-US" altLang="zh-CN" sz="1800" dirty="0">
                <a:latin typeface="BMW Group Condensed" panose="020B0606020202020204" pitchFamily="34" charset="0"/>
              </a:rPr>
              <a:t>2.    To reduce the complexity of interdependence.</a:t>
            </a:r>
          </a:p>
          <a:p>
            <a:pPr marL="0" indent="0">
              <a:buNone/>
            </a:pPr>
            <a:r>
              <a:rPr lang="en-US" altLang="zh-CN" sz="1800" dirty="0">
                <a:latin typeface="BMW Group Condensed" panose="020B0606020202020204" pitchFamily="34" charset="0"/>
              </a:rPr>
              <a:t>[reduce the cost of maintenance]</a:t>
            </a:r>
          </a:p>
          <a:p>
            <a:pPr marL="0" indent="0">
              <a:buNone/>
            </a:pPr>
            <a:endParaRPr lang="en-US" altLang="zh-CN" sz="2400" dirty="0">
              <a:latin typeface="BMW Group Condensed" panose="020B0606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81113B-C025-4A93-BF98-96C88AA6C8CF}"/>
              </a:ext>
            </a:extLst>
          </p:cNvPr>
          <p:cNvSpPr txBox="1">
            <a:spLocks/>
          </p:cNvSpPr>
          <p:nvPr/>
        </p:nvSpPr>
        <p:spPr>
          <a:xfrm>
            <a:off x="6346046" y="1904229"/>
            <a:ext cx="5754241" cy="32317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BMW Group Condensed" panose="020B0606020202020204" pitchFamily="34" charset="0"/>
              </a:rPr>
              <a:t>The situation: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>
                <a:latin typeface="BMW Group Condensed" panose="020B0606020202020204" pitchFamily="34" charset="0"/>
              </a:rPr>
              <a:t>The benefit about using a web framework: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CN" sz="1800" dirty="0">
                <a:latin typeface="BMW Group Condensed" panose="020B0606020202020204" pitchFamily="34" charset="0"/>
              </a:rPr>
              <a:t>If I want to change the handle method about the URL “/index”, I need to delete all the method and rebuild our whole project.</a:t>
            </a:r>
          </a:p>
          <a:p>
            <a:pPr marL="342900" indent="-342900">
              <a:buFont typeface="Arial" panose="020B0604020202020204" pitchFamily="34" charset="0"/>
              <a:buAutoNum type="arabicPeriod" startAt="2"/>
            </a:pPr>
            <a:r>
              <a:rPr lang="en-US" altLang="zh-CN" sz="1800" dirty="0">
                <a:latin typeface="BMW Group Condensed" panose="020B0606020202020204" pitchFamily="34" charset="0"/>
              </a:rPr>
              <a:t>If I want to add access control in all URL handler. Then I need to change more.</a:t>
            </a:r>
          </a:p>
          <a:p>
            <a:pPr marL="0" indent="0">
              <a:buNone/>
            </a:pPr>
            <a:endParaRPr lang="en-US" altLang="zh-CN" sz="1800" dirty="0">
              <a:latin typeface="BMW Group Condensed" panose="020B0606020202020204" pitchFamily="34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BMW Group Condensed" panose="020B0606020202020204" pitchFamily="34" charset="0"/>
              </a:rPr>
              <a:t>So we need the MVC framework.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400" dirty="0"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800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27" y="-1573"/>
            <a:ext cx="10515600" cy="1325563"/>
          </a:xfrm>
        </p:spPr>
        <p:txBody>
          <a:bodyPr/>
          <a:lstStyle/>
          <a:p>
            <a:r>
              <a:rPr lang="en-US" dirty="0">
                <a:latin typeface="BMW Group Condensed" panose="020B0606020202020204" pitchFamily="34" charset="0"/>
              </a:rPr>
              <a:t>View: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81113B-C025-4A93-BF98-96C88AA6C8CF}"/>
              </a:ext>
            </a:extLst>
          </p:cNvPr>
          <p:cNvSpPr txBox="1">
            <a:spLocks/>
          </p:cNvSpPr>
          <p:nvPr/>
        </p:nvSpPr>
        <p:spPr>
          <a:xfrm>
            <a:off x="5940863" y="5157873"/>
            <a:ext cx="6493882" cy="17001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BMW Group Condensed" panose="020B0606020202020204" pitchFamily="34" charset="0"/>
              </a:rPr>
              <a:t>Attention: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CN" sz="1800" dirty="0">
                <a:latin typeface="BMW Group Condensed" panose="020B0606020202020204" pitchFamily="34" charset="0"/>
              </a:rPr>
              <a:t>View handle method is also </a:t>
            </a:r>
            <a:r>
              <a:rPr lang="en-US" altLang="zh-CN" sz="1800" dirty="0" err="1">
                <a:solidFill>
                  <a:srgbClr val="FF0000"/>
                </a:solidFill>
                <a:latin typeface="BMW Group Condensed" panose="020B0606020202020204" pitchFamily="34" charset="0"/>
              </a:rPr>
              <a:t>dispatch_request</a:t>
            </a:r>
            <a:endParaRPr lang="en-US" altLang="zh-CN" sz="1800" dirty="0">
              <a:solidFill>
                <a:srgbClr val="FF0000"/>
              </a:solidFill>
              <a:latin typeface="BMW Group Condensed" panose="020B0606020202020204" pitchFamily="34" charset="0"/>
            </a:endParaRPr>
          </a:p>
          <a:p>
            <a:pPr marL="342900" indent="-342900">
              <a:buFont typeface="Arial" panose="020B0604020202020204" pitchFamily="34" charset="0"/>
              <a:buAutoNum type="arabicPeriod" startAt="2"/>
            </a:pPr>
            <a:r>
              <a:rPr lang="en-US" altLang="zh-CN" sz="1800" dirty="0">
                <a:latin typeface="BMW Group Condensed" panose="020B0606020202020204" pitchFamily="34" charset="0"/>
              </a:rPr>
              <a:t>  For flexible view need to be inherited, so it is a class</a:t>
            </a:r>
          </a:p>
          <a:p>
            <a:pPr marL="342900" indent="-342900">
              <a:buFont typeface="Arial" panose="020B0604020202020204" pitchFamily="34" charset="0"/>
              <a:buAutoNum type="arabicPeriod" startAt="2"/>
            </a:pPr>
            <a:r>
              <a:rPr lang="en-US" altLang="zh-CN" sz="1800" dirty="0">
                <a:latin typeface="BMW Group Condensed" panose="020B0606020202020204" pitchFamily="34" charset="0"/>
              </a:rPr>
              <a:t>  In Java it looks like bean </a:t>
            </a:r>
            <a:r>
              <a:rPr lang="en-US" altLang="zh-CN" sz="1800" dirty="0" err="1">
                <a:latin typeface="BMW Group Condensed" panose="020B0606020202020204" pitchFamily="34" charset="0"/>
              </a:rPr>
              <a:t>Introspector</a:t>
            </a:r>
            <a:r>
              <a:rPr lang="en-US" altLang="zh-CN" sz="1800" dirty="0">
                <a:latin typeface="BMW Group Condensed" panose="020B0606020202020204" pitchFamily="34" charset="0"/>
              </a:rPr>
              <a:t> [Java Bean </a:t>
            </a:r>
            <a:r>
              <a:rPr lang="zh-CN" altLang="en-US" sz="1800" dirty="0">
                <a:latin typeface="BMW Group Condensed" panose="020B0606020202020204" pitchFamily="34" charset="0"/>
              </a:rPr>
              <a:t>自省</a:t>
            </a:r>
            <a:r>
              <a:rPr lang="en-US" altLang="zh-CN" sz="1800" dirty="0">
                <a:latin typeface="BMW Group Condensed" panose="020B0606020202020204" pitchFamily="34" charset="0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400" dirty="0">
              <a:latin typeface="BMW Group Condensed" panose="020B0606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3735EDE-49EF-42CA-8A22-DAFC6058C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987" y="1323990"/>
            <a:ext cx="4805619" cy="45858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class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method = []</a:t>
            </a:r>
            <a:b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methods_meta = {}</a:t>
            </a:r>
            <a:b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dispatch_request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request, *args, **options):</a:t>
            </a:r>
            <a:b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raise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NotImplementedError</a:t>
            </a:r>
            <a:b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B2"/>
                </a:solidFill>
                <a:effectLst/>
                <a:latin typeface="Arial Unicode MS"/>
                <a:ea typeface="JetBrains Mono"/>
              </a:rPr>
              <a:t>@classmethod</a:t>
            </a:r>
            <a:b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B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B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get_func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cls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name):</a:t>
            </a:r>
            <a:b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func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(*args, **kw):</a:t>
            </a:r>
            <a:b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cls().dispatch_request(*args, **kw)</a:t>
            </a:r>
            <a:b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func.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  <a:t>__name__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name</a:t>
            </a:r>
            <a:b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func.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  <a:t>__doc__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cls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  <a:t>__doc__</a:t>
            </a:r>
            <a:b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func.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  <a:t>__module__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cls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  <a:t>__module__</a:t>
            </a:r>
            <a:b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func.methods =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cls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.methods</a:t>
            </a:r>
            <a:b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func</a:t>
            </a:r>
            <a:b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endParaRPr kumimoji="0" lang="zh-CN" altLang="zh-CN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49564B7-8ADA-4444-962B-5F8DC0B98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3255" y="1431712"/>
            <a:ext cx="5762911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class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BaseView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(View):</a:t>
            </a:r>
            <a:b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methods = [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'GET'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'POST'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post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request, *args, **options):</a:t>
            </a:r>
            <a:b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pass</a:t>
            </a:r>
            <a:b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   def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get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request, *args, **options):</a:t>
            </a:r>
            <a:b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pass</a:t>
            </a:r>
            <a:b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   def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dispatch_request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request, *args, **options):</a:t>
            </a:r>
            <a:b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request.method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.methods:</a:t>
            </a:r>
            <a:b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func =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getattr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request.method.lower())</a:t>
            </a:r>
            <a:b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func(request, *args, **options)</a:t>
            </a:r>
            <a:b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'&lt;h1&gt;Unknown or unsupported require method.&lt;/h1&gt;'</a:t>
            </a:r>
            <a:endParaRPr kumimoji="0" lang="zh-CN" altLang="zh-CN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37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27" y="-1573"/>
            <a:ext cx="10515600" cy="1325563"/>
          </a:xfrm>
        </p:spPr>
        <p:txBody>
          <a:bodyPr/>
          <a:lstStyle/>
          <a:p>
            <a:r>
              <a:rPr lang="en-US" dirty="0">
                <a:latin typeface="BMW Group Condensed" panose="020B0606020202020204" pitchFamily="34" charset="0"/>
              </a:rPr>
              <a:t>Controller: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81113B-C025-4A93-BF98-96C88AA6C8CF}"/>
              </a:ext>
            </a:extLst>
          </p:cNvPr>
          <p:cNvSpPr txBox="1">
            <a:spLocks/>
          </p:cNvSpPr>
          <p:nvPr/>
        </p:nvSpPr>
        <p:spPr>
          <a:xfrm>
            <a:off x="0" y="5342567"/>
            <a:ext cx="6493882" cy="1278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BMW Group Condensed" panose="020B0606020202020204" pitchFamily="34" charset="0"/>
              </a:rPr>
              <a:t>Attention: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CN" sz="1800" dirty="0">
                <a:latin typeface="BMW Group Condensed" panose="020B0606020202020204" pitchFamily="34" charset="0"/>
              </a:rPr>
              <a:t>Controller just is a bulk bind the URL and View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CN" sz="1800" dirty="0">
                <a:solidFill>
                  <a:srgbClr val="FF0000"/>
                </a:solidFill>
                <a:latin typeface="BMW Group Condensed" panose="020B0606020202020204" pitchFamily="34" charset="0"/>
              </a:rPr>
              <a:t>This is good for user to reuse the Code and decoupling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400" dirty="0">
              <a:latin typeface="BMW Group Condensed" panose="020B0606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9B809C7-7B20-402F-A0FF-99410E87F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611" y="1974408"/>
            <a:ext cx="4889575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class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Controller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  <a:t>__init__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name,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url_map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.name = name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.url_map =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url_map</a:t>
            </a:r>
            <a:endParaRPr kumimoji="0" lang="zh-CN" altLang="zh-CN" sz="4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3821FA9-8469-4ACC-A73A-E7294131E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7023" y="911828"/>
            <a:ext cx="5489594" cy="48936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class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GetView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(BaseView):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get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request):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'get view'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class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PostView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(GetView):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post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request):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"post view"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view_map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[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{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'url'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'/index/view/get'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'view'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GetView,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'endpoint'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'getindex'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},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{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'url'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'/index/view/post'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'view'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PostView,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'endpoint'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'postindex'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index_controller = Controller(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'index'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view_map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app.load_controller(index_controller)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app.run(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use_reloader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zh-CN" altLang="zh-CN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76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27" y="-1573"/>
            <a:ext cx="10515600" cy="1325563"/>
          </a:xfrm>
        </p:spPr>
        <p:txBody>
          <a:bodyPr/>
          <a:lstStyle/>
          <a:p>
            <a:r>
              <a:rPr lang="en-US" dirty="0">
                <a:latin typeface="BMW Group Condensed" panose="020B0606020202020204" pitchFamily="34" charset="0"/>
              </a:rPr>
              <a:t>Load Controller &amp; bind view: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AED73B6-AB7C-4831-826E-3A476C914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695" y="1645340"/>
            <a:ext cx="6627449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bind_view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url, view_class, endpoint):</a:t>
            </a:r>
            <a:b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func = view_class.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get_func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(endpoint)</a:t>
            </a:r>
            <a:b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.add_url_role(url,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func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=func,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func_type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'view’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endParaRPr kumimoji="0" lang="en-US" altLang="zh-CN" sz="1600" b="1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load_controller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controller):</a:t>
            </a:r>
            <a:b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rule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controller.url_map:</a:t>
            </a:r>
            <a:b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.bind_view(rule[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'url'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], rule[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'view'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],</a:t>
            </a:r>
            <a:b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         controller.name +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'.'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 rule[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'endpoint'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])</a:t>
            </a:r>
            <a:endParaRPr kumimoji="0" lang="zh-CN" altLang="zh-CN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83AE6F0-1849-4C52-A44C-128235601DE0}"/>
              </a:ext>
            </a:extLst>
          </p:cNvPr>
          <p:cNvSpPr txBox="1">
            <a:spLocks/>
          </p:cNvSpPr>
          <p:nvPr/>
        </p:nvSpPr>
        <p:spPr>
          <a:xfrm>
            <a:off x="523630" y="4958917"/>
            <a:ext cx="9870832" cy="9796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BMW Group Condensed" panose="020B0606020202020204" pitchFamily="34" charset="0"/>
              </a:rPr>
              <a:t>Attention: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latin typeface="BMW Group Condensed" panose="020B0606020202020204" pitchFamily="34" charset="0"/>
              </a:rPr>
              <a:t>This step is to transfer the controller into the URL and Approach relation map.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E7C47A1-5117-46E4-B23C-5DF709B41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0686" y="919407"/>
            <a:ext cx="4805619" cy="45858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class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method = []</a:t>
            </a:r>
            <a:b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methods_meta = {}</a:t>
            </a:r>
            <a:b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dispatch_request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request, *args, **options):</a:t>
            </a:r>
            <a:b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raise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NotImplementedError</a:t>
            </a:r>
            <a:b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B2"/>
                </a:solidFill>
                <a:effectLst/>
                <a:latin typeface="Arial Unicode MS"/>
                <a:ea typeface="JetBrains Mono"/>
              </a:rPr>
              <a:t>@classmethod</a:t>
            </a:r>
            <a:b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B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B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get_func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cls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name):</a:t>
            </a:r>
            <a:b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func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(*args, **kw):</a:t>
            </a:r>
            <a:b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cls().dispatch_request(*args, **kw)</a:t>
            </a:r>
            <a:b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func.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  <a:t>__name__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name</a:t>
            </a:r>
            <a:b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func.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  <a:t>__doc__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cls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  <a:t>__doc__</a:t>
            </a:r>
            <a:b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func.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  <a:t>__module__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cls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  <a:t>__module__</a:t>
            </a:r>
            <a:b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func.methods =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cls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.methods</a:t>
            </a:r>
            <a:b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func</a:t>
            </a:r>
            <a:b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endParaRPr kumimoji="0" lang="zh-CN" altLang="zh-CN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43A2F019-59AC-4D47-8C6D-415DB6BE30F8}"/>
              </a:ext>
            </a:extLst>
          </p:cNvPr>
          <p:cNvSpPr/>
          <p:nvPr/>
        </p:nvSpPr>
        <p:spPr>
          <a:xfrm>
            <a:off x="5859172" y="2697902"/>
            <a:ext cx="1083972" cy="334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before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689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27" y="-1573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BMW Group Condensed" panose="020B0606020202020204" pitchFamily="34" charset="0"/>
              </a:rPr>
              <a:t>The last Model &amp; Template</a:t>
            </a:r>
            <a:r>
              <a:rPr lang="en-US" dirty="0">
                <a:latin typeface="BMW Group Condensed" panose="020B0606020202020204" pitchFamily="34" charset="0"/>
              </a:rPr>
              <a:t>: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67CF73C-84D8-4F4D-929C-9AED87A6A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358" y="1245837"/>
            <a:ext cx="5400431" cy="5770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class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RenderTemplate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(BaseView):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get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request):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simple_template(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"index.html"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user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"testUser"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message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"hello world"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B2F97F7-B2A9-4451-9B27-E789A315B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358" y="2041941"/>
            <a:ext cx="4790550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os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re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pattern = 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r'{{(.*?)}}'</a:t>
            </a:r>
            <a:b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parse_args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(obj):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comp = re.compile(pattern)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result = comp.findall(obj)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result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or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replace_template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(app, path, **options):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content = 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'&lt;h1&gt;Not Found Template.&lt;/h1&gt;'</a:t>
            </a:r>
            <a:b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path = os.path.join(app.template_folder, path)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print(str(path))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os.path.exists(path):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with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open(path, 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'rb'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f: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content = f.read().decode()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args = parse_args(content)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options: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arg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args: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  key = arg.strip()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  old_value = 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'{{{{{}}}}}'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.format(arg)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  new_value = str(options.get(key, 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''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  content = content.replace(old_value, new_value)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content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5F0A570-2C61-45AF-868C-4479D4DFC811}"/>
              </a:ext>
            </a:extLst>
          </p:cNvPr>
          <p:cNvSpPr txBox="1">
            <a:spLocks/>
          </p:cNvSpPr>
          <p:nvPr/>
        </p:nvSpPr>
        <p:spPr>
          <a:xfrm>
            <a:off x="5275665" y="2649552"/>
            <a:ext cx="6493882" cy="15160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BMW Group Condensed" panose="020B0606020202020204" pitchFamily="34" charset="0"/>
              </a:rPr>
              <a:t>Attention: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CN" sz="1800" dirty="0">
                <a:latin typeface="BMW Group Condensed" panose="020B0606020202020204" pitchFamily="34" charset="0"/>
              </a:rPr>
              <a:t>Use regular express to replace the pattern.</a:t>
            </a:r>
            <a:endParaRPr lang="en-US" altLang="zh-CN" sz="2400" dirty="0">
              <a:latin typeface="BMW Group Condensed" panose="020B0606020202020204" pitchFamily="34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CN" sz="1800" dirty="0">
                <a:latin typeface="BMW Group Condensed" panose="020B0606020202020204" pitchFamily="34" charset="0"/>
              </a:rPr>
              <a:t>Model using in view is also can reuse.</a:t>
            </a:r>
          </a:p>
        </p:txBody>
      </p:sp>
    </p:spTree>
    <p:extLst>
      <p:ext uri="{BB962C8B-B14F-4D97-AF65-F5344CB8AC3E}">
        <p14:creationId xmlns:p14="http://schemas.microsoft.com/office/powerpoint/2010/main" val="34788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70BF243-81E4-44C6-AF5D-0B5D2350E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355" y="0"/>
            <a:ext cx="8001829" cy="6858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7884CB6-1795-4F54-87E8-D2CA93CC32D4}"/>
              </a:ext>
            </a:extLst>
          </p:cNvPr>
          <p:cNvSpPr txBox="1"/>
          <p:nvPr/>
        </p:nvSpPr>
        <p:spPr>
          <a:xfrm>
            <a:off x="334204" y="2722530"/>
            <a:ext cx="6095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BMW Group Condensed" panose="020B0606020202020204" pitchFamily="34" charset="0"/>
              </a:rPr>
              <a:t>The process to build the MVC framework: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2995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238D98-BDFB-4A1D-8782-E0FBA5B4C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5" y="581215"/>
            <a:ext cx="11324007" cy="594333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BMW Group Condensed" panose="020B0606020202020204" pitchFamily="34" charset="0"/>
              </a:rPr>
              <a:t>Zicheng-Pan </a:t>
            </a:r>
          </a:p>
          <a:p>
            <a:pPr marL="0" indent="0">
              <a:buNone/>
            </a:pPr>
            <a:endParaRPr lang="en-US" altLang="zh-CN" dirty="0">
              <a:latin typeface="BMW Group Condensed" panose="020B0606020202020204" pitchFamily="34" charset="0"/>
            </a:endParaRPr>
          </a:p>
          <a:p>
            <a:pPr lvl="1"/>
            <a:r>
              <a:rPr lang="en-US" altLang="zh-CN" sz="2000" dirty="0">
                <a:latin typeface="BMW Group Condensed" panose="020B0606020202020204" pitchFamily="34" charset="0"/>
              </a:rPr>
              <a:t>Shanghai</a:t>
            </a:r>
          </a:p>
          <a:p>
            <a:pPr lvl="1"/>
            <a:r>
              <a:rPr lang="en-US" altLang="zh-CN" sz="2000" dirty="0">
                <a:latin typeface="BMW Group Condensed" panose="020B0606020202020204" pitchFamily="34" charset="0"/>
              </a:rPr>
              <a:t>EE-CN-42</a:t>
            </a:r>
          </a:p>
          <a:p>
            <a:pPr lvl="1"/>
            <a:r>
              <a:rPr lang="en-US" altLang="zh-CN" sz="2000" dirty="0">
                <a:latin typeface="BMW Group Condensed" panose="020B0606020202020204" pitchFamily="34" charset="0"/>
              </a:rPr>
              <a:t>FT Lambda (AD Backend)</a:t>
            </a:r>
          </a:p>
          <a:p>
            <a:pPr lvl="1"/>
            <a:r>
              <a:rPr lang="en-US" altLang="zh-CN" sz="2000" dirty="0">
                <a:latin typeface="BMW Group Condensed" panose="020B0606020202020204" pitchFamily="34" charset="0"/>
              </a:rPr>
              <a:t>Since 19/12 came to BMW. For now more than 2 years </a:t>
            </a:r>
          </a:p>
          <a:p>
            <a:pPr lvl="1"/>
            <a:r>
              <a:rPr lang="en-US" altLang="zh-CN" sz="2000" dirty="0">
                <a:latin typeface="BMW Group Condensed" panose="020B0606020202020204" pitchFamily="34" charset="0"/>
              </a:rPr>
              <a:t>Java, Python, DB, AWS, Big Data.</a:t>
            </a:r>
          </a:p>
          <a:p>
            <a:pPr lvl="1"/>
            <a:r>
              <a:rPr lang="en-US" altLang="zh-CN" sz="2000" dirty="0">
                <a:latin typeface="BMW Group Condensed" panose="020B0606020202020204" pitchFamily="34" charset="0"/>
              </a:rPr>
              <a:t>Use less and less line number of code but build more and more high available, more and more high concurrency project.</a:t>
            </a:r>
          </a:p>
          <a:p>
            <a:pPr lvl="1"/>
            <a:endParaRPr lang="en-US" altLang="zh-CN" sz="2000" dirty="0">
              <a:latin typeface="BMW Group Condensed" panose="020B0606020202020204" pitchFamily="34" charset="0"/>
            </a:endParaRPr>
          </a:p>
          <a:p>
            <a:pPr lvl="1"/>
            <a:r>
              <a:rPr lang="en-US" altLang="zh-CN" sz="2000" dirty="0">
                <a:latin typeface="BMW Group Condensed" panose="020B0606020202020204" pitchFamily="34" charset="0"/>
              </a:rPr>
              <a:t>Part-time job : take a baby.</a:t>
            </a:r>
          </a:p>
          <a:p>
            <a:pPr lvl="1"/>
            <a:endParaRPr lang="en-US" altLang="zh-CN" sz="2000" dirty="0">
              <a:latin typeface="BMW Group Condensed" panose="020B0606020202020204" pitchFamily="34" charset="0"/>
            </a:endParaRPr>
          </a:p>
          <a:p>
            <a:pPr marL="457200" lvl="1" indent="0">
              <a:buNone/>
            </a:pPr>
            <a:endParaRPr lang="en-US" altLang="zh-CN" sz="2000" dirty="0">
              <a:latin typeface="BMW Group Condensed" panose="020B0606020202020204" pitchFamily="34" charset="0"/>
            </a:endParaRPr>
          </a:p>
          <a:p>
            <a:pPr marL="457200" lvl="1" indent="0">
              <a:buNone/>
            </a:pPr>
            <a:r>
              <a:rPr lang="en-US" altLang="zh-CN" sz="2000" dirty="0">
                <a:latin typeface="BMW Group Condensed" panose="020B0606020202020204" pitchFamily="34" charset="0"/>
              </a:rPr>
              <a:t>As a father and developer. So if you also have a baby or you have some confusion about the micro service, do not hesitate to contact with me. I am pleasure to supply my knowledge.</a:t>
            </a:r>
          </a:p>
        </p:txBody>
      </p:sp>
    </p:spTree>
    <p:extLst>
      <p:ext uri="{BB962C8B-B14F-4D97-AF65-F5344CB8AC3E}">
        <p14:creationId xmlns:p14="http://schemas.microsoft.com/office/powerpoint/2010/main" val="2548103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27" y="-157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BMW Group Condensed" panose="020B0606020202020204" pitchFamily="34" charset="0"/>
              </a:rPr>
              <a:t>Review the process to build the MVC framework: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2986117-8BC5-4684-845F-08C3EBBA6549}"/>
              </a:ext>
            </a:extLst>
          </p:cNvPr>
          <p:cNvSpPr txBox="1">
            <a:spLocks/>
          </p:cNvSpPr>
          <p:nvPr/>
        </p:nvSpPr>
        <p:spPr>
          <a:xfrm>
            <a:off x="375138" y="1323989"/>
            <a:ext cx="10269416" cy="22163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latin typeface="BMW Group Condensed" panose="020B0606020202020204" pitchFamily="34" charset="0"/>
              </a:rPr>
              <a:t>You may noticed that in the process every point we can find the related skills in Java.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latin typeface="BMW Group Condensed" panose="020B0606020202020204" pitchFamily="34" charset="0"/>
              </a:rPr>
              <a:t>Does it mean in Spring web MVC framework is the same structure?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latin typeface="BMW Group Condensed" panose="020B0606020202020204" pitchFamily="34" charset="0"/>
              </a:rPr>
              <a:t>What is the difference between Flask and Spring framework?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6DF3E42-30CF-4419-B84E-A1562EA76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234" y="3313291"/>
            <a:ext cx="4194627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In web.xml         --- from servlet specification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1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servlet-mapping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servlet-name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&gt;dispatcherServlet&lt;/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servlet-name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url-pattern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&gt;/&lt;/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url-pattern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&lt;/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servlet-mapping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endParaRPr kumimoji="0" lang="zh-CN" altLang="zh-CN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1E205CE-9851-4535-9A14-00C0AAD16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9957" y="3313291"/>
            <a:ext cx="6070320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servlet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servlet-name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&gt;dispatcherServlet&lt;/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servlet-name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 </a:t>
            </a:r>
            <a:b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servlet-class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&gt;org.springframework.web.servlet.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DispatcherServlet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&lt;/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servlet-class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init-param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 </a:t>
            </a:r>
            <a:b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&lt;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param-name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&gt;contextConfigLocation&lt;/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param-name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&lt;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param-value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&gt;classpath:webApplicationContext.xml&lt;/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param-value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&lt;/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init-param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load-on-startup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&gt;1&lt;/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load-on-startup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&lt;/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servlet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endParaRPr kumimoji="0" lang="zh-CN" altLang="zh-CN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5245078-18D2-4FD3-84AB-750F328C0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415" y="5529669"/>
            <a:ext cx="6463323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 we stared from </a:t>
            </a:r>
            <a:r>
              <a:rPr kumimoji="0" lang="en-US" altLang="zh-CN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DispatcherServlet</a:t>
            </a:r>
            <a:endParaRPr kumimoji="0" lang="zh-CN" altLang="zh-CN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66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076D8754-EF4C-48CD-AEA0-D58A24408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661" y="183946"/>
            <a:ext cx="10582031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</a:t>
            </a:r>
            <a:r>
              <a:rPr kumimoji="0" lang="en-US" altLang="zh-CN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DispatcherServlet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</a:rPr>
              <a:t>after Tomcat Start will call in </a:t>
            </a:r>
            <a:r>
              <a:rPr lang="en-US" altLang="zh-CN" sz="2000" b="1" dirty="0" err="1">
                <a:latin typeface="Arial" panose="020B0604020202020204" pitchFamily="34" charset="0"/>
              </a:rPr>
              <a:t>iniStrategies</a:t>
            </a:r>
            <a:endParaRPr kumimoji="0" lang="zh-CN" altLang="zh-CN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0A307461-6399-4C8F-8B08-702D5D526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61" y="1080570"/>
            <a:ext cx="7925906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6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F5109E5-92DE-4C26-BA32-B5120596F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15" y="0"/>
            <a:ext cx="9789039" cy="6858000"/>
          </a:xfrm>
          <a:prstGeom prst="rect">
            <a:avLst/>
          </a:prstGeom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C558B934-9470-425D-B17F-8876372B5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4892" y="1588206"/>
            <a:ext cx="3907693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HandlerMethod</a:t>
            </a: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is the method Object</a:t>
            </a:r>
            <a:endParaRPr kumimoji="0" lang="zh-CN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F8B14CA-C563-436F-A70B-DA60EC7F0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8187" y="3892632"/>
            <a:ext cx="3907693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="1" dirty="0">
                <a:solidFill>
                  <a:srgbClr val="FF0000"/>
                </a:solidFill>
                <a:latin typeface="Arial" panose="020B0604020202020204" pitchFamily="34" charset="0"/>
              </a:rPr>
              <a:t>After </a:t>
            </a:r>
            <a:r>
              <a:rPr lang="en-US" altLang="zh-CN" sz="1600" b="1" dirty="0" err="1">
                <a:solidFill>
                  <a:srgbClr val="FF0000"/>
                </a:solidFill>
                <a:latin typeface="Arial" panose="020B0604020202020204" pitchFamily="34" charset="0"/>
              </a:rPr>
              <a:t>initHandlerMappings</a:t>
            </a:r>
            <a:endParaRPr kumimoji="0" lang="zh-CN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9CF0250-F746-4E59-BAE6-BD2CAA9C3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initHandlerMappings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25C7595-8907-4874-A1B8-B762A0DC2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0740" y="3305890"/>
            <a:ext cx="3907693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="1" dirty="0">
                <a:solidFill>
                  <a:srgbClr val="FF0000"/>
                </a:solidFill>
                <a:latin typeface="Arial" panose="020B0604020202020204" pitchFamily="34" charset="0"/>
              </a:rPr>
              <a:t>The process about Build the relation Map is the same.</a:t>
            </a:r>
            <a:endParaRPr kumimoji="0" lang="zh-CN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591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1AE091C-8238-416A-A419-7ABD0442A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2125"/>
            <a:ext cx="12192000" cy="4542303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227CED02-C832-492B-84C9-F1BC62A39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661" y="183946"/>
            <a:ext cx="10582031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handling the request [</a:t>
            </a:r>
            <a:r>
              <a:rPr kumimoji="0" lang="en-US" altLang="zh-CN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doDispatch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method in </a:t>
            </a:r>
            <a:r>
              <a:rPr kumimoji="0" lang="en-US" altLang="zh-CN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DispatcherServlet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]</a:t>
            </a:r>
            <a:endParaRPr kumimoji="0" lang="zh-CN" altLang="zh-CN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272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9C64953-E20F-4CE5-BABC-05A11929F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23" y="3272692"/>
            <a:ext cx="8326012" cy="121937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E171D0E-9F40-4C4E-B8EE-5CD59F07F1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523" y="219384"/>
            <a:ext cx="11536385" cy="267689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C8131A9-70C1-46F6-A49A-4C55715400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523" y="4868471"/>
            <a:ext cx="12192000" cy="120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230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55D3D74-1E26-4CCE-83F8-305BAD0C8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197" y="839159"/>
            <a:ext cx="9002381" cy="4363059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6E931C4D-A8FC-4105-B4C3-7AA05FBDE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661" y="183946"/>
            <a:ext cx="10582031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Finally</a:t>
            </a:r>
            <a:endParaRPr kumimoji="0" lang="zh-CN" altLang="zh-CN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B1378F-D89A-4A83-AB61-70F3F1B7C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661" y="5266492"/>
            <a:ext cx="10582031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same as Flask View in Spring MVC is </a:t>
            </a:r>
            <a:r>
              <a:rPr kumimoji="0" lang="en-US" altLang="zh-CN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ModelAndView</a:t>
            </a: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/>
              <a:t>org.springframework.web.servlet.mvc.method.annotation.RequestMappingHandlerAdapter#getModelAndView</a:t>
            </a:r>
            <a:endParaRPr kumimoji="0" lang="zh-CN" altLang="zh-CN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4174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7661A6-2D07-4DAA-BF8B-FEEC9650A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 the end: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E379FD-D0D8-4B41-A411-F40A58767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69996" cy="395894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大家都说读源码很难，学习开源框架的代码的确很难，很多时候都是我们的出发点有问题，盲目的为了读而读就陷入了误区，结果事半功倍，我们可以从简单的出发</a:t>
            </a:r>
            <a:r>
              <a:rPr lang="en-US" altLang="zh-CN" dirty="0"/>
              <a:t>+</a:t>
            </a:r>
            <a:r>
              <a:rPr lang="zh-CN" altLang="en-US" dirty="0"/>
              <a:t>自己的假设猜想，带着问题来学习源代码，通过这种方式我们可以从几百行的</a:t>
            </a:r>
            <a:r>
              <a:rPr lang="en-US" altLang="zh-CN" dirty="0"/>
              <a:t>Flask</a:t>
            </a:r>
            <a:r>
              <a:rPr lang="zh-CN" altLang="en-US" dirty="0"/>
              <a:t>的框架代码中学习到的架构理念，来通读</a:t>
            </a:r>
            <a:r>
              <a:rPr lang="en-US" altLang="zh-CN" dirty="0"/>
              <a:t>spring </a:t>
            </a:r>
            <a:r>
              <a:rPr lang="en-US" altLang="zh-CN" dirty="0" err="1"/>
              <a:t>mvc</a:t>
            </a:r>
            <a:r>
              <a:rPr lang="en-US" altLang="zh-CN" dirty="0"/>
              <a:t> </a:t>
            </a:r>
            <a:r>
              <a:rPr lang="zh-CN" altLang="en-US" dirty="0"/>
              <a:t>的代码，这个过程让我认识到，在实际项目中很多技术或者是本质都是相通的，其实很多开源框架也是类似的。看似学无止境，实际上我们只要关注自己的增量，所有看起来很难得事情，只要一点一滴积累起来，最终都可以做到水到渠成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465827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F2371-371E-47CE-84F1-7DDB8E9FB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Movie – Interframe compression</a:t>
            </a:r>
            <a:r>
              <a:rPr lang="zh-CN" altLang="en-US" dirty="0"/>
              <a:t>帧间压缩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7FC835E0-AC71-4A26-81F1-DF4A77AC99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6314" y="2131464"/>
            <a:ext cx="6744641" cy="3381847"/>
          </a:xfrm>
        </p:spPr>
      </p:pic>
    </p:spTree>
    <p:extLst>
      <p:ext uri="{BB962C8B-B14F-4D97-AF65-F5344CB8AC3E}">
        <p14:creationId xmlns:p14="http://schemas.microsoft.com/office/powerpoint/2010/main" val="31632404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965B4-610C-40BE-9B7E-73ADE8404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2C38DA-6A95-45BB-BA57-A507F716E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76692" cy="2472837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从秒杀系统谈架构设计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云原生</a:t>
            </a:r>
          </a:p>
        </p:txBody>
      </p:sp>
    </p:spTree>
    <p:extLst>
      <p:ext uri="{BB962C8B-B14F-4D97-AF65-F5344CB8AC3E}">
        <p14:creationId xmlns:p14="http://schemas.microsoft.com/office/powerpoint/2010/main" val="1969681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8138"/>
            <a:ext cx="10515600" cy="56888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BMW Group Condensed" panose="020B0606020202020204" pitchFamily="34" charset="0"/>
              </a:rPr>
              <a:t>By this sharing we can get:</a:t>
            </a:r>
          </a:p>
          <a:p>
            <a:endParaRPr lang="en-US" altLang="zh-CN" dirty="0">
              <a:latin typeface="BMW Group Condensed" panose="020B0606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altLang="zh-CN" dirty="0">
                <a:latin typeface="BMW Group Condensed" panose="020B0606020202020204" pitchFamily="34" charset="0"/>
              </a:rPr>
              <a:t>Learn how to use web framework to build a simple http project.</a:t>
            </a:r>
          </a:p>
          <a:p>
            <a:pPr marL="457200" lvl="1" indent="0">
              <a:buNone/>
            </a:pPr>
            <a:endParaRPr lang="en-US" altLang="zh-CN" dirty="0">
              <a:latin typeface="BMW Group Condensed" panose="020B0606020202020204" pitchFamily="34" charset="0"/>
            </a:endParaRPr>
          </a:p>
          <a:p>
            <a:pPr marL="457200" lvl="1" indent="0">
              <a:buNone/>
            </a:pPr>
            <a:endParaRPr lang="en-US" altLang="zh-CN" dirty="0">
              <a:latin typeface="BMW Group Condensed" panose="020B0606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altLang="zh-CN" dirty="0">
                <a:latin typeface="BMW Group Condensed" panose="020B0606020202020204" pitchFamily="34" charset="0"/>
              </a:rPr>
              <a:t>How to design your web </a:t>
            </a:r>
            <a:r>
              <a:rPr lang="en-US" altLang="zh-CN" dirty="0" err="1">
                <a:latin typeface="BMW Group Condensed" panose="020B0606020202020204" pitchFamily="34" charset="0"/>
              </a:rPr>
              <a:t>mvc</a:t>
            </a:r>
            <a:r>
              <a:rPr lang="en-US" altLang="zh-CN" dirty="0">
                <a:latin typeface="BMW Group Condensed" panose="020B0606020202020204" pitchFamily="34" charset="0"/>
              </a:rPr>
              <a:t> framework.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endParaRPr lang="en-US" altLang="zh-CN" dirty="0">
              <a:latin typeface="BMW Group Condensed" panose="020B0606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endParaRPr lang="en-US" altLang="zh-CN" dirty="0">
              <a:latin typeface="BMW Group Condensed" panose="020B0606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altLang="zh-CN" dirty="0">
                <a:latin typeface="BMW Group Condensed" panose="020B0606020202020204" pitchFamily="34" charset="0"/>
              </a:rPr>
              <a:t>Summarize the routine about the web framework, and it is easy for you to learn or build web project by another program language or other web framework. </a:t>
            </a:r>
          </a:p>
          <a:p>
            <a:pPr marL="0" indent="0">
              <a:buNone/>
            </a:pPr>
            <a:endParaRPr lang="en-US" altLang="zh-CN" dirty="0">
              <a:latin typeface="BMW Group Condensed" panose="020B0606020202020204" pitchFamily="34" charset="0"/>
            </a:endParaRPr>
          </a:p>
          <a:p>
            <a:pPr marL="0" indent="0">
              <a:buNone/>
            </a:pPr>
            <a:endParaRPr lang="en-US" altLang="zh-CN" dirty="0">
              <a:latin typeface="BMW Group Condensed" panose="020B0606020202020204" pitchFamily="34" charset="0"/>
            </a:endParaRPr>
          </a:p>
          <a:p>
            <a:endParaRPr lang="en-US" altLang="zh-CN" dirty="0">
              <a:latin typeface="BMW Group Condensed" panose="020B0606020202020204" pitchFamily="34" charset="0"/>
            </a:endParaRPr>
          </a:p>
          <a:p>
            <a:pPr marL="457200" lvl="1" indent="0">
              <a:buNone/>
            </a:pPr>
            <a:endParaRPr lang="en-US" altLang="zh-CN" dirty="0">
              <a:latin typeface="BMW Group Condensed" panose="020B0606020202020204" pitchFamily="34" charset="0"/>
            </a:endParaRPr>
          </a:p>
          <a:p>
            <a:pPr lvl="1"/>
            <a:endParaRPr lang="en-US" altLang="zh-CN" dirty="0"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93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BMW Group Condensed" panose="020B0606020202020204" pitchFamily="34" charset="0"/>
              </a:rPr>
              <a:t>Introduction: web framework</a:t>
            </a:r>
            <a:endParaRPr lang="en-US" dirty="0">
              <a:latin typeface="BMW Group Condensed" panose="020B0606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76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BMW Group Condensed" panose="020B0606020202020204" pitchFamily="34" charset="0"/>
              </a:rPr>
              <a:t>HTTP server:</a:t>
            </a:r>
          </a:p>
          <a:p>
            <a:pPr marL="0" indent="0">
              <a:buNone/>
            </a:pPr>
            <a:r>
              <a:rPr lang="en-US" altLang="zh-CN" sz="2400" dirty="0">
                <a:latin typeface="BMW Group Condensed" panose="020B0606020202020204" pitchFamily="34" charset="0"/>
              </a:rPr>
              <a:t>A program running on the remote machine by using </a:t>
            </a:r>
            <a:r>
              <a:rPr lang="en-US" altLang="zh-CN" sz="2400" dirty="0">
                <a:solidFill>
                  <a:srgbClr val="FF0000"/>
                </a:solidFill>
                <a:latin typeface="BMW Group Condensed" panose="020B0606020202020204" pitchFamily="34" charset="0"/>
              </a:rPr>
              <a:t>http</a:t>
            </a:r>
            <a:r>
              <a:rPr lang="en-US" altLang="zh-CN" sz="2400" dirty="0">
                <a:latin typeface="BMW Group Condensed" panose="020B0606020202020204" pitchFamily="34" charset="0"/>
              </a:rPr>
              <a:t> protocol to provide a web server. Such as [Apache, IIS, Nginx, Tomcat…].</a:t>
            </a:r>
          </a:p>
          <a:p>
            <a:pPr marL="0" indent="0">
              <a:buNone/>
            </a:pPr>
            <a:endParaRPr lang="en-US" sz="2400" dirty="0">
              <a:latin typeface="BMW Group Condensed" panose="020B0606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BMW Group Condensed" panose="020B0606020202020204" pitchFamily="34" charset="0"/>
              </a:rPr>
              <a:t>The benefit about using a web framework: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BMW Group Condensed" panose="020B0606020202020204" pitchFamily="34" charset="0"/>
              </a:rPr>
              <a:t>Scalability: easy to build, use and add your business module. </a:t>
            </a:r>
          </a:p>
          <a:p>
            <a:pPr marL="0" indent="0">
              <a:buNone/>
            </a:pPr>
            <a:r>
              <a:rPr lang="en-US" sz="2400" dirty="0">
                <a:latin typeface="BMW Group Condensed" panose="020B0606020202020204" pitchFamily="34" charset="0"/>
              </a:rPr>
              <a:t>[reduce the cost of use]</a:t>
            </a:r>
          </a:p>
          <a:p>
            <a:pPr marL="0" indent="0">
              <a:buNone/>
            </a:pPr>
            <a:r>
              <a:rPr lang="en-US" sz="2400" dirty="0">
                <a:latin typeface="BMW Group Condensed" panose="020B0606020202020204" pitchFamily="34" charset="0"/>
              </a:rPr>
              <a:t>2.    To reduce the complexity of interdependence.</a:t>
            </a:r>
          </a:p>
          <a:p>
            <a:pPr marL="0" indent="0">
              <a:buNone/>
            </a:pPr>
            <a:r>
              <a:rPr lang="en-US" sz="2400" dirty="0">
                <a:latin typeface="BMW Group Condensed" panose="020B0606020202020204" pitchFamily="34" charset="0"/>
              </a:rPr>
              <a:t>[reduce the cost of maintenance]</a:t>
            </a:r>
          </a:p>
          <a:p>
            <a:pPr marL="0" indent="0">
              <a:buNone/>
            </a:pPr>
            <a:endParaRPr lang="en-US" sz="2400" dirty="0">
              <a:latin typeface="BMW Group Condensed" panose="020B0606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BMW Group Condensed" panose="020B0606020202020204" pitchFamily="34" charset="0"/>
              </a:rPr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164577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MW Group Condensed" panose="020B0606020202020204" pitchFamily="34" charset="0"/>
              </a:rPr>
              <a:t>Build first web project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76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BMW Group Condensed" panose="020B0606020202020204" pitchFamily="34" charset="0"/>
              </a:rPr>
              <a:t>Introduction about flask:</a:t>
            </a:r>
          </a:p>
          <a:p>
            <a:pPr marL="0" indent="0">
              <a:buNone/>
            </a:pPr>
            <a:r>
              <a:rPr lang="en-US" altLang="zh-CN" sz="2400" dirty="0">
                <a:latin typeface="BMW Group Condensed" panose="020B0606020202020204" pitchFamily="34" charset="0"/>
              </a:rPr>
              <a:t>	</a:t>
            </a:r>
            <a:r>
              <a:rPr lang="en-US" altLang="zh-CN" sz="2400" dirty="0">
                <a:latin typeface="BMW Group Condensed" panose="020B0606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Flask</a:t>
            </a:r>
            <a:r>
              <a:rPr lang="en-US" altLang="zh-CN" sz="2400" dirty="0">
                <a:latin typeface="BMW Group Condensed" panose="020B0606020202020204" pitchFamily="34" charset="0"/>
              </a:rPr>
              <a:t> is a micro </a:t>
            </a:r>
            <a:r>
              <a:rPr lang="en-US" altLang="zh-CN" sz="2400" dirty="0">
                <a:latin typeface="BMW Group Condensed" panose="020B0606020202020204" pitchFamily="34" charset="0"/>
                <a:hlinkClick r:id="rId4" tooltip="Web framework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 framework</a:t>
            </a:r>
            <a:r>
              <a:rPr lang="en-US" altLang="zh-CN" sz="2400" dirty="0">
                <a:latin typeface="BMW Group Condensed" panose="020B0606020202020204" pitchFamily="34" charset="0"/>
              </a:rPr>
              <a:t> written in </a:t>
            </a:r>
            <a:r>
              <a:rPr lang="en-US" altLang="zh-CN" sz="2400" dirty="0">
                <a:latin typeface="BMW Group Condensed" panose="020B0606020202020204" pitchFamily="34" charset="0"/>
                <a:hlinkClick r:id="rId5" tooltip="Python (programming language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</a:t>
            </a:r>
            <a:r>
              <a:rPr lang="en-US" altLang="zh-CN" sz="2400" dirty="0">
                <a:latin typeface="BMW Group Condensed" panose="020B0606020202020204" pitchFamily="34" charset="0"/>
              </a:rPr>
              <a:t>. </a:t>
            </a:r>
          </a:p>
          <a:p>
            <a:pPr marL="0" indent="0">
              <a:buNone/>
            </a:pPr>
            <a:r>
              <a:rPr lang="en-US" altLang="zh-CN" sz="2400" dirty="0">
                <a:latin typeface="BMW Group Condensed" panose="020B0606020202020204" pitchFamily="34" charset="0"/>
              </a:rPr>
              <a:t>	Flask</a:t>
            </a:r>
            <a:r>
              <a:rPr lang="zh-CN" altLang="en-US" sz="2400" dirty="0">
                <a:latin typeface="BMW Group Condensed" panose="020B0606020202020204" pitchFamily="34" charset="0"/>
              </a:rPr>
              <a:t>是一个轻量级的可定制框架，使用</a:t>
            </a:r>
            <a:r>
              <a:rPr lang="en-US" altLang="zh-CN" sz="2400" dirty="0">
                <a:latin typeface="BMW Group Condensed" panose="020B0606020202020204" pitchFamily="34" charset="0"/>
              </a:rPr>
              <a:t>Python</a:t>
            </a:r>
            <a:r>
              <a:rPr lang="zh-CN" altLang="en-US" sz="2400" dirty="0">
                <a:latin typeface="BMW Group Condensed" panose="020B0606020202020204" pitchFamily="34" charset="0"/>
              </a:rPr>
              <a:t>语言编写，较其他同类型框架更为灵活、轻便、安全且容易上手。它可以很好地结合</a:t>
            </a:r>
            <a:r>
              <a:rPr lang="en-US" altLang="zh-CN" sz="2400" dirty="0">
                <a:latin typeface="BMW Group Condensed" panose="020B0606020202020204" pitchFamily="34" charset="0"/>
              </a:rPr>
              <a:t>MVC</a:t>
            </a:r>
            <a:r>
              <a:rPr lang="zh-CN" altLang="en-US" sz="2400" dirty="0">
                <a:latin typeface="BMW Group Condensed" panose="020B0606020202020204" pitchFamily="34" charset="0"/>
              </a:rPr>
              <a:t>模式进行开发，开发人员分工合作，小型团队在短时间内就可以完成功能丰富的中小型网站或</a:t>
            </a:r>
            <a:r>
              <a:rPr lang="en-US" altLang="zh-CN" sz="2400" dirty="0">
                <a:latin typeface="BMW Group Condensed" panose="020B0606020202020204" pitchFamily="34" charset="0"/>
              </a:rPr>
              <a:t>Web</a:t>
            </a:r>
            <a:r>
              <a:rPr lang="zh-CN" altLang="en-US" sz="2400" dirty="0">
                <a:latin typeface="BMW Group Condensed" panose="020B0606020202020204" pitchFamily="34" charset="0"/>
              </a:rPr>
              <a:t>服务的实现。另外，</a:t>
            </a:r>
            <a:r>
              <a:rPr lang="en-US" altLang="zh-CN" sz="2400" dirty="0">
                <a:latin typeface="BMW Group Condensed" panose="020B0606020202020204" pitchFamily="34" charset="0"/>
              </a:rPr>
              <a:t>Flask</a:t>
            </a:r>
            <a:r>
              <a:rPr lang="zh-CN" altLang="en-US" sz="2400" dirty="0">
                <a:latin typeface="BMW Group Condensed" panose="020B0606020202020204" pitchFamily="34" charset="0"/>
              </a:rPr>
              <a:t>还有很强的定制性，用户可以根据自己的需求来添加相应的功能，在保持核心功能简单的同时实现功能的丰富与扩展，其强大的插件库可以让用户实现个性化的网站定制，开发出功能强大的网站。</a:t>
            </a:r>
            <a:r>
              <a:rPr lang="en-US" altLang="zh-CN" sz="2400" dirty="0">
                <a:latin typeface="BMW Group Condensed" panose="020B0606020202020204" pitchFamily="34" charset="0"/>
              </a:rPr>
              <a:t>From site: </a:t>
            </a:r>
            <a:r>
              <a:rPr lang="en-US" altLang="zh-CN" sz="2400" dirty="0" err="1">
                <a:latin typeface="BMW Group Condensed" panose="020B0606020202020204" pitchFamily="34" charset="0"/>
              </a:rPr>
              <a:t>baike.baidu</a:t>
            </a:r>
            <a:endParaRPr lang="en-US" altLang="zh-CN" sz="2400" dirty="0">
              <a:latin typeface="BMW Group Condensed" panose="020B0606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BMW Group Condensed" panose="020B0606020202020204" pitchFamily="34" charset="0"/>
              </a:rPr>
              <a:t>KEY POINTS:</a:t>
            </a:r>
          </a:p>
          <a:p>
            <a:pPr marL="0" indent="0">
              <a:buNone/>
            </a:pPr>
            <a:r>
              <a:rPr lang="en-US" sz="2400" dirty="0">
                <a:latin typeface="BMW Group Condensed" panose="020B0606020202020204" pitchFamily="34" charset="0"/>
              </a:rPr>
              <a:t>	flexible, </a:t>
            </a:r>
            <a:r>
              <a:rPr lang="en-US" sz="2400" dirty="0">
                <a:solidFill>
                  <a:srgbClr val="FF0000"/>
                </a:solidFill>
                <a:latin typeface="BMW Group Condensed" panose="020B0606020202020204" pitchFamily="34" charset="0"/>
              </a:rPr>
              <a:t>lighter</a:t>
            </a:r>
            <a:r>
              <a:rPr lang="en-US" sz="2400" dirty="0">
                <a:latin typeface="BMW Group Condensed" panose="020B0606020202020204" pitchFamily="34" charset="0"/>
              </a:rPr>
              <a:t>, safer, </a:t>
            </a:r>
            <a:r>
              <a:rPr lang="en-US" sz="2400" dirty="0">
                <a:solidFill>
                  <a:srgbClr val="FF0000"/>
                </a:solidFill>
                <a:latin typeface="BMW Group Condensed" panose="020B0606020202020204" pitchFamily="34" charset="0"/>
              </a:rPr>
              <a:t>easier</a:t>
            </a:r>
          </a:p>
          <a:p>
            <a:pPr marL="0" indent="0">
              <a:buNone/>
            </a:pPr>
            <a:r>
              <a:rPr lang="en-US" sz="2400" dirty="0">
                <a:latin typeface="BMW Group Condensed" panose="020B0606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93260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Tested for the first time[</a:t>
            </a:r>
            <a:r>
              <a:rPr lang="zh-CN" altLang="en-US" sz="40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hlinkClick r:id="rId3"/>
              </a:rPr>
              <a:t>小试牛刀</a:t>
            </a:r>
            <a:r>
              <a:rPr lang="en-US" altLang="zh-CN" sz="40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-US" sz="4000" dirty="0">
              <a:latin typeface="BMW Group Condensed" panose="020B0606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77408CB7-135B-4BED-B76C-85061E99DD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40920" y="1294608"/>
            <a:ext cx="7802516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>
                <a:latin typeface="Arial Unicode MS"/>
              </a:rPr>
              <a:t>1. Pip install flask [add flask dependency]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2. Copy &amp; Past code below: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0" i="0" u="none" strike="noStrike" cap="none" normalizeH="0" baseline="0" dirty="0">
              <a:ln>
                <a:noFill/>
              </a:ln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flask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Flask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app = Flask(__name__)</a:t>
            </a:r>
            <a:endParaRPr lang="en-US" altLang="zh-CN" sz="2000" dirty="0">
              <a:solidFill>
                <a:srgbClr val="080808"/>
              </a:solidFill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B2"/>
                </a:solidFill>
                <a:effectLst/>
                <a:latin typeface="Arial Unicode MS"/>
                <a:ea typeface="JetBrains Mono"/>
              </a:rPr>
              <a:t>@app.route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"/"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hello_world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"&lt;p&gt;Hello,World!&lt;/p&gt;"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1767FED-E2B9-4A49-8EB2-D260B5202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48108"/>
            <a:ext cx="12192000" cy="214511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D435946-7B6C-4E1B-B987-9F3A6433D4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9804" y="2217943"/>
            <a:ext cx="5039428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755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MW Group Condensed" panose="020B0606020202020204" pitchFamily="34" charset="0"/>
              </a:rPr>
              <a:t>The preparation: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76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BMW Group Condensed" panose="020B0606020202020204" pitchFamily="34" charset="0"/>
              </a:rPr>
              <a:t>Before we start to build our MVC frame work, we should:</a:t>
            </a:r>
          </a:p>
          <a:p>
            <a:pPr marL="0" indent="0">
              <a:buNone/>
            </a:pPr>
            <a:endParaRPr lang="en-US" sz="2400" dirty="0">
              <a:latin typeface="BMW Group Condensed" panose="020B0606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BMW Group Condensed" panose="020B0606020202020204" pitchFamily="34" charset="0"/>
              </a:rPr>
              <a:t>	1. we need a program which can parse the HTTP protocol.</a:t>
            </a:r>
          </a:p>
          <a:p>
            <a:pPr marL="0" indent="0">
              <a:buNone/>
            </a:pPr>
            <a:r>
              <a:rPr lang="en-US" sz="2400" dirty="0">
                <a:latin typeface="BMW Group Condensed" panose="020B0606020202020204" pitchFamily="34" charset="0"/>
              </a:rPr>
              <a:t>	2. we need to open the network connection to let others visit.</a:t>
            </a:r>
          </a:p>
          <a:p>
            <a:pPr marL="0" indent="0">
              <a:buNone/>
            </a:pPr>
            <a:r>
              <a:rPr lang="en-US" sz="2400" dirty="0">
                <a:latin typeface="BMW Group Condensed" panose="020B0606020202020204" pitchFamily="34" charset="0"/>
              </a:rPr>
              <a:t>	3. customer can request the URL and get the response.</a:t>
            </a:r>
          </a:p>
          <a:p>
            <a:pPr marL="0" indent="0">
              <a:buNone/>
            </a:pPr>
            <a:r>
              <a:rPr lang="en-US" sz="2400" dirty="0">
                <a:latin typeface="BMW Group Condensed" panose="020B0606020202020204" pitchFamily="34" charset="0"/>
              </a:rPr>
              <a:t>              ……… </a:t>
            </a:r>
          </a:p>
          <a:p>
            <a:pPr marL="0" indent="0">
              <a:buNone/>
            </a:pPr>
            <a:r>
              <a:rPr lang="en-US" sz="2400" dirty="0">
                <a:latin typeface="BMW Group Condensed" panose="020B0606020202020204" pitchFamily="34" charset="0"/>
              </a:rPr>
              <a:t>		</a:t>
            </a:r>
          </a:p>
          <a:p>
            <a:pPr marL="0" indent="0">
              <a:buNone/>
            </a:pPr>
            <a:r>
              <a:rPr lang="en-US" sz="2400" dirty="0">
                <a:latin typeface="BMW Group Condensed" panose="020B0606020202020204" pitchFamily="34" charset="0"/>
              </a:rPr>
              <a:t>	due to the complex about the process, we use WSGI [which is also used by </a:t>
            </a:r>
          </a:p>
          <a:p>
            <a:pPr marL="0" indent="0">
              <a:buNone/>
            </a:pPr>
            <a:r>
              <a:rPr lang="en-US" sz="2400" dirty="0">
                <a:latin typeface="BMW Group Condensed" panose="020B0606020202020204" pitchFamily="34" charset="0"/>
              </a:rPr>
              <a:t>Flask] to quickly to build the initial our project.			</a:t>
            </a:r>
          </a:p>
        </p:txBody>
      </p:sp>
    </p:spTree>
    <p:extLst>
      <p:ext uri="{BB962C8B-B14F-4D97-AF65-F5344CB8AC3E}">
        <p14:creationId xmlns:p14="http://schemas.microsoft.com/office/powerpoint/2010/main" val="357098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MW Group Condensed" panose="020B0606020202020204" pitchFamily="34" charset="0"/>
              </a:rPr>
              <a:t>WSGI [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Helvetica Neue"/>
              </a:rPr>
              <a:t>Web Server Gate Interface</a:t>
            </a:r>
            <a:r>
              <a:rPr lang="en-US" dirty="0">
                <a:latin typeface="BMW Group Condensed" panose="020B0606020202020204" pitchFamily="34" charset="0"/>
              </a:rPr>
              <a:t>]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E9934AB-AD7A-43B4-8742-219EB5F11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767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>
              <a:latin typeface="BMW Group Condensed" panose="020B0606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BMW Group Condensed" panose="020B0606020202020204" pitchFamily="34" charset="0"/>
              </a:rPr>
              <a:t>WSGI you can regarded as a tool </a:t>
            </a:r>
          </a:p>
          <a:p>
            <a:pPr marL="0" indent="0">
              <a:buNone/>
            </a:pPr>
            <a:r>
              <a:rPr lang="en-US" sz="2400" dirty="0">
                <a:latin typeface="BMW Group Condensed" panose="020B0606020202020204" pitchFamily="34" charset="0"/>
              </a:rPr>
              <a:t>which packed the HTTP server and </a:t>
            </a:r>
          </a:p>
          <a:p>
            <a:pPr marL="0" indent="0">
              <a:buNone/>
            </a:pPr>
            <a:r>
              <a:rPr lang="en-US" sz="2400" dirty="0">
                <a:latin typeface="BMW Group Condensed" panose="020B0606020202020204" pitchFamily="34" charset="0"/>
              </a:rPr>
              <a:t>HTTP protocol parsing.</a:t>
            </a:r>
          </a:p>
          <a:p>
            <a:pPr marL="0" indent="0">
              <a:buNone/>
            </a:pPr>
            <a:r>
              <a:rPr lang="en-US" sz="2400" dirty="0">
                <a:latin typeface="BMW Group Condensed" panose="020B0606020202020204" pitchFamily="34" charset="0"/>
              </a:rPr>
              <a:t>[easy for us to quick build our own </a:t>
            </a:r>
          </a:p>
          <a:p>
            <a:pPr marL="0" indent="0">
              <a:buNone/>
            </a:pPr>
            <a:r>
              <a:rPr lang="en-US" sz="2400" dirty="0">
                <a:latin typeface="BMW Group Condensed" panose="020B0606020202020204" pitchFamily="34" charset="0"/>
              </a:rPr>
              <a:t>web project, PS: you can use SOCKET</a:t>
            </a:r>
          </a:p>
          <a:p>
            <a:pPr marL="0" indent="0">
              <a:buNone/>
            </a:pPr>
            <a:r>
              <a:rPr lang="en-US" sz="2400" dirty="0">
                <a:latin typeface="BMW Group Condensed" panose="020B0606020202020204" pitchFamily="34" charset="0"/>
              </a:rPr>
              <a:t>the raw network program tool to cover</a:t>
            </a:r>
          </a:p>
          <a:p>
            <a:pPr marL="0" indent="0">
              <a:buNone/>
            </a:pPr>
            <a:r>
              <a:rPr lang="en-US" sz="2400" dirty="0">
                <a:latin typeface="BMW Group Condensed" panose="020B0606020202020204" pitchFamily="34" charset="0"/>
              </a:rPr>
              <a:t>the WSGI]  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7ABD492-D8A7-45AE-A17B-D3048337F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039" y="2102274"/>
            <a:ext cx="5468113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5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28F3CDA-BDE9-4AE2-9165-36AB37133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BMW Group Condensed" panose="020B0606020202020204" pitchFamily="34" charset="0"/>
              </a:rPr>
              <a:t>Build entry point by WSGI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BA16EF1-146F-4D34-819E-3E0695A38A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0623" y="1959332"/>
            <a:ext cx="5287025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werkzeug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.wrappers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Request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wsgi_app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app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environ, start_response):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request = Request(environ)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response 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app.dispatch_request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(request)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lang="en-US" altLang="zh-CN" sz="2000" dirty="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response(environ, start_response)</a:t>
            </a: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613BA3F5-944B-4FC2-8907-9F716B71F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9556" y="2024194"/>
            <a:ext cx="5192996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dirty="0">
                <a:solidFill>
                  <a:srgbClr val="080808"/>
                </a:solidFill>
                <a:latin typeface="Arial Unicode MS"/>
                <a:ea typeface="JetBrains Mono"/>
              </a:rPr>
              <a:t>the main process is that: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000" dirty="0">
              <a:solidFill>
                <a:srgbClr val="080808"/>
              </a:solidFill>
              <a:latin typeface="Arial Unicode MS"/>
              <a:ea typeface="JetBrains Mon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dirty="0">
                <a:solidFill>
                  <a:srgbClr val="080808"/>
                </a:solidFill>
                <a:latin typeface="Arial Unicode MS"/>
                <a:ea typeface="JetBrains Mono"/>
              </a:rPr>
              <a:t>We use WSGI to transform the HTTP request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dirty="0">
                <a:solidFill>
                  <a:srgbClr val="080808"/>
                </a:solidFill>
                <a:latin typeface="Arial Unicode MS"/>
                <a:ea typeface="JetBrains Mono"/>
              </a:rPr>
              <a:t>Byte or Text content to WSGI Request Object.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dirty="0">
                <a:solidFill>
                  <a:srgbClr val="080808"/>
                </a:solidFill>
                <a:latin typeface="Arial Unicode MS"/>
                <a:ea typeface="JetBrains Mono"/>
              </a:rPr>
              <a:t>Then, By our program [app object] to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dirty="0">
                <a:solidFill>
                  <a:srgbClr val="080808"/>
                </a:solidFill>
                <a:latin typeface="Arial Unicode MS"/>
                <a:ea typeface="JetBrains Mono"/>
              </a:rPr>
              <a:t>handle the request to get the final result response. </a:t>
            </a:r>
            <a:endParaRPr lang="zh-CN" altLang="zh-CN" sz="4800" dirty="0">
              <a:latin typeface="Arial" panose="020B0604020202020204" pitchFamily="34" charset="0"/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436403C5-A18C-485A-A894-168F77182750}"/>
              </a:ext>
            </a:extLst>
          </p:cNvPr>
          <p:cNvSpPr/>
          <p:nvPr/>
        </p:nvSpPr>
        <p:spPr>
          <a:xfrm>
            <a:off x="5594543" y="3455355"/>
            <a:ext cx="684431" cy="2422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432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3488</Words>
  <Application>Microsoft Office PowerPoint</Application>
  <PresentationFormat>宽屏</PresentationFormat>
  <Paragraphs>204</Paragraphs>
  <Slides>28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Arial Unicode MS</vt:lpstr>
      <vt:lpstr>BMW Group Condensed</vt:lpstr>
      <vt:lpstr>Helvetica Neue</vt:lpstr>
      <vt:lpstr>Microsoft YaHei</vt:lpstr>
      <vt:lpstr>等线</vt:lpstr>
      <vt:lpstr>等线 Light</vt:lpstr>
      <vt:lpstr>Arial</vt:lpstr>
      <vt:lpstr>Office 主题​​</vt:lpstr>
      <vt:lpstr>WEB MVC Framework</vt:lpstr>
      <vt:lpstr>PowerPoint 演示文稿</vt:lpstr>
      <vt:lpstr>PowerPoint 演示文稿</vt:lpstr>
      <vt:lpstr>Introduction: web framework</vt:lpstr>
      <vt:lpstr>Build first web project </vt:lpstr>
      <vt:lpstr> Tested for the first time[小试牛刀]</vt:lpstr>
      <vt:lpstr>The preparation:</vt:lpstr>
      <vt:lpstr>WSGI [Web Server Gate Interface]</vt:lpstr>
      <vt:lpstr>Build entry point by WSGI</vt:lpstr>
      <vt:lpstr>Create my Entry Point</vt:lpstr>
      <vt:lpstr>Observe the method we use</vt:lpstr>
      <vt:lpstr>Add relationship between URL and approach</vt:lpstr>
      <vt:lpstr>Handle the request</vt:lpstr>
      <vt:lpstr>In-deep thinking:</vt:lpstr>
      <vt:lpstr>View:</vt:lpstr>
      <vt:lpstr>Controller:</vt:lpstr>
      <vt:lpstr>Load Controller &amp; bind view:</vt:lpstr>
      <vt:lpstr>The last Model &amp; Template:</vt:lpstr>
      <vt:lpstr>PowerPoint 演示文稿</vt:lpstr>
      <vt:lpstr>Review the process to build the MVC framework: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In the end:</vt:lpstr>
      <vt:lpstr>Movie – Interframe compression帧间压缩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潘 子成</dc:creator>
  <cp:lastModifiedBy>潘 子成</cp:lastModifiedBy>
  <cp:revision>567</cp:revision>
  <dcterms:created xsi:type="dcterms:W3CDTF">2021-02-11T07:09:56Z</dcterms:created>
  <dcterms:modified xsi:type="dcterms:W3CDTF">2021-09-16T16:40:16Z</dcterms:modified>
</cp:coreProperties>
</file>