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3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2" r:id="rId17"/>
    <p:sldId id="313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1" autoAdjust="0"/>
  </p:normalViewPr>
  <p:slideViewPr>
    <p:cSldViewPr snapToGrid="0">
      <p:cViewPr varScale="1">
        <p:scale>
          <a:sx n="104" d="100"/>
          <a:sy n="104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9564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4" y="1475234"/>
            <a:ext cx="4030117" cy="2901694"/>
          </a:xfrm>
        </p:spPr>
        <p:txBody>
          <a:bodyPr anchor="b">
            <a:normAutofit/>
          </a:bodyPr>
          <a:lstStyle/>
          <a:p>
            <a:r>
              <a:rPr lang="en-US" sz="3100" dirty="0">
                <a:solidFill>
                  <a:schemeClr val="tx1"/>
                </a:solidFill>
              </a:rPr>
              <a:t>FA541 Project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HR attrition rate analysis and prediction     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      </a:t>
            </a:r>
            <a:r>
              <a:rPr lang="en-US" sz="2200" dirty="0">
                <a:solidFill>
                  <a:schemeClr val="tx1"/>
                </a:solidFill>
              </a:rPr>
              <a:t>Why workers quit?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1600" dirty="0"/>
              <a:t>JINXIN QU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5D8FC-3974-441D-B78A-B9C2079C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70" y="571382"/>
            <a:ext cx="4365724" cy="286269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Exploratory Analysis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     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  - How is attrition dependent on                 Job Satisfaction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B0E24E5-4182-443B-BBE5-EC4FA8D1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592" y="1616291"/>
            <a:ext cx="7223910" cy="34159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68BCC4-482D-48E9-8EF8-527125864C9A}"/>
              </a:ext>
            </a:extLst>
          </p:cNvPr>
          <p:cNvSpPr/>
          <p:nvPr/>
        </p:nvSpPr>
        <p:spPr>
          <a:xfrm>
            <a:off x="10978952" y="967860"/>
            <a:ext cx="864198" cy="648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0" i="0" dirty="0">
                <a:effectLst/>
                <a:latin typeface="Inter"/>
              </a:rPr>
              <a:t>1 'Low'</a:t>
            </a:r>
            <a:br>
              <a:rPr lang="en-US" sz="1050" dirty="0"/>
            </a:br>
            <a:r>
              <a:rPr lang="en-US" sz="1000" b="0" i="0" dirty="0">
                <a:effectLst/>
                <a:latin typeface="Inter"/>
              </a:rPr>
              <a:t>2 'Medium'</a:t>
            </a:r>
            <a:br>
              <a:rPr lang="en-US" sz="1000" dirty="0"/>
            </a:br>
            <a:r>
              <a:rPr lang="en-US" sz="1000" b="0" i="0" dirty="0">
                <a:effectLst/>
                <a:latin typeface="Inter"/>
              </a:rPr>
              <a:t>3 'High'</a:t>
            </a:r>
            <a:br>
              <a:rPr lang="en-US" sz="1000" dirty="0"/>
            </a:br>
            <a:r>
              <a:rPr lang="en-US" sz="1000" b="0" i="0" dirty="0">
                <a:effectLst/>
                <a:latin typeface="Inter"/>
              </a:rPr>
              <a:t>4 'Very </a:t>
            </a:r>
            <a:r>
              <a:rPr lang="en-US" sz="1050" b="0" i="0" dirty="0">
                <a:effectLst/>
                <a:latin typeface="Inter"/>
              </a:rPr>
              <a:t>High'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0819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297BC-D9E6-4F60-8905-C520943E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8" y="640080"/>
            <a:ext cx="4244081" cy="286269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Exploratory Analysis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    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   - How is attrition dependent on                 Marital Status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6DB9911-8142-472D-923D-E055BFFE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790" y="1743891"/>
            <a:ext cx="6591341" cy="33654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3AA133-AFD5-4D1D-BDAA-E005942BF146}"/>
              </a:ext>
            </a:extLst>
          </p:cNvPr>
          <p:cNvSpPr/>
          <p:nvPr/>
        </p:nvSpPr>
        <p:spPr>
          <a:xfrm>
            <a:off x="10574879" y="830254"/>
            <a:ext cx="851498" cy="648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0" i="0" dirty="0">
                <a:effectLst/>
                <a:latin typeface="Inter"/>
              </a:rPr>
              <a:t>1 Single’</a:t>
            </a:r>
            <a:br>
              <a:rPr lang="en-US" sz="1050" dirty="0"/>
            </a:br>
            <a:r>
              <a:rPr lang="en-US" sz="1000" b="0" i="0" dirty="0">
                <a:effectLst/>
                <a:latin typeface="Inter"/>
              </a:rPr>
              <a:t>2 Married’</a:t>
            </a:r>
            <a:br>
              <a:rPr lang="en-US" sz="1000" dirty="0"/>
            </a:br>
            <a:r>
              <a:rPr lang="en-US" sz="1000" b="0" i="0" dirty="0">
                <a:effectLst/>
                <a:latin typeface="Inter"/>
              </a:rPr>
              <a:t>3 Divorced'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7765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9739C-086E-4DC1-8975-61C89269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8" y="640080"/>
            <a:ext cx="4199225" cy="286269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Exploratory Analysis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   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   - How is attrition dependent on Gender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F4D7B02-221E-4F92-8E65-408496F82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234" y="2107108"/>
            <a:ext cx="4742316" cy="24966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0B5B68-3512-45A0-84D4-EE16DF72ED74}"/>
              </a:ext>
            </a:extLst>
          </p:cNvPr>
          <p:cNvSpPr/>
          <p:nvPr/>
        </p:nvSpPr>
        <p:spPr>
          <a:xfrm>
            <a:off x="10574879" y="830254"/>
            <a:ext cx="851498" cy="648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0" i="0" dirty="0">
                <a:effectLst/>
                <a:latin typeface="Inter"/>
              </a:rPr>
              <a:t>1 ‘Female’</a:t>
            </a:r>
            <a:br>
              <a:rPr lang="en-US" sz="1050" dirty="0"/>
            </a:br>
            <a:r>
              <a:rPr lang="en-US" sz="1000" b="0" i="0" dirty="0">
                <a:effectLst/>
                <a:latin typeface="Inter"/>
              </a:rPr>
              <a:t>2 ‘Male’</a:t>
            </a:r>
            <a:endParaRPr lang="en-US" sz="105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0FE36E54-C033-45B4-9C43-FCB91A54A4C0}"/>
              </a:ext>
            </a:extLst>
          </p:cNvPr>
          <p:cNvSpPr/>
          <p:nvPr/>
        </p:nvSpPr>
        <p:spPr>
          <a:xfrm>
            <a:off x="7468321" y="5417462"/>
            <a:ext cx="1890451" cy="457200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Gender seems to be an irrelevant variable, drop it when train data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D36A-681E-44FD-850A-A34BC301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0EDE3-DA63-4415-860C-267466AA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51" y="1942401"/>
            <a:ext cx="5653711" cy="44453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269497-DF8E-4C35-9985-2D9B0533E14A}"/>
              </a:ext>
            </a:extLst>
          </p:cNvPr>
          <p:cNvSpPr/>
          <p:nvPr/>
        </p:nvSpPr>
        <p:spPr>
          <a:xfrm>
            <a:off x="7972501" y="2008053"/>
            <a:ext cx="2297807" cy="7395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Positive correlation: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Distance from home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number of companies worked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B74F0-DDB6-4098-AAEF-97C355CB6CB9}"/>
              </a:ext>
            </a:extLst>
          </p:cNvPr>
          <p:cNvSpPr/>
          <p:nvPr/>
        </p:nvSpPr>
        <p:spPr>
          <a:xfrm>
            <a:off x="7972501" y="3082653"/>
            <a:ext cx="2297807" cy="2739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Negative correlation: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Age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Job Level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Monthly Income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Total working year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Years in current role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Years with current manager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Job involvement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Stock and option level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Years at company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7858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02DA332-FAF3-4E2F-951A-CE85C4E04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36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F3617-6055-48E3-BDE2-4F97C9B1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9" y="640080"/>
            <a:ext cx="3659246" cy="28503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Heat Map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         </a:t>
            </a:r>
            <a:r>
              <a:rPr lang="en-US" sz="1400" dirty="0">
                <a:solidFill>
                  <a:srgbClr val="FFFFFF"/>
                </a:solidFill>
              </a:rPr>
              <a:t>- check multicollinearity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2236F46-B777-43E1-B086-E7C53BAFAA8D}"/>
              </a:ext>
            </a:extLst>
          </p:cNvPr>
          <p:cNvSpPr/>
          <p:nvPr/>
        </p:nvSpPr>
        <p:spPr>
          <a:xfrm>
            <a:off x="7942217" y="4082143"/>
            <a:ext cx="4016829" cy="247952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 between Monthly Income and Job Level is very high. Need to drop one when train the data.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13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E8D6-0687-43C3-8A37-34EEC0F1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Step…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C8B969FC-4583-4EA9-9A8B-047165BAD4F9}"/>
              </a:ext>
            </a:extLst>
          </p:cNvPr>
          <p:cNvSpPr/>
          <p:nvPr/>
        </p:nvSpPr>
        <p:spPr>
          <a:xfrm>
            <a:off x="1276350" y="2127250"/>
            <a:ext cx="9239250" cy="3797300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3FEF23F-2D03-433E-A730-FA44245616F5}"/>
              </a:ext>
            </a:extLst>
          </p:cNvPr>
          <p:cNvSpPr/>
          <p:nvPr/>
        </p:nvSpPr>
        <p:spPr>
          <a:xfrm>
            <a:off x="1164590" y="2127250"/>
            <a:ext cx="9923780" cy="3695700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Feature Selections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Feature Standardization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Model Fitting</a:t>
            </a:r>
          </a:p>
          <a:p>
            <a:r>
              <a:rPr lang="en-US" dirty="0"/>
              <a:t>	- Cross Validation</a:t>
            </a:r>
          </a:p>
          <a:p>
            <a:r>
              <a:rPr lang="en-US" dirty="0"/>
              <a:t>	- Logistic Regression</a:t>
            </a:r>
          </a:p>
          <a:p>
            <a:r>
              <a:rPr lang="en-US" dirty="0"/>
              <a:t>	- Random Forest</a:t>
            </a:r>
          </a:p>
          <a:p>
            <a:r>
              <a:rPr lang="en-US" dirty="0"/>
              <a:t>	- Gradient Boosting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Model Comparison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Conclusions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9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74761"/>
            <a:ext cx="10058400" cy="8296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53CE9CE-0586-452C-B2D5-17F3099FFEFC}"/>
              </a:ext>
            </a:extLst>
          </p:cNvPr>
          <p:cNvSpPr/>
          <p:nvPr/>
        </p:nvSpPr>
        <p:spPr>
          <a:xfrm>
            <a:off x="952797" y="2833259"/>
            <a:ext cx="6944294" cy="7418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Dependent variable</a:t>
            </a:r>
            <a:r>
              <a:rPr lang="en-US" dirty="0"/>
              <a:t>: Attrition (Categorical Variable, Yes = 1, No = 0) 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8929CA2-5178-4C3E-94F8-062E4588D9D4}"/>
              </a:ext>
            </a:extLst>
          </p:cNvPr>
          <p:cNvSpPr/>
          <p:nvPr/>
        </p:nvSpPr>
        <p:spPr>
          <a:xfrm>
            <a:off x="2778826" y="3843981"/>
            <a:ext cx="9001496" cy="25070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Independent variables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Age,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Business Travel,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Daily Rate,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Department, Distance From Home,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Education,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Education Field,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Employee Count,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Employee Number,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Environment Satisfaction,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Gender,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Hourly Rate,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Job Involvement,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Job Level,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Job Role,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Job Satisfaction,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Marital Status,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Monthly Income,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Monthly Rate,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Num Companies Worked,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Over18,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Over Time,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Percent Salary Hike,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Performance Rating,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Relationship Satisfaction,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Standard Hours,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Stock Option Level,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Total Working Years,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Training Times Last Year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Work Life Balance,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Years At Company,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Years In Current Role.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Years Since Last Promotion,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Years With 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ent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Manager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4A18379-C1C4-4010-A4B1-D4C2AB2A01F5}"/>
              </a:ext>
            </a:extLst>
          </p:cNvPr>
          <p:cNvSpPr/>
          <p:nvPr/>
        </p:nvSpPr>
        <p:spPr>
          <a:xfrm>
            <a:off x="6096000" y="2027055"/>
            <a:ext cx="4740234" cy="503873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Sample Size: 1470 Workers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F072-AB13-4A6A-87A8-43714A4B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Important Factors Cause Attrition</a:t>
            </a:r>
            <a:br>
              <a:rPr lang="en-US" sz="3200" dirty="0"/>
            </a:br>
            <a:r>
              <a:rPr lang="en-US" sz="3200" dirty="0"/>
              <a:t>                                                  - some guesses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B7B3F-8A01-4F1A-8FD1-1B4533AD9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Relevant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DCC46-BD43-4615-B217-27CCA318FA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Income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Distance From Home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Environment Satisfaction &amp; Job Satisfaction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Marital Status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Work Life Balance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Gender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282EE-B4F8-4C2F-A3E3-F4ABF6168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Irrelevant variables (Drop)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87658-DC41-4637-8A2D-BA1AF4B95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608908"/>
            <a:ext cx="4639736" cy="29108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b="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Over18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Employee 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Employee Number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Standard Hours (80 hours)</a:t>
            </a:r>
            <a:endParaRPr lang="en-US" sz="2000" b="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1331FB2A-DFA9-4903-A1E3-D05FBF82369B}"/>
              </a:ext>
            </a:extLst>
          </p:cNvPr>
          <p:cNvSpPr/>
          <p:nvPr/>
        </p:nvSpPr>
        <p:spPr>
          <a:xfrm>
            <a:off x="8490857" y="5118265"/>
            <a:ext cx="2842953" cy="119940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30235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0DF36-8995-4FEE-8EDA-BDAE6F37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15" y="2310809"/>
            <a:ext cx="11115153" cy="2236382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BCB77A6-6250-44A0-BE0C-FD2DD6EA96B3}"/>
              </a:ext>
            </a:extLst>
          </p:cNvPr>
          <p:cNvSpPr/>
          <p:nvPr/>
        </p:nvSpPr>
        <p:spPr>
          <a:xfrm>
            <a:off x="795647" y="795647"/>
            <a:ext cx="3491345" cy="7956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the data looks like</a:t>
            </a:r>
          </a:p>
        </p:txBody>
      </p:sp>
    </p:spTree>
    <p:extLst>
      <p:ext uri="{BB962C8B-B14F-4D97-AF65-F5344CB8AC3E}">
        <p14:creationId xmlns:p14="http://schemas.microsoft.com/office/powerpoint/2010/main" val="234281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69283-A16C-4CE9-B418-604847F98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5" y="1009222"/>
            <a:ext cx="7855138" cy="20191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54399-D940-4145-B155-962A90E3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Statistics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C7AB32B-84EC-4DEF-AC46-DAF0BFDC0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253" y="1047369"/>
            <a:ext cx="3813857" cy="19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5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36E91-1E64-4626-AC72-1F4B6119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6" y="640080"/>
            <a:ext cx="5210489" cy="28934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Exploratory Analysis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     </a:t>
            </a:r>
            <a:r>
              <a:rPr lang="en-US" sz="2000" dirty="0">
                <a:solidFill>
                  <a:srgbClr val="FFFFFF"/>
                </a:solidFill>
              </a:rPr>
              <a:t>- </a:t>
            </a:r>
            <a:r>
              <a:rPr lang="en-US" sz="1800" dirty="0">
                <a:solidFill>
                  <a:srgbClr val="FFFFFF"/>
                </a:solidFill>
              </a:rPr>
              <a:t>How is attrition dependent on Ages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1B1BE8-8642-49B3-B809-556F1C66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31" y="1222521"/>
            <a:ext cx="6947304" cy="5117118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FADEC25-A46B-4A17-AEBF-664A4A96D253}"/>
              </a:ext>
            </a:extLst>
          </p:cNvPr>
          <p:cNvSpPr/>
          <p:nvPr/>
        </p:nvSpPr>
        <p:spPr>
          <a:xfrm>
            <a:off x="10793004" y="588376"/>
            <a:ext cx="1217274" cy="457200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 err="1"/>
              <a:t>Corr</a:t>
            </a:r>
            <a:r>
              <a:rPr lang="en-US" sz="900" dirty="0"/>
              <a:t> = -0.159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1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1D93E-6D74-48A7-8A94-1E89E4C4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79" y="649013"/>
            <a:ext cx="4199225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Exploratory Analysis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 - </a:t>
            </a:r>
            <a:r>
              <a:rPr lang="en-US" sz="1600" dirty="0">
                <a:solidFill>
                  <a:srgbClr val="FFFFFF"/>
                </a:solidFill>
              </a:rPr>
              <a:t>How is attrition dependent on Income</a:t>
            </a: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9021B0E9-5501-40BD-9F7E-01F39E4B069F}"/>
              </a:ext>
            </a:extLst>
          </p:cNvPr>
          <p:cNvSpPr/>
          <p:nvPr/>
        </p:nvSpPr>
        <p:spPr>
          <a:xfrm>
            <a:off x="10748554" y="379101"/>
            <a:ext cx="1217274" cy="457200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 err="1"/>
              <a:t>Corr</a:t>
            </a:r>
            <a:r>
              <a:rPr lang="en-US" sz="900" dirty="0"/>
              <a:t> = -0.16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00AD0-D621-445D-B884-56EE2EA8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828" y="1289050"/>
            <a:ext cx="7391623" cy="50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4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9508C-B4E6-4A8D-A28B-E12F4C36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8" y="640080"/>
            <a:ext cx="4199225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Exploratory Analysis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- </a:t>
            </a:r>
            <a:r>
              <a:rPr lang="en-US" sz="1600" dirty="0">
                <a:solidFill>
                  <a:srgbClr val="FFFFFF"/>
                </a:solidFill>
              </a:rPr>
              <a:t>How is attrition dependent on                 Distance from Home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413F8E9-72FD-4DBB-8DA0-20BCA64AA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35" y="1201138"/>
            <a:ext cx="6275667" cy="4455724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DC6981A-D151-4847-9BFB-B23A250839D3}"/>
              </a:ext>
            </a:extLst>
          </p:cNvPr>
          <p:cNvSpPr/>
          <p:nvPr/>
        </p:nvSpPr>
        <p:spPr>
          <a:xfrm>
            <a:off x="10538858" y="486557"/>
            <a:ext cx="1217274" cy="457200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 err="1"/>
              <a:t>Corr</a:t>
            </a:r>
            <a:r>
              <a:rPr lang="en-US" sz="900" dirty="0"/>
              <a:t> = 0.078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4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C7D4B-8766-42AF-84C2-28F6B4EB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8" y="640080"/>
            <a:ext cx="4212469" cy="286269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Exploratory Analysis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     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  - How is attrition dependent on                 Work Life Balance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050B8A4-F6C1-4D77-9BA9-98A169D1F99F}"/>
              </a:ext>
            </a:extLst>
          </p:cNvPr>
          <p:cNvSpPr/>
          <p:nvPr/>
        </p:nvSpPr>
        <p:spPr>
          <a:xfrm>
            <a:off x="10339363" y="1208907"/>
            <a:ext cx="743815" cy="648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 dirty="0">
                <a:effectLst/>
                <a:latin typeface="Inter"/>
              </a:rPr>
              <a:t>1 'Bad'</a:t>
            </a:r>
            <a:br>
              <a:rPr lang="en-US" sz="1050" dirty="0"/>
            </a:br>
            <a:r>
              <a:rPr lang="en-US" sz="1050" b="0" i="0" dirty="0">
                <a:effectLst/>
                <a:latin typeface="Inter"/>
              </a:rPr>
              <a:t>2 'Good'</a:t>
            </a:r>
            <a:br>
              <a:rPr lang="en-US" sz="1050" dirty="0"/>
            </a:br>
            <a:r>
              <a:rPr lang="en-US" sz="1050" b="0" i="0" dirty="0">
                <a:effectLst/>
                <a:latin typeface="Inter"/>
              </a:rPr>
              <a:t>3 'Better'</a:t>
            </a:r>
            <a:br>
              <a:rPr lang="en-US" sz="1050" dirty="0"/>
            </a:br>
            <a:r>
              <a:rPr lang="en-US" sz="1050" b="0" i="0" dirty="0">
                <a:effectLst/>
                <a:latin typeface="Inter"/>
              </a:rPr>
              <a:t>4 'Best'</a:t>
            </a:r>
            <a:endParaRPr lang="en-US" sz="10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0FFAB-F1E7-4C17-8A9C-A3F73120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790" y="2019103"/>
            <a:ext cx="6011210" cy="328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154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{873E5DC2-3C50-4306-BD01-F0604D25A3ED}tf22712842_win32</Template>
  <TotalTime>796</TotalTime>
  <Words>468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Inter</vt:lpstr>
      <vt:lpstr>Bookman Old Style</vt:lpstr>
      <vt:lpstr>Calibri</vt:lpstr>
      <vt:lpstr>Franklin Gothic Book</vt:lpstr>
      <vt:lpstr>Wingdings</vt:lpstr>
      <vt:lpstr>1_RetrospectVTI</vt:lpstr>
      <vt:lpstr>FA541 Project   HR attrition rate analysis and prediction             Why workers quit?</vt:lpstr>
      <vt:lpstr>Data Description</vt:lpstr>
      <vt:lpstr>Important Factors Cause Attrition                                                   - some guesses</vt:lpstr>
      <vt:lpstr>PowerPoint Presentation</vt:lpstr>
      <vt:lpstr>Statistics</vt:lpstr>
      <vt:lpstr>Exploratory Analysis      - How is attrition dependent on Ages</vt:lpstr>
      <vt:lpstr>Exploratory Analysis  - How is attrition dependent on Income</vt:lpstr>
      <vt:lpstr>Exploratory Analysis - How is attrition dependent on                 Distance from Home</vt:lpstr>
      <vt:lpstr>Exploratory Analysis         - How is attrition dependent on                 Work Life Balance</vt:lpstr>
      <vt:lpstr>Exploratory Analysis         - How is attrition dependent on                 Job Satisfaction</vt:lpstr>
      <vt:lpstr>Exploratory Analysis         - How is attrition dependent on                 Marital Status</vt:lpstr>
      <vt:lpstr>Exploratory Analysis         - How is attrition dependent on Gender</vt:lpstr>
      <vt:lpstr>Correlation</vt:lpstr>
      <vt:lpstr>Heat Map          - check multicollinearity </vt:lpstr>
      <vt:lpstr>Next Step…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FA541 Project   HR attrition rate analysis and prediction             why workers quit?</dc:title>
  <dc:creator>Zicheng Huang</dc:creator>
  <cp:lastModifiedBy>Zicheng Huang</cp:lastModifiedBy>
  <cp:revision>10</cp:revision>
  <dcterms:created xsi:type="dcterms:W3CDTF">2022-02-19T18:26:00Z</dcterms:created>
  <dcterms:modified xsi:type="dcterms:W3CDTF">2022-02-24T00:41:54Z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