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73" r:id="rId4"/>
    <p:sldId id="274" r:id="rId5"/>
    <p:sldId id="272" r:id="rId6"/>
    <p:sldId id="264" r:id="rId7"/>
    <p:sldId id="265" r:id="rId8"/>
    <p:sldId id="280" r:id="rId9"/>
    <p:sldId id="279" r:id="rId10"/>
    <p:sldId id="278" r:id="rId11"/>
    <p:sldId id="277" r:id="rId12"/>
    <p:sldId id="268" r:id="rId13"/>
    <p:sldId id="266" r:id="rId14"/>
    <p:sldId id="269" r:id="rId15"/>
    <p:sldId id="270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1"/>
            <p14:sldId id="273"/>
            <p14:sldId id="274"/>
            <p14:sldId id="272"/>
            <p14:sldId id="264"/>
            <p14:sldId id="265"/>
            <p14:sldId id="280"/>
            <p14:sldId id="279"/>
            <p14:sldId id="278"/>
            <p14:sldId id="277"/>
            <p14:sldId id="268"/>
            <p14:sldId id="266"/>
            <p14:sldId id="269"/>
            <p14:sldId id="270"/>
            <p14:sldId id="271"/>
            <p14:sldId id="276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ACFFF"/>
    <a:srgbClr val="17BBE8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1" autoAdjust="0"/>
    <p:restoredTop sz="96291"/>
  </p:normalViewPr>
  <p:slideViewPr>
    <p:cSldViewPr snapToGrid="0" snapToObjects="1">
      <p:cViewPr>
        <p:scale>
          <a:sx n="110" d="100"/>
          <a:sy n="110" d="100"/>
        </p:scale>
        <p:origin x="1888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Simulation, Monte Carlo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#13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2016-11-07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Toss a coin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838" y="1708483"/>
            <a:ext cx="82643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repeat = 10000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trial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range(repeat):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head = 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range(10):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head += 1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if head == 5: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count += 1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 = count/repeat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print(‘the estimated probability of 5 heads in 10 tosses is: %</a:t>
            </a:r>
            <a:r>
              <a:rPr lang="en-US" sz="1500" dirty="0" err="1" smtClean="0">
                <a:latin typeface="Courier New" charset="0"/>
                <a:ea typeface="Courier New" charset="0"/>
                <a:cs typeface="Courier New" charset="0"/>
              </a:rPr>
              <a:t>f’%p</a:t>
            </a:r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Historical puzzle in mathematics</a:t>
            </a:r>
          </a:p>
          <a:p>
            <a:r>
              <a:rPr lang="en-US" dirty="0" smtClean="0"/>
              <a:t>~1500 years 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</a:t>
            </a:r>
            <a:r>
              <a:rPr lang="en-US" altLang="zh-CN" dirty="0" smtClean="0"/>
              <a:t>3.1415927</a:t>
            </a:r>
          </a:p>
          <a:p>
            <a:pPr lvl="1"/>
            <a:r>
              <a:rPr lang="en-US" altLang="zh-CN" dirty="0" smtClean="0"/>
              <a:t>Monument of intellectual achievement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/>
              <a:t>Historical puzzle in mathematics</a:t>
            </a:r>
          </a:p>
          <a:p>
            <a:r>
              <a:rPr lang="en-US" dirty="0" smtClean="0"/>
              <a:t>~</a:t>
            </a:r>
            <a:r>
              <a:rPr lang="en-US" dirty="0"/>
              <a:t>1500 years </a:t>
            </a:r>
            <a:r>
              <a:rPr lang="en-US" dirty="0" smtClean="0"/>
              <a:t>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</a:t>
            </a:r>
            <a:r>
              <a:rPr lang="en-US" altLang="zh-CN" dirty="0" smtClean="0"/>
              <a:t>3.1415927</a:t>
            </a:r>
          </a:p>
          <a:p>
            <a:pPr lvl="1"/>
            <a:r>
              <a:rPr lang="en-US" altLang="zh-CN" dirty="0"/>
              <a:t>Monument of intellectual achievement</a:t>
            </a:r>
            <a:endParaRPr lang="en-US" altLang="zh-CN" dirty="0" smtClean="0"/>
          </a:p>
          <a:p>
            <a:r>
              <a:rPr lang="en-US" altLang="zh-CN" dirty="0" smtClean="0"/>
              <a:t>Not </a:t>
            </a:r>
            <a:r>
              <a:rPr lang="en-US" altLang="zh-CN" dirty="0"/>
              <a:t>that </a:t>
            </a:r>
            <a:r>
              <a:rPr lang="en-US" altLang="zh-CN" dirty="0" smtClean="0"/>
              <a:t>difficult for us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393447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393447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animation 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454" y="5842211"/>
            <a:ext cx="861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1ACFFF"/>
                </a:solidFill>
              </a:rPr>
              <a:t>Find out PI by generating a ton of </a:t>
            </a:r>
            <a:r>
              <a:rPr lang="en-US" sz="2800" i="1" smtClean="0">
                <a:solidFill>
                  <a:srgbClr val="1ACFFF"/>
                </a:solidFill>
              </a:rPr>
              <a:t>random dots and count!</a:t>
            </a:r>
            <a:endParaRPr lang="en-US" sz="2800" i="1" dirty="0">
              <a:solidFill>
                <a:srgbClr val="1AC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animation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76913" y="3169684"/>
                <a:ext cx="4393447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393447" cy="667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530941" y="1679815"/>
            <a:ext cx="6425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(1,1)[0][0]</a:t>
            </a:r>
          </a:p>
          <a:p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samples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range(samples):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 + 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2)**0.5 &lt;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 = count/samples*4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'%PI)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Use randomness to solve problems that might be deterministic in principle </a:t>
            </a:r>
          </a:p>
          <a:p>
            <a:pPr lvl="1"/>
            <a:r>
              <a:rPr lang="en-US" i="1" dirty="0" smtClean="0"/>
              <a:t>optimization, statistical inference, biology, computer graphics</a:t>
            </a:r>
          </a:p>
          <a:p>
            <a:r>
              <a:rPr lang="en-US" dirty="0" smtClean="0"/>
              <a:t>Simulating random samples is relatively cheap</a:t>
            </a:r>
          </a:p>
          <a:p>
            <a:r>
              <a:rPr lang="en-US" altLang="zh-CN" dirty="0" smtClean="0"/>
              <a:t>Re-think the nature of computation</a:t>
            </a:r>
          </a:p>
          <a:p>
            <a:pPr lvl="1"/>
            <a:r>
              <a:rPr lang="en-US" altLang="zh-CN" i="1" dirty="0" smtClean="0"/>
              <a:t>Computation vs. mathematics</a:t>
            </a:r>
            <a:endParaRPr lang="en-US" altLang="zh-CN" i="1" dirty="0"/>
          </a:p>
          <a:p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3" name="Oval 2"/>
          <p:cNvSpPr/>
          <p:nvPr/>
        </p:nvSpPr>
        <p:spPr>
          <a:xfrm>
            <a:off x="2782340" y="2249249"/>
            <a:ext cx="3692324" cy="12732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FFFF00"/>
                </a:solidFill>
              </a:rPr>
              <a:t>Knowledge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4238" y="4618299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Mathematics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9022241">
            <a:off x="2800177" y="3766820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26213" y="4618298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Computation!</a:t>
            </a:r>
            <a:endParaRPr lang="en-US" sz="2800" b="1" i="1" dirty="0"/>
          </a:p>
        </p:txBody>
      </p:sp>
      <p:sp>
        <p:nvSpPr>
          <p:cNvPr id="9" name="Right Arrow 8"/>
          <p:cNvSpPr/>
          <p:nvPr/>
        </p:nvSpPr>
        <p:spPr>
          <a:xfrm rot="13375006">
            <a:off x="5076380" y="3774487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(all)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5" y="1589120"/>
            <a:ext cx="3995149" cy="2987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14.5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12,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9"/>
          <a:stretch/>
        </p:blipFill>
        <p:spPr>
          <a:xfrm>
            <a:off x="0" y="1228702"/>
            <a:ext cx="5266482" cy="3127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8341" b="4035"/>
          <a:stretch/>
        </p:blipFill>
        <p:spPr>
          <a:xfrm>
            <a:off x="326286" y="2145572"/>
            <a:ext cx="4853620" cy="212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64" y="1565186"/>
            <a:ext cx="4010396" cy="29988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(session A)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13.9</a:t>
            </a:r>
          </a:p>
          <a:p>
            <a:r>
              <a:rPr lang="en-US" dirty="0" smtClean="0"/>
              <a:t>Median: 14</a:t>
            </a:r>
          </a:p>
          <a:p>
            <a:r>
              <a:rPr lang="en-US" dirty="0" smtClean="0"/>
              <a:t>Percentile(25, 50, 75): 11, 14, 16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19826"/>
          <a:stretch/>
        </p:blipFill>
        <p:spPr>
          <a:xfrm>
            <a:off x="439837" y="1354237"/>
            <a:ext cx="5625297" cy="3186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4474" r="6231" b="9098"/>
          <a:stretch/>
        </p:blipFill>
        <p:spPr>
          <a:xfrm>
            <a:off x="5495860" y="1703744"/>
            <a:ext cx="3374138" cy="2579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(session B)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15.0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13,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75460" cy="4525963"/>
          </a:xfrm>
        </p:spPr>
        <p:txBody>
          <a:bodyPr/>
          <a:lstStyle/>
          <a:p>
            <a:r>
              <a:rPr lang="en-US" dirty="0" smtClean="0"/>
              <a:t>Predict the number of people </a:t>
            </a:r>
            <a:r>
              <a:rPr lang="en-US" dirty="0"/>
              <a:t>taking Western/Chinese </a:t>
            </a:r>
            <a:r>
              <a:rPr lang="en-US" dirty="0" smtClean="0"/>
              <a:t>food in a month</a:t>
            </a:r>
            <a:endParaRPr lang="en-US" dirty="0"/>
          </a:p>
          <a:p>
            <a:pPr lvl="1"/>
            <a:r>
              <a:rPr lang="en-US" dirty="0" smtClean="0"/>
              <a:t>Write a python script to simulate it!</a:t>
            </a:r>
          </a:p>
          <a:p>
            <a:pPr lvl="1"/>
            <a:r>
              <a:rPr lang="en-US" dirty="0" smtClean="0"/>
              <a:t>No complicated mathematics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solution </a:t>
            </a:r>
            <a:r>
              <a:rPr lang="en-US" sz="4000" i="1" dirty="0"/>
              <a:t>by </a:t>
            </a:r>
            <a:r>
              <a:rPr lang="en-US" sz="4000" i="1" dirty="0" smtClean="0"/>
              <a:t>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Find solution by 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47" y="1440225"/>
            <a:ext cx="982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250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C = 250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day in range(1,31):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W, C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range(W):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3: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range(C):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2: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W, C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print('Day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Western food,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Chinese foot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'%(day, W,C))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742726"/>
          </a:xfrm>
        </p:spPr>
        <p:txBody>
          <a:bodyPr/>
          <a:lstStyle/>
          <a:p>
            <a:r>
              <a:rPr lang="en-US" altLang="zh-CN" dirty="0"/>
              <a:t>To model and imitate a hypothetical or real-life situation on a computer</a:t>
            </a:r>
          </a:p>
          <a:p>
            <a:pPr lvl="1"/>
            <a:r>
              <a:rPr lang="en-US" altLang="zh-CN" dirty="0" smtClean="0"/>
              <a:t>Simulate the weather system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rend of stocks</a:t>
            </a:r>
          </a:p>
          <a:p>
            <a:pPr lvl="1"/>
            <a:r>
              <a:rPr lang="en-US" altLang="zh-CN" dirty="0" smtClean="0"/>
              <a:t>Military training</a:t>
            </a:r>
          </a:p>
          <a:p>
            <a:pPr lvl="1"/>
            <a:r>
              <a:rPr lang="en-US" altLang="zh-CN" dirty="0" smtClean="0"/>
              <a:t>Crowd behavior in the canteen</a:t>
            </a:r>
            <a:r>
              <a:rPr lang="mr-IN" altLang="zh-CN" dirty="0" smtClean="0"/>
              <a:t>…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i="1" dirty="0" smtClean="0"/>
              <a:t>What is Simulation?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9973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model and imitate </a:t>
            </a:r>
            <a:r>
              <a:rPr lang="en-US" altLang="zh-CN" dirty="0" smtClean="0"/>
              <a:t>a hypothetical or real-life situation </a:t>
            </a:r>
            <a:r>
              <a:rPr lang="en-US" altLang="zh-CN" dirty="0" smtClean="0"/>
              <a:t>on a computer</a:t>
            </a:r>
          </a:p>
          <a:p>
            <a:pPr lvl="1"/>
            <a:r>
              <a:rPr lang="en-US" altLang="zh-CN" dirty="0" smtClean="0"/>
              <a:t>Simulate the weather system</a:t>
            </a:r>
          </a:p>
          <a:p>
            <a:pPr lvl="1"/>
            <a:r>
              <a:rPr lang="en-US" altLang="zh-CN" dirty="0" smtClean="0"/>
              <a:t>Trend of stocks</a:t>
            </a:r>
          </a:p>
          <a:p>
            <a:pPr lvl="1"/>
            <a:r>
              <a:rPr lang="en-US" altLang="zh-CN" dirty="0" smtClean="0"/>
              <a:t>Military training</a:t>
            </a:r>
          </a:p>
          <a:p>
            <a:pPr lvl="1"/>
            <a:r>
              <a:rPr lang="en-US" altLang="zh-CN" dirty="0" smtClean="0"/>
              <a:t>Crowd behavior in the canteen</a:t>
            </a:r>
            <a:r>
              <a:rPr lang="mr-IN" altLang="zh-CN" dirty="0" smtClean="0"/>
              <a:t>…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Simulate a stochastic process and count</a:t>
            </a:r>
            <a:endParaRPr lang="en-US" altLang="zh-CN" dirty="0" smtClean="0">
              <a:sym typeface="Wingding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i="1" dirty="0" smtClean="0"/>
              <a:t>What is Simulation?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altLang="zh-CN" dirty="0" smtClean="0"/>
              <a:t>What is the probability of getting 5 heads by tossing a coin 10 times?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your </a:t>
            </a:r>
            <a:r>
              <a:rPr lang="en-US" altLang="zh-CN" dirty="0" smtClean="0"/>
              <a:t>expertise in math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Simulate the process many times and count!</a:t>
            </a: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Toss a coin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505</Words>
  <Application>Microsoft Macintosh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Cambria Math</vt:lpstr>
      <vt:lpstr>Courier New</vt:lpstr>
      <vt:lpstr>Mangal</vt:lpstr>
      <vt:lpstr>Wingdings</vt:lpstr>
      <vt:lpstr>宋体</vt:lpstr>
      <vt:lpstr>Arial</vt:lpstr>
      <vt:lpstr>Office Theme</vt:lpstr>
      <vt:lpstr>Python Applicaton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146</cp:revision>
  <dcterms:created xsi:type="dcterms:W3CDTF">2017-10-01T06:00:02Z</dcterms:created>
  <dcterms:modified xsi:type="dcterms:W3CDTF">2017-11-08T13:57:44Z</dcterms:modified>
</cp:coreProperties>
</file>