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64" r:id="rId2"/>
    <p:sldId id="281" r:id="rId3"/>
    <p:sldId id="313" r:id="rId4"/>
    <p:sldId id="314" r:id="rId5"/>
    <p:sldId id="312" r:id="rId6"/>
    <p:sldId id="280" r:id="rId7"/>
    <p:sldId id="315" r:id="rId8"/>
    <p:sldId id="316" r:id="rId9"/>
    <p:sldId id="334" r:id="rId10"/>
    <p:sldId id="333" r:id="rId11"/>
    <p:sldId id="310" r:id="rId12"/>
    <p:sldId id="311" r:id="rId13"/>
    <p:sldId id="317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31" r:id="rId22"/>
    <p:sldId id="328" r:id="rId23"/>
    <p:sldId id="329" r:id="rId24"/>
    <p:sldId id="330" r:id="rId25"/>
    <p:sldId id="335" r:id="rId26"/>
    <p:sldId id="336" r:id="rId27"/>
    <p:sldId id="332" r:id="rId28"/>
    <p:sldId id="337" r:id="rId29"/>
    <p:sldId id="339" r:id="rId30"/>
    <p:sldId id="340" r:id="rId31"/>
    <p:sldId id="34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F049B-8701-6342-99AC-18641A1A3366}">
          <p14:sldIdLst>
            <p14:sldId id="264"/>
            <p14:sldId id="281"/>
            <p14:sldId id="313"/>
            <p14:sldId id="314"/>
            <p14:sldId id="312"/>
            <p14:sldId id="280"/>
            <p14:sldId id="315"/>
            <p14:sldId id="316"/>
            <p14:sldId id="334"/>
            <p14:sldId id="333"/>
            <p14:sldId id="310"/>
            <p14:sldId id="311"/>
            <p14:sldId id="317"/>
            <p14:sldId id="321"/>
            <p14:sldId id="322"/>
            <p14:sldId id="323"/>
            <p14:sldId id="324"/>
            <p14:sldId id="325"/>
            <p14:sldId id="326"/>
            <p14:sldId id="327"/>
            <p14:sldId id="331"/>
            <p14:sldId id="328"/>
            <p14:sldId id="329"/>
            <p14:sldId id="330"/>
            <p14:sldId id="335"/>
            <p14:sldId id="336"/>
            <p14:sldId id="332"/>
          </p14:sldIdLst>
        </p14:section>
        <p14:section name="Untitled Section" id="{448F6AA1-7E66-BC44-9E32-295021B39B4B}">
          <p14:sldIdLst>
            <p14:sldId id="337"/>
            <p14:sldId id="339"/>
            <p14:sldId id="340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BE8"/>
    <a:srgbClr val="1ACFFF"/>
    <a:srgbClr val="3DBFDB"/>
    <a:srgbClr val="118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1" autoAdjust="0"/>
    <p:restoredTop sz="96291"/>
  </p:normalViewPr>
  <p:slideViewPr>
    <p:cSldViewPr snapToGrid="0" snapToObjects="1">
      <p:cViewPr>
        <p:scale>
          <a:sx n="160" d="100"/>
          <a:sy n="160" d="100"/>
        </p:scale>
        <p:origin x="144" y="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E285A-3402-D042-BCF0-A5C7E6CF691C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B2A60-2CA2-DC49-A855-D81DD00DB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4D60-05A1-A640-A7CD-C0D17F80999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utorialspoint.com/python/python_exceptions.ht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Python Applications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Performance, debugging</a:t>
            </a: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#20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740" y="6488668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2016-12-02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Time complexity analysis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7777" y="1228701"/>
            <a:ext cx="5737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def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fibo_a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(n)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if n == 1 or n == 2: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return 1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else: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return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fibo_a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(n-1) +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fibo_a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(n-2)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7777" y="2773715"/>
            <a:ext cx="5737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def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fibo_b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(n):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if n == 1 or n == 2: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return 1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a,b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1,1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in range(3, n+1):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a,b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b,a+b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return b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777" y="4931075"/>
            <a:ext cx="6514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def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fibo_c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(n):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 = (1 + 5**0.5)/2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q =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1-p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((p**n - q**n)/5**0.5  + 0.5)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95160" y="1782699"/>
                <a:ext cx="17749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</a:rPr>
                  <a:t>Time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𝟐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𝒏</m:t>
                        </m:r>
                      </m:sup>
                    </m:sSup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160" y="1782699"/>
                <a:ext cx="1774973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3780" t="-98485" r="-687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95160" y="3604711"/>
                <a:ext cx="1655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</a:rPr>
                  <a:t>Time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160" y="3604711"/>
                <a:ext cx="1655325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4059" t="-98485" r="-738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95159" y="5492489"/>
                <a:ext cx="16425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</a:rPr>
                  <a:t>Time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159" y="5492489"/>
                <a:ext cx="1642501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3704" t="-98485" r="-741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0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When Things Go Wrong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93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r="17167"/>
          <a:stretch/>
        </p:blipFill>
        <p:spPr>
          <a:xfrm rot="20929515">
            <a:off x="1033297" y="308515"/>
            <a:ext cx="7077406" cy="56494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4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12798" cy="4525963"/>
          </a:xfrm>
        </p:spPr>
        <p:txBody>
          <a:bodyPr/>
          <a:lstStyle/>
          <a:p>
            <a:r>
              <a:rPr lang="en-US" dirty="0" smtClean="0"/>
              <a:t>Errors are good</a:t>
            </a:r>
          </a:p>
          <a:p>
            <a:pPr lvl="1"/>
            <a:r>
              <a:rPr lang="en-US" dirty="0" smtClean="0"/>
              <a:t>Errors reveal the boundary of what you know/don’t know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1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90" y="1600201"/>
            <a:ext cx="842391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 few definitions</a:t>
            </a:r>
          </a:p>
          <a:p>
            <a:pPr lvl="1"/>
            <a:r>
              <a:rPr lang="en-US" dirty="0" smtClean="0"/>
              <a:t>Exceptions: unusual behaviors occurred in the execution of a program; caught by the try:{</a:t>
            </a:r>
            <a:r>
              <a:rPr lang="mr-IN" dirty="0" smtClean="0"/>
              <a:t>…</a:t>
            </a:r>
            <a:r>
              <a:rPr lang="en-US" dirty="0" smtClean="0"/>
              <a:t>}except e:{</a:t>
            </a:r>
            <a:r>
              <a:rPr lang="mr-IN" dirty="0" smtClean="0"/>
              <a:t>…</a:t>
            </a:r>
            <a:r>
              <a:rPr lang="en-US" dirty="0" smtClean="0"/>
              <a:t>} syntax</a:t>
            </a:r>
          </a:p>
          <a:p>
            <a:pPr lvl="1"/>
            <a:r>
              <a:rPr lang="en-US" dirty="0" smtClean="0"/>
              <a:t>Errors: exceptions that cause the program to be </a:t>
            </a:r>
            <a:r>
              <a:rPr lang="en-US" dirty="0" err="1" smtClean="0"/>
              <a:t>unrunnable</a:t>
            </a:r>
            <a:endParaRPr lang="en-US" dirty="0" smtClean="0"/>
          </a:p>
          <a:p>
            <a:pPr lvl="1"/>
            <a:r>
              <a:rPr lang="en-US" dirty="0" smtClean="0"/>
              <a:t>Bugs: errors and exceptions; can also be miswritten, ambiguous, or incorrect code which is exception free and does not advertise its discrepancy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Debugging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27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90" y="1600201"/>
            <a:ext cx="8423910" cy="452596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err="1" smtClean="0"/>
              <a:t>SyntaxError</a:t>
            </a:r>
            <a:endParaRPr lang="en-US" dirty="0" smtClean="0"/>
          </a:p>
          <a:p>
            <a:pPr lvl="1"/>
            <a:r>
              <a:rPr lang="en-US" dirty="0" err="1" smtClean="0"/>
              <a:t>NameError</a:t>
            </a:r>
            <a:endParaRPr lang="en-US" dirty="0" smtClean="0"/>
          </a:p>
          <a:p>
            <a:pPr lvl="1"/>
            <a:r>
              <a:rPr lang="en-US" dirty="0" err="1" smtClean="0"/>
              <a:t>TypeError</a:t>
            </a:r>
            <a:endParaRPr lang="en-US" dirty="0" smtClean="0"/>
          </a:p>
          <a:p>
            <a:pPr lvl="1"/>
            <a:r>
              <a:rPr lang="en-US" dirty="0" err="1" smtClean="0"/>
              <a:t>ValueError</a:t>
            </a:r>
            <a:endParaRPr lang="en-US" dirty="0" smtClean="0"/>
          </a:p>
          <a:p>
            <a:pPr lvl="1"/>
            <a:r>
              <a:rPr lang="en-US" dirty="0" err="1" smtClean="0"/>
              <a:t>IOError</a:t>
            </a:r>
            <a:endParaRPr lang="en-US" dirty="0" smtClean="0"/>
          </a:p>
          <a:p>
            <a:pPr lvl="1"/>
            <a:r>
              <a:rPr lang="en-US" dirty="0" err="1" smtClean="0"/>
              <a:t>IndexError</a:t>
            </a:r>
            <a:endParaRPr lang="en-US" dirty="0" smtClean="0"/>
          </a:p>
          <a:p>
            <a:pPr lvl="1"/>
            <a:r>
              <a:rPr lang="en-US" dirty="0" err="1" smtClean="0"/>
              <a:t>KeyError</a:t>
            </a:r>
            <a:endParaRPr lang="en-US" dirty="0" smtClean="0"/>
          </a:p>
          <a:p>
            <a:pPr lvl="1"/>
            <a:r>
              <a:rPr lang="en-US" dirty="0" err="1" smtClean="0"/>
              <a:t>ZeroDivisionError</a:t>
            </a:r>
            <a:endParaRPr lang="en-US" dirty="0" smtClean="0"/>
          </a:p>
          <a:p>
            <a:pPr lvl="1"/>
            <a:r>
              <a:rPr lang="en-US" dirty="0" err="1" smtClean="0"/>
              <a:t>IndentationError</a:t>
            </a:r>
            <a:endParaRPr lang="en-US" dirty="0" smtClean="0"/>
          </a:p>
          <a:p>
            <a:pPr lvl="1"/>
            <a:r>
              <a:rPr lang="en-US" dirty="0" smtClean="0"/>
              <a:t>Exception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Common exceptions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90" y="1600201"/>
            <a:ext cx="8607108" cy="4525963"/>
          </a:xfrm>
        </p:spPr>
        <p:txBody>
          <a:bodyPr>
            <a:normAutofit/>
          </a:bodyPr>
          <a:lstStyle/>
          <a:p>
            <a:pPr lvl="1"/>
            <a:r>
              <a:rPr lang="en-US" dirty="0" err="1" smtClean="0"/>
              <a:t>SyntaxError</a:t>
            </a:r>
            <a:r>
              <a:rPr lang="en-US" dirty="0" smtClean="0"/>
              <a:t>: </a:t>
            </a:r>
            <a:r>
              <a:rPr lang="en-US" sz="2400" dirty="0" smtClean="0"/>
              <a:t>missing comma or parentheses</a:t>
            </a:r>
          </a:p>
          <a:p>
            <a:pPr lvl="1"/>
            <a:r>
              <a:rPr lang="en-US" dirty="0" err="1" smtClean="0"/>
              <a:t>NameError</a:t>
            </a:r>
            <a:r>
              <a:rPr lang="en-US" dirty="0" smtClean="0"/>
              <a:t>: </a:t>
            </a:r>
            <a:r>
              <a:rPr lang="en-US" sz="2400" dirty="0" smtClean="0"/>
              <a:t>undefined variable or function names</a:t>
            </a:r>
          </a:p>
          <a:p>
            <a:pPr lvl="1"/>
            <a:r>
              <a:rPr lang="en-US" dirty="0" err="1" smtClean="0"/>
              <a:t>TypeError</a:t>
            </a:r>
            <a:r>
              <a:rPr lang="en-US" dirty="0" smtClean="0"/>
              <a:t>: </a:t>
            </a:r>
            <a:r>
              <a:rPr lang="en-US" sz="2400" dirty="0" smtClean="0"/>
              <a:t>check variable types (coerce if necessary)</a:t>
            </a:r>
          </a:p>
          <a:p>
            <a:pPr lvl="1"/>
            <a:r>
              <a:rPr lang="en-US" dirty="0" err="1" smtClean="0"/>
              <a:t>ValueError</a:t>
            </a:r>
            <a:r>
              <a:rPr lang="en-US" dirty="0" smtClean="0"/>
              <a:t>: </a:t>
            </a:r>
            <a:r>
              <a:rPr lang="en-US" sz="2400" dirty="0" smtClean="0"/>
              <a:t>built-in functions have valid type of arguments, but invalid values specified</a:t>
            </a:r>
            <a:endParaRPr lang="en-US" dirty="0" smtClean="0"/>
          </a:p>
          <a:p>
            <a:pPr lvl="1"/>
            <a:r>
              <a:rPr lang="en-US" dirty="0" err="1" smtClean="0"/>
              <a:t>IOError</a:t>
            </a:r>
            <a:r>
              <a:rPr lang="en-US" dirty="0" smtClean="0"/>
              <a:t>: </a:t>
            </a:r>
            <a:r>
              <a:rPr lang="en-US" sz="2400" dirty="0" smtClean="0"/>
              <a:t>File not exist</a:t>
            </a:r>
            <a:endParaRPr lang="en-US" dirty="0" smtClean="0"/>
          </a:p>
          <a:p>
            <a:pPr lvl="1"/>
            <a:r>
              <a:rPr lang="en-US" dirty="0" err="1" smtClean="0"/>
              <a:t>IndexError</a:t>
            </a:r>
            <a:r>
              <a:rPr lang="en-US" dirty="0" smtClean="0"/>
              <a:t>: </a:t>
            </a:r>
            <a:r>
              <a:rPr lang="en-US" sz="2400" dirty="0" smtClean="0"/>
              <a:t>index out of range for list, tuple, array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Common exceptions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90" y="1600201"/>
            <a:ext cx="8607108" cy="4525963"/>
          </a:xfrm>
        </p:spPr>
        <p:txBody>
          <a:bodyPr>
            <a:normAutofit/>
          </a:bodyPr>
          <a:lstStyle/>
          <a:p>
            <a:pPr lvl="1"/>
            <a:r>
              <a:rPr lang="en-US" dirty="0" err="1" smtClean="0"/>
              <a:t>KeyError</a:t>
            </a:r>
            <a:r>
              <a:rPr lang="en-US" dirty="0" smtClean="0"/>
              <a:t>: similar to </a:t>
            </a:r>
            <a:r>
              <a:rPr lang="en-US" dirty="0" err="1" smtClean="0"/>
              <a:t>IndexError</a:t>
            </a:r>
            <a:r>
              <a:rPr lang="en-US" dirty="0" smtClean="0"/>
              <a:t>, but for dictionary</a:t>
            </a:r>
          </a:p>
          <a:p>
            <a:pPr lvl="1"/>
            <a:r>
              <a:rPr lang="en-US" dirty="0" err="1" smtClean="0"/>
              <a:t>ZeroDivisionError</a:t>
            </a:r>
            <a:r>
              <a:rPr lang="en-US" dirty="0" smtClean="0"/>
              <a:t>: 1/0</a:t>
            </a:r>
          </a:p>
          <a:p>
            <a:pPr lvl="1"/>
            <a:r>
              <a:rPr lang="en-US" dirty="0" err="1" smtClean="0"/>
              <a:t>IndentationError</a:t>
            </a:r>
            <a:r>
              <a:rPr lang="en-US" dirty="0" smtClean="0"/>
              <a:t>: indentation not specified properly (python unique)</a:t>
            </a:r>
          </a:p>
          <a:p>
            <a:pPr lvl="1"/>
            <a:r>
              <a:rPr lang="en-US" dirty="0" smtClean="0"/>
              <a:t>Exception: the most generic type; subsumes all the above exceptions and many others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Common exceptions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80" y="5046826"/>
            <a:ext cx="62064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More </a:t>
            </a:r>
            <a:r>
              <a:rPr lang="en-US" dirty="0"/>
              <a:t>E</a:t>
            </a:r>
            <a:r>
              <a:rPr lang="en-US" dirty="0" smtClean="0"/>
              <a:t>xception types: </a:t>
            </a:r>
            <a:r>
              <a:rPr lang="en-US" dirty="0">
                <a:hlinkClick r:id="rId2"/>
              </a:rPr>
              <a:t>http://www.tutorialspoint.com/python/python_exceptions.htm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3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8720" y="2011680"/>
            <a:ext cx="46748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&gt;&gt;&gt; l = [1 2 3]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&gt;&gt;&gt; print(l)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&gt;&gt;&gt; ‘%i’%’5’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&gt;&gt;&gt; a =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(‘a’)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&gt;&gt;&gt; for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in range(5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 	P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rint(‘%s’%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&gt;&gt;&gt; a = 1/0.0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6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Catch an exception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8720" y="2011680"/>
            <a:ext cx="4674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ry: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 = 1/0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except 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ZeroDivisionError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print(‘division by zero’)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/>
              <a:t>Administrivia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7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Catch an exception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8720" y="2011680"/>
            <a:ext cx="72351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ry: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Print(‘%i’%’5’)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except 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NameError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print(‘Name error occurred!’)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except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TypeError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print(‘Type error occurred!’)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except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Exception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print(‘some other errors/exceptions occurred’)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print(‘all good’)</a:t>
            </a:r>
          </a:p>
        </p:txBody>
      </p:sp>
    </p:spTree>
    <p:extLst>
      <p:ext uri="{BB962C8B-B14F-4D97-AF65-F5344CB8AC3E}">
        <p14:creationId xmlns:p14="http://schemas.microsoft.com/office/powerpoint/2010/main" val="3113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Catch an exception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8720" y="2011680"/>
            <a:ext cx="72351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ry: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print(‘%i’%’5’)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except 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NameError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print(‘Name error occurred!’)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except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TypeError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print(‘Type error occurred!’)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except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Exception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print(‘some other errors/exceptions occurred’)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print(‘all good’)</a:t>
            </a:r>
          </a:p>
        </p:txBody>
      </p:sp>
    </p:spTree>
    <p:extLst>
      <p:ext uri="{BB962C8B-B14F-4D97-AF65-F5344CB8AC3E}">
        <p14:creationId xmlns:p14="http://schemas.microsoft.com/office/powerpoint/2010/main" val="12776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Catch an exception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8720" y="2011680"/>
            <a:ext cx="5886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ry: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Print(‘%i’%’5’)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except 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ValueError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print(‘Name error occurred!’)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except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IOError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print(‘Type error occurred!’)</a:t>
            </a:r>
          </a:p>
        </p:txBody>
      </p:sp>
    </p:spTree>
    <p:extLst>
      <p:ext uri="{BB962C8B-B14F-4D97-AF65-F5344CB8AC3E}">
        <p14:creationId xmlns:p14="http://schemas.microsoft.com/office/powerpoint/2010/main" val="121197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Catch an exception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8720" y="2011680"/>
            <a:ext cx="72809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ry: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Print(‘%i’%’5’)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except 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ValueError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print(‘Name error occurred!’)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except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IOError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print(‘Type error occurred!’)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xcept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Exception: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print(‘some other errors/exceptions occurred’)</a:t>
            </a:r>
          </a:p>
        </p:txBody>
      </p:sp>
    </p:spTree>
    <p:extLst>
      <p:ext uri="{BB962C8B-B14F-4D97-AF65-F5344CB8AC3E}">
        <p14:creationId xmlns:p14="http://schemas.microsoft.com/office/powerpoint/2010/main" val="196542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Catch an exception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8720" y="2011680"/>
            <a:ext cx="7235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ry: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print(‘%i’%5)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except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Exception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print(‘some other errors/exceptions occurred’)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print(‘all good’)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0766" y="4192757"/>
            <a:ext cx="809253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is always a good programming/software engineering practice to enclose a block of sensitive code with</a:t>
            </a: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try: </a:t>
            </a: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except Exception: </a:t>
            </a: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/>
              <a:t>t</a:t>
            </a:r>
            <a:r>
              <a:rPr lang="en-US" sz="2400" dirty="0" smtClean="0"/>
              <a:t>o catch and stop unusual behaviors under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1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Question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780" y="1634490"/>
            <a:ext cx="72351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 calculate squares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 = list(range(10))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&lt; 10: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d[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] = d[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]**2.0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+= 1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ea typeface="Courier New" charset="0"/>
                <a:cs typeface="Courier New" charset="0"/>
              </a:rPr>
              <a:t>Which error would this code produce?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ea typeface="Courier New" charset="0"/>
                <a:cs typeface="Courier New" charset="0"/>
              </a:rPr>
              <a:t> A Syntax Error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ea typeface="Courier New" charset="0"/>
                <a:cs typeface="Courier New" charset="0"/>
              </a:rPr>
              <a:t> B </a:t>
            </a:r>
            <a:r>
              <a:rPr lang="en-US" dirty="0" err="1" smtClean="0">
                <a:ea typeface="Courier New" charset="0"/>
                <a:cs typeface="Courier New" charset="0"/>
              </a:rPr>
              <a:t>IndexError</a:t>
            </a:r>
            <a:endParaRPr lang="en-US" dirty="0" smtClean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ea typeface="Courier New" charset="0"/>
                <a:cs typeface="Courier New" charset="0"/>
              </a:rPr>
              <a:t> C </a:t>
            </a:r>
            <a:r>
              <a:rPr lang="en-US" dirty="0" err="1" smtClean="0">
                <a:ea typeface="Courier New" charset="0"/>
                <a:cs typeface="Courier New" charset="0"/>
              </a:rPr>
              <a:t>ValueError</a:t>
            </a:r>
            <a:endParaRPr lang="en-US" dirty="0" smtClean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ea typeface="Courier New" charset="0"/>
                <a:cs typeface="Courier New" charset="0"/>
              </a:rPr>
              <a:t> D </a:t>
            </a:r>
            <a:r>
              <a:rPr lang="en-US" dirty="0" err="1" smtClean="0">
                <a:ea typeface="Courier New" charset="0"/>
                <a:cs typeface="Courier New" charset="0"/>
              </a:rPr>
              <a:t>NameError</a:t>
            </a:r>
            <a:endParaRPr lang="en-US" dirty="0" smtClean="0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7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Question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780" y="1634490"/>
            <a:ext cx="72351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Courier New" charset="0"/>
                <a:cs typeface="Courier New" charset="0"/>
              </a:rPr>
              <a:t>Which of the following code would produce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TypeError</a:t>
            </a:r>
            <a:r>
              <a:rPr lang="en-US" dirty="0" smtClean="0">
                <a:ea typeface="Courier New" charset="0"/>
                <a:cs typeface="Courier New" charset="0"/>
              </a:rPr>
              <a:t>?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ea typeface="Courier New" charset="0"/>
                <a:cs typeface="Courier New" charset="0"/>
              </a:rPr>
              <a:t> A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‘2’ + 2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ea typeface="Courier New" charset="0"/>
                <a:cs typeface="Courier New" charset="0"/>
              </a:rPr>
              <a:t> B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2/0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ea typeface="Courier New" charset="0"/>
                <a:cs typeface="Courier New" charset="0"/>
              </a:rPr>
              <a:t> C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2e8 + (1+0j)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ea typeface="Courier New" charset="0"/>
                <a:cs typeface="Courier New" charset="0"/>
              </a:rPr>
              <a:t> D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‘2’*2</a:t>
            </a:r>
          </a:p>
        </p:txBody>
      </p:sp>
    </p:spTree>
    <p:extLst>
      <p:ext uri="{BB962C8B-B14F-4D97-AF65-F5344CB8AC3E}">
        <p14:creationId xmlns:p14="http://schemas.microsoft.com/office/powerpoint/2010/main" val="75690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Course Overview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62890" y="1428750"/>
            <a:ext cx="8607108" cy="4697415"/>
          </a:xfrm>
        </p:spPr>
        <p:txBody>
          <a:bodyPr>
            <a:normAutofit/>
          </a:bodyPr>
          <a:lstStyle/>
          <a:p>
            <a:r>
              <a:rPr lang="en-US" dirty="0" smtClean="0"/>
              <a:t>Python basics</a:t>
            </a:r>
          </a:p>
          <a:p>
            <a:pPr lvl="1"/>
            <a:r>
              <a:rPr lang="en-US" dirty="0" smtClean="0"/>
              <a:t>Operators, expressions, data types, flow controls</a:t>
            </a:r>
            <a:endParaRPr lang="en-US" dirty="0"/>
          </a:p>
          <a:p>
            <a:r>
              <a:rPr lang="en-US" dirty="0" smtClean="0"/>
              <a:t>Python applications</a:t>
            </a:r>
          </a:p>
          <a:p>
            <a:pPr lvl="1"/>
            <a:r>
              <a:rPr lang="en-US" dirty="0" smtClean="0"/>
              <a:t>Workflow, I/O, performance analysis &amp; debugging</a:t>
            </a:r>
            <a:endParaRPr lang="en-US" dirty="0"/>
          </a:p>
          <a:p>
            <a:r>
              <a:rPr lang="en-US" dirty="0" smtClean="0"/>
              <a:t>Numerical Python</a:t>
            </a:r>
          </a:p>
          <a:p>
            <a:pPr lvl="1"/>
            <a:r>
              <a:rPr lang="en-US" dirty="0" smtClean="0"/>
              <a:t>Simulation, modeling, randomization, plotting, optimization </a:t>
            </a:r>
          </a:p>
          <a:p>
            <a:r>
              <a:rPr lang="en-US" dirty="0" smtClean="0"/>
              <a:t>MATLAB: to come</a:t>
            </a:r>
          </a:p>
        </p:txBody>
      </p:sp>
      <p:sp>
        <p:nvSpPr>
          <p:cNvPr id="3" name="5-Point Star 2"/>
          <p:cNvSpPr/>
          <p:nvPr/>
        </p:nvSpPr>
        <p:spPr>
          <a:xfrm>
            <a:off x="2963282" y="4723502"/>
            <a:ext cx="291356" cy="29135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343437" y="6009963"/>
            <a:ext cx="240790" cy="24079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4227" y="5948915"/>
            <a:ext cx="14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(we are here)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3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Style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99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Style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62890" y="1428750"/>
            <a:ext cx="8607108" cy="469741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Use descriptive variable name</a:t>
            </a:r>
          </a:p>
          <a:p>
            <a:pPr lvl="1"/>
            <a:r>
              <a:rPr lang="en-US" dirty="0" smtClean="0"/>
              <a:t>Reserve </a:t>
            </a:r>
            <a:r>
              <a:rPr lang="en-US" dirty="0" err="1" smtClean="0"/>
              <a:t>i,j,k</a:t>
            </a:r>
            <a:r>
              <a:rPr lang="en-US" dirty="0" smtClean="0"/>
              <a:t> for indices (s for </a:t>
            </a:r>
            <a:r>
              <a:rPr lang="en-US" dirty="0" err="1" smtClean="0"/>
              <a:t>tmp</a:t>
            </a:r>
            <a:r>
              <a:rPr lang="en-US" dirty="0" smtClean="0"/>
              <a:t> string, c for </a:t>
            </a:r>
            <a:r>
              <a:rPr lang="en-US" dirty="0" err="1" smtClean="0"/>
              <a:t>tmp</a:t>
            </a:r>
            <a:r>
              <a:rPr lang="en-US" dirty="0" smtClean="0"/>
              <a:t> char)</a:t>
            </a:r>
          </a:p>
          <a:p>
            <a:r>
              <a:rPr lang="en-US" dirty="0" smtClean="0"/>
              <a:t>Keep consistent naming conventions</a:t>
            </a:r>
          </a:p>
          <a:p>
            <a:pPr lvl="1"/>
            <a:r>
              <a:rPr lang="en-US" dirty="0" smtClean="0"/>
              <a:t>E.g. Variable: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age,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year_sale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price_in_may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E.g. Function name: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GetKey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(),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CalculateValue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dirty="0" smtClean="0"/>
              <a:t>Explicitness is good</a:t>
            </a:r>
          </a:p>
          <a:p>
            <a:pPr lvl="1"/>
            <a:r>
              <a:rPr lang="en-US" dirty="0" smtClean="0"/>
              <a:t>Use parentheses even unnecessary</a:t>
            </a:r>
          </a:p>
          <a:p>
            <a:pPr lvl="1"/>
            <a:r>
              <a:rPr lang="en-US" dirty="0" smtClean="0"/>
              <a:t>Leave proper space in expressions</a:t>
            </a:r>
          </a:p>
          <a:p>
            <a:r>
              <a:rPr lang="en-US" dirty="0" smtClean="0"/>
              <a:t>Write comments!</a:t>
            </a:r>
          </a:p>
        </p:txBody>
      </p:sp>
    </p:spTree>
    <p:extLst>
      <p:ext uri="{BB962C8B-B14F-4D97-AF65-F5344CB8AC3E}">
        <p14:creationId xmlns:p14="http://schemas.microsoft.com/office/powerpoint/2010/main" val="118922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</a:p>
          <a:p>
            <a:pPr lvl="1"/>
            <a:r>
              <a:rPr lang="en-US" dirty="0" smtClean="0"/>
              <a:t>Last lecture on Python (lec01-20)</a:t>
            </a:r>
          </a:p>
          <a:p>
            <a:pPr lvl="1"/>
            <a:r>
              <a:rPr lang="en-US" dirty="0" smtClean="0"/>
              <a:t>Midterm II on Tuesday</a:t>
            </a:r>
          </a:p>
          <a:p>
            <a:pPr lvl="1"/>
            <a:r>
              <a:rPr lang="en-US" dirty="0" smtClean="0"/>
              <a:t>Start </a:t>
            </a:r>
            <a:r>
              <a:rPr lang="en-US" dirty="0" err="1" smtClean="0"/>
              <a:t>Matlab</a:t>
            </a:r>
            <a:r>
              <a:rPr lang="en-US" dirty="0" smtClean="0"/>
              <a:t> on Thursday (lec21-25)</a:t>
            </a:r>
          </a:p>
          <a:p>
            <a:endParaRPr lang="en-US" dirty="0"/>
          </a:p>
          <a:p>
            <a:r>
              <a:rPr lang="en-US" dirty="0" smtClean="0"/>
              <a:t>Final exam</a:t>
            </a:r>
          </a:p>
          <a:p>
            <a:pPr lvl="1"/>
            <a:r>
              <a:rPr lang="en-US" dirty="0" smtClean="0"/>
              <a:t>Dec 29</a:t>
            </a:r>
            <a:r>
              <a:rPr lang="en-US" baseline="30000" dirty="0" smtClean="0"/>
              <a:t>th</a:t>
            </a:r>
            <a:r>
              <a:rPr lang="en-US" dirty="0" smtClean="0"/>
              <a:t>, 9:00-12:00 (East/West Lecture Hall 102)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err="1" smtClean="0"/>
              <a:t>Administrivia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8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Style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62890" y="1428750"/>
            <a:ext cx="8607108" cy="4697415"/>
          </a:xfrm>
        </p:spPr>
        <p:txBody>
          <a:bodyPr>
            <a:normAutofit/>
          </a:bodyPr>
          <a:lstStyle/>
          <a:p>
            <a:r>
              <a:rPr lang="en-US" dirty="0" smtClean="0"/>
              <a:t>Comments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350" y="2207796"/>
            <a:ext cx="7235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x_vals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[0, 0.1, 0.2, 0.3]   # meters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araday = 9723.2333				# coulombs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							# electric charge</a:t>
            </a:r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50" y="3615590"/>
            <a:ext cx="7235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def Warning(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‘‘‘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Display a warning message.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’’’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print(‘Warning: %s’%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4350" y="4686211"/>
            <a:ext cx="7467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Docstring</a:t>
            </a:r>
            <a:r>
              <a:rPr lang="en-US" dirty="0" smtClean="0"/>
              <a:t> explaining what the function does and what its parameters are.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 triple-quoted strings following immediately after the function header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514350" y="5625851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&gt;&gt;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help(Warning)</a:t>
            </a:r>
          </a:p>
        </p:txBody>
      </p:sp>
    </p:spTree>
    <p:extLst>
      <p:ext uri="{BB962C8B-B14F-4D97-AF65-F5344CB8AC3E}">
        <p14:creationId xmlns:p14="http://schemas.microsoft.com/office/powerpoint/2010/main" val="23870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Style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780" y="1634490"/>
            <a:ext cx="723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ea typeface="Courier New" charset="0"/>
                <a:cs typeface="Courier New" charset="0"/>
              </a:rPr>
              <a:t>What makes a good  (Python) code?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69629" y="2417027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17BBE8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800" b="1" dirty="0" smtClean="0">
                <a:solidFill>
                  <a:srgbClr val="17BBE8"/>
                </a:solidFill>
                <a:latin typeface="Courier New" charset="0"/>
                <a:ea typeface="Courier New" charset="0"/>
                <a:cs typeface="Courier New" charset="0"/>
              </a:rPr>
              <a:t>mport this</a:t>
            </a:r>
            <a:endParaRPr lang="en-US" sz="2800" b="1" dirty="0">
              <a:solidFill>
                <a:srgbClr val="17BBE8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51"/>
            <a:ext cx="8229600" cy="51285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Brute-force search</a:t>
            </a:r>
          </a:p>
          <a:p>
            <a:pPr lvl="1"/>
            <a:r>
              <a:rPr lang="en-US" dirty="0" smtClean="0"/>
              <a:t>Exhaustive search over the entire space</a:t>
            </a:r>
          </a:p>
          <a:p>
            <a:r>
              <a:rPr lang="en-US" dirty="0" smtClean="0"/>
              <a:t>Hill-climbing</a:t>
            </a:r>
          </a:p>
          <a:p>
            <a:pPr lvl="1"/>
            <a:r>
              <a:rPr lang="en-US" dirty="0" smtClean="0"/>
              <a:t>Iterative process</a:t>
            </a:r>
          </a:p>
          <a:p>
            <a:pPr lvl="1"/>
            <a:r>
              <a:rPr lang="en-US" dirty="0" smtClean="0"/>
              <a:t>Greedily improving;  Local optimum</a:t>
            </a:r>
            <a:endParaRPr lang="en-US" dirty="0"/>
          </a:p>
          <a:p>
            <a:r>
              <a:rPr lang="en-US" dirty="0" smtClean="0"/>
              <a:t>Random walk</a:t>
            </a:r>
          </a:p>
          <a:p>
            <a:pPr lvl="1"/>
            <a:r>
              <a:rPr lang="en-US" dirty="0" smtClean="0"/>
              <a:t>Iterative process</a:t>
            </a:r>
          </a:p>
          <a:p>
            <a:pPr lvl="1"/>
            <a:r>
              <a:rPr lang="en-US" dirty="0" smtClean="0"/>
              <a:t>Allow down-hilling steps</a:t>
            </a:r>
          </a:p>
          <a:p>
            <a:r>
              <a:rPr lang="en-US" dirty="0" smtClean="0"/>
              <a:t>Random sampling</a:t>
            </a:r>
          </a:p>
          <a:p>
            <a:pPr lvl="1"/>
            <a:r>
              <a:rPr lang="en-US" dirty="0" smtClean="0"/>
              <a:t>random exploration of the search space</a:t>
            </a:r>
          </a:p>
          <a:p>
            <a:pPr lvl="1"/>
            <a:r>
              <a:rPr lang="en-US" dirty="0" smtClean="0"/>
              <a:t>Non-iterative process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Optimization strategy refresh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Code Performance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1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run time</a:t>
            </a:r>
          </a:p>
          <a:p>
            <a:r>
              <a:rPr lang="en-US" dirty="0" smtClean="0"/>
              <a:t>Performance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Code performance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revisit the Fibonacci 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7777" y="1228701"/>
            <a:ext cx="5737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def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fibo_a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(n)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if n == 1 or n == 2: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return 1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else: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return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fibo_a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(n-1) +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fibo_a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(n-2)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7777" y="2773715"/>
            <a:ext cx="5737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def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fibo_b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(n):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if n == 1 or n == 2: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return 1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a, b = 1,1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in range(3,n+1):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a,b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b,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a+b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return b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777" y="4931075"/>
            <a:ext cx="6514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def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fibo_c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(n):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 = (1+ 5**0.5)/2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q = 1-p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((p**n - q**n)/5**0.5  + 0.5)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17820" y="4805040"/>
                <a:ext cx="3177540" cy="848822"/>
              </a:xfrm>
              <a:prstGeom prst="rect">
                <a:avLst/>
              </a:prstGeom>
              <a:noFill/>
              <a:ln>
                <a:solidFill>
                  <a:srgbClr val="17BBE8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mr-IN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1+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mr-IN" i="1">
                                              <a:latin typeface="Cambria Math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5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mr-IN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mr-IN" i="1">
                                              <a:latin typeface="Cambria Math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5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820" y="4805040"/>
                <a:ext cx="3177540" cy="84882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17BBE8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30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270" y="1572868"/>
            <a:ext cx="8675460" cy="4525963"/>
          </a:xfrm>
        </p:spPr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timeit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/>
              <a:t>Interpreter: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timeit.timeit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(‘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stmt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’, number = 100)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Command line: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python </a:t>
            </a:r>
            <a:r>
              <a:rPr lang="mr-IN" sz="2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m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timeit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n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100 ‘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stmt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’</a:t>
            </a:r>
          </a:p>
          <a:p>
            <a:pPr lvl="1"/>
            <a:r>
              <a:rPr lang="en-US" dirty="0" smtClean="0"/>
              <a:t>Notebook: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timeit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n 100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func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(n) </a:t>
            </a:r>
            <a:r>
              <a:rPr lang="en-US" sz="2400" dirty="0" smtClean="0">
                <a:ea typeface="Courier New" charset="0"/>
                <a:cs typeface="Courier New" charset="0"/>
              </a:rPr>
              <a:t>(this is easiest)</a:t>
            </a:r>
            <a:endParaRPr lang="en-US" dirty="0" smtClean="0">
              <a:ea typeface="Courier New" charset="0"/>
              <a:cs typeface="Courier New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Measure the runtime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13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Measure the runtime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7776" y="1763389"/>
            <a:ext cx="65945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timeit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timeit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 1000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fibo_a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(10)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timeit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 1000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fibo_a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(20)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timeit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 1000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fibo_a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(30)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timeit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 1000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fibo_a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50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 	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##DON’T do!</a:t>
            </a:r>
            <a:endParaRPr lang="en-US" b="1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timeit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 1000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fibo_b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(10)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timeit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 1000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fibo_b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(100)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timeit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 1000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fibo_b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(1000)</a:t>
            </a:r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timeit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1000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fibo_c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(10)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timeit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 1000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fibo_c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(100)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timeit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 1000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fibo_c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(1000)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748</Words>
  <Application>Microsoft Macintosh PowerPoint</Application>
  <PresentationFormat>On-screen Show (4:3)</PresentationFormat>
  <Paragraphs>271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Cambria Math</vt:lpstr>
      <vt:lpstr>Courier New</vt:lpstr>
      <vt:lpstr>Mangal</vt:lpstr>
      <vt:lpstr>Arial</vt:lpstr>
      <vt:lpstr>Office Theme</vt:lpstr>
      <vt:lpstr>Python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Zhejiang U.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Zicheng Liao</dc:creator>
  <cp:lastModifiedBy>Zicheng Liao</cp:lastModifiedBy>
  <cp:revision>304</cp:revision>
  <cp:lastPrinted>2017-12-01T14:19:55Z</cp:lastPrinted>
  <dcterms:created xsi:type="dcterms:W3CDTF">2017-10-01T06:00:02Z</dcterms:created>
  <dcterms:modified xsi:type="dcterms:W3CDTF">2017-12-02T07:00:54Z</dcterms:modified>
</cp:coreProperties>
</file>