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318" r:id="rId4"/>
    <p:sldId id="267" r:id="rId5"/>
    <p:sldId id="319" r:id="rId6"/>
    <p:sldId id="270" r:id="rId7"/>
    <p:sldId id="274" r:id="rId8"/>
    <p:sldId id="271" r:id="rId9"/>
    <p:sldId id="273" r:id="rId10"/>
    <p:sldId id="272" r:id="rId11"/>
    <p:sldId id="316" r:id="rId12"/>
    <p:sldId id="317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91" r:id="rId27"/>
    <p:sldId id="292" r:id="rId28"/>
    <p:sldId id="293" r:id="rId29"/>
    <p:sldId id="289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3" r:id="rId38"/>
    <p:sldId id="302" r:id="rId39"/>
    <p:sldId id="287" r:id="rId40"/>
    <p:sldId id="304" r:id="rId41"/>
    <p:sldId id="305" r:id="rId42"/>
    <p:sldId id="309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20" r:id="rId53"/>
    <p:sldId id="321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318"/>
            <p14:sldId id="267"/>
            <p14:sldId id="319"/>
            <p14:sldId id="270"/>
            <p14:sldId id="274"/>
            <p14:sldId id="271"/>
            <p14:sldId id="273"/>
            <p14:sldId id="272"/>
            <p14:sldId id="316"/>
            <p14:sldId id="317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91"/>
            <p14:sldId id="292"/>
            <p14:sldId id="293"/>
            <p14:sldId id="289"/>
            <p14:sldId id="294"/>
            <p14:sldId id="295"/>
            <p14:sldId id="296"/>
            <p14:sldId id="297"/>
            <p14:sldId id="298"/>
            <p14:sldId id="299"/>
            <p14:sldId id="300"/>
            <p14:sldId id="303"/>
            <p14:sldId id="302"/>
            <p14:sldId id="287"/>
            <p14:sldId id="304"/>
            <p14:sldId id="305"/>
            <p14:sldId id="309"/>
            <p14:sldId id="306"/>
            <p14:sldId id="307"/>
            <p14:sldId id="308"/>
            <p14:sldId id="310"/>
            <p14:sldId id="311"/>
            <p14:sldId id="312"/>
            <p14:sldId id="313"/>
            <p14:sldId id="314"/>
            <p14:sldId id="315"/>
            <p14:sldId id="320"/>
            <p14:sldId id="321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EB0"/>
    <a:srgbClr val="3DBFDB"/>
    <a:srgbClr val="17BBE8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7" autoAdjust="0"/>
    <p:restoredTop sz="95879"/>
  </p:normalViewPr>
  <p:slideViewPr>
    <p:cSldViewPr snapToGrid="0" snapToObjects="1">
      <p:cViewPr varScale="1">
        <p:scale>
          <a:sx n="127" d="100"/>
          <a:sy n="127" d="100"/>
        </p:scale>
        <p:origin x="1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slreports.com/forum/r25743814-Wife-of-a-computer-programmer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Scripting, logic, control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</a:t>
            </a:r>
            <a:r>
              <a:rPr lang="en-US" sz="3600" smtClean="0">
                <a:solidFill>
                  <a:srgbClr val="000000"/>
                </a:solidFill>
              </a:rPr>
              <a:t>Lecture </a:t>
            </a:r>
            <a:r>
              <a:rPr lang="en-US" sz="3600" smtClean="0">
                <a:solidFill>
                  <a:srgbClr val="000000"/>
                </a:solidFill>
              </a:rPr>
              <a:t>#5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2016-10-12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A section of code grouped together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Starts with a :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Contents of the block are </a:t>
            </a:r>
            <a:r>
              <a:rPr lang="en-US" b="1" i="1" dirty="0" smtClean="0"/>
              <a:t>indented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Blocks can be nested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Block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709" y="4378618"/>
            <a:ext cx="4126230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solidFill>
                <a:srgbClr val="118EB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Variables defined inside of a block are </a:t>
            </a:r>
            <a:r>
              <a:rPr lang="en-US" i="1" dirty="0" smtClean="0"/>
              <a:t>Independent</a:t>
            </a:r>
            <a:r>
              <a:rPr lang="en-US" dirty="0" smtClean="0"/>
              <a:t> of variables outside of the block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Variables inside a block do not exist outside of the block </a:t>
            </a:r>
            <a:r>
              <a:rPr lang="mr-IN" dirty="0" smtClean="0"/>
              <a:t>–</a:t>
            </a:r>
            <a:r>
              <a:rPr lang="en-US" dirty="0" smtClean="0"/>
              <a:t> scope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The scope of a function is isolated from the rest of the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Scope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652" y="4862161"/>
            <a:ext cx="4126230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 = 3</a:t>
            </a:r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sz="40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Functions can return values to the outer scope with the keyword return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07" y="3236769"/>
            <a:ext cx="412623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three():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3</a:t>
            </a:r>
          </a:p>
        </p:txBody>
      </p:sp>
    </p:spTree>
    <p:extLst>
      <p:ext uri="{BB962C8B-B14F-4D97-AF65-F5344CB8AC3E}">
        <p14:creationId xmlns:p14="http://schemas.microsoft.com/office/powerpoint/2010/main" val="8944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sz="40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Does the code below face an error?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Does the print statement take effect if invoking the function?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8007" y="3236769"/>
            <a:ext cx="412623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three():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print(‘3’)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ea typeface="Courier" charset="0"/>
                <a:cs typeface="Courier" charset="0"/>
              </a:rPr>
              <a:t>Arguments</a:t>
            </a:r>
            <a:endParaRPr lang="en-US" sz="4000" i="1" dirty="0"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Functions can accept values as argument (input, parameters)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These variables are declared in the function header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Multiple arguments are separated by commas</a:t>
            </a:r>
          </a:p>
          <a:p>
            <a:pPr defTabSz="914400">
              <a:spcBef>
                <a:spcPts val="0"/>
              </a:spcBef>
            </a:pPr>
            <a:endParaRPr lang="en-US" dirty="0" smtClean="0"/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1861" y="4378618"/>
            <a:ext cx="625708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print_message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8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3" y="1712669"/>
            <a:ext cx="634681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a+2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fun(2)*fun(3+1)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</p:txBody>
      </p:sp>
    </p:spTree>
    <p:extLst>
      <p:ext uri="{BB962C8B-B14F-4D97-AF65-F5344CB8AC3E}">
        <p14:creationId xmlns:p14="http://schemas.microsoft.com/office/powerpoint/2010/main" val="1155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3" y="1712669"/>
            <a:ext cx="634681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a+2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fun(2)*fun(fun(2))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</p:txBody>
      </p:sp>
    </p:spTree>
    <p:extLst>
      <p:ext uri="{BB962C8B-B14F-4D97-AF65-F5344CB8AC3E}">
        <p14:creationId xmlns:p14="http://schemas.microsoft.com/office/powerpoint/2010/main" val="1388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431" y="1354803"/>
            <a:ext cx="7649137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m.title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’)*fun(‘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acab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A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B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C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D ‘ABBACAB’</a:t>
            </a:r>
          </a:p>
        </p:txBody>
      </p:sp>
    </p:spTree>
    <p:extLst>
      <p:ext uri="{BB962C8B-B14F-4D97-AF65-F5344CB8AC3E}">
        <p14:creationId xmlns:p14="http://schemas.microsoft.com/office/powerpoint/2010/main" val="2085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431" y="1354803"/>
            <a:ext cx="7649137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c = ((a+‘ ’)*len(b)).title()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fun(‘ab’, 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caa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A ‘ab ab ab 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B ‘Ab Ab Ab’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C ‘AB AB AB’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D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696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Conditional Execution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program execution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663" y="3238571"/>
            <a:ext cx="3946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def pow(a, b):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	y = a** b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	return y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 = 2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 = -3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print(pow(a, b))</a:t>
            </a:r>
          </a:p>
        </p:txBody>
      </p:sp>
      <p:sp>
        <p:nvSpPr>
          <p:cNvPr id="21" name="Oval 20"/>
          <p:cNvSpPr/>
          <p:nvPr/>
        </p:nvSpPr>
        <p:spPr>
          <a:xfrm>
            <a:off x="6813395" y="2723213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813394" y="3385306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813391" y="4040931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813395" y="4672352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809672" y="5957482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09672" y="5295389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4"/>
            <a:endCxn id="27" idx="0"/>
          </p:cNvCxnSpPr>
          <p:nvPr/>
        </p:nvCxnSpPr>
        <p:spPr>
          <a:xfrm flipH="1">
            <a:off x="7002965" y="3102354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02962" y="3778870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002960" y="4401444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010391" y="5674530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010391" y="5045025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5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12798" cy="4525963"/>
          </a:xfrm>
        </p:spPr>
        <p:txBody>
          <a:bodyPr/>
          <a:lstStyle/>
          <a:p>
            <a:r>
              <a:rPr lang="en-US" dirty="0" smtClean="0"/>
              <a:t>We want more flexible control of the program execution flow logic than this!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663" y="3238571"/>
            <a:ext cx="3946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def pow(a, b):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	y = a** b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	return y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 = 2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 = -3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print(pow(a, b))</a:t>
            </a:r>
          </a:p>
        </p:txBody>
      </p:sp>
      <p:sp>
        <p:nvSpPr>
          <p:cNvPr id="8" name="Oval 7"/>
          <p:cNvSpPr/>
          <p:nvPr/>
        </p:nvSpPr>
        <p:spPr>
          <a:xfrm>
            <a:off x="6813395" y="2723213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13394" y="3385306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13391" y="4040931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13395" y="4672352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09672" y="5957482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09672" y="5295389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4"/>
            <a:endCxn id="9" idx="0"/>
          </p:cNvCxnSpPr>
          <p:nvPr/>
        </p:nvCxnSpPr>
        <p:spPr>
          <a:xfrm flipH="1">
            <a:off x="7002965" y="3102354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002962" y="3778870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02960" y="4401444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10391" y="5674530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10391" y="5045025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more flexible control of the program execution flow logic than this</a:t>
            </a:r>
            <a:r>
              <a:rPr lang="en-US" dirty="0" smtClean="0"/>
              <a:t>!</a:t>
            </a:r>
          </a:p>
          <a:p>
            <a:r>
              <a:rPr lang="en-US" b="1" i="1" dirty="0" smtClean="0"/>
              <a:t>Control flow </a:t>
            </a:r>
            <a:r>
              <a:rPr lang="en-US" dirty="0" smtClean="0"/>
              <a:t>allows us to define it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0" y="1415379"/>
            <a:ext cx="9144000" cy="48409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7664" y="6256320"/>
            <a:ext cx="689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more expressive control flow graph (Code in C language; not required)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68047" cy="4525963"/>
          </a:xfrm>
        </p:spPr>
        <p:txBody>
          <a:bodyPr/>
          <a:lstStyle/>
          <a:p>
            <a:r>
              <a:rPr lang="en-US" dirty="0" smtClean="0"/>
              <a:t>Conditional flow allows you to execute (or not) a block of code based on </a:t>
            </a:r>
            <a:r>
              <a:rPr lang="en-US" smtClean="0"/>
              <a:t>logical comparison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Conditional flow: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Homework #2 was due Oct 3</a:t>
            </a:r>
            <a:r>
              <a:rPr lang="en-US" baseline="30000" dirty="0" smtClean="0"/>
              <a:t>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Labs this Wednesday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	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/>
              <a:t> statement has the following:</a:t>
            </a:r>
          </a:p>
          <a:p>
            <a:pPr lvl="1"/>
            <a:r>
              <a:rPr lang="en-US" dirty="0" smtClean="0"/>
              <a:t>The keyword 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</a:p>
          <a:p>
            <a:pPr lvl="1"/>
            <a:r>
              <a:rPr lang="en-US" dirty="0" smtClean="0"/>
              <a:t>A logical comparison (result in a </a:t>
            </a:r>
            <a:r>
              <a:rPr lang="en-US" b="1" dirty="0" smtClean="0"/>
              <a:t>boolean</a:t>
            </a:r>
            <a:r>
              <a:rPr lang="en-US" dirty="0" smtClean="0"/>
              <a:t> type)</a:t>
            </a:r>
          </a:p>
          <a:p>
            <a:pPr lvl="1"/>
            <a:r>
              <a:rPr lang="en-US" dirty="0" smtClean="0"/>
              <a:t>A block of code (starts with a </a:t>
            </a:r>
            <a:r>
              <a:rPr lang="en-US" b="1" dirty="0" smtClean="0">
                <a:solidFill>
                  <a:srgbClr val="118EB0"/>
                </a:solidFill>
              </a:rPr>
              <a:t>:</a:t>
            </a:r>
            <a:r>
              <a:rPr lang="en-US" dirty="0" smtClean="0"/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7587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	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57408" cy="4525963"/>
          </a:xfrm>
        </p:spPr>
        <p:txBody>
          <a:bodyPr/>
          <a:lstStyle/>
          <a:p>
            <a:r>
              <a:rPr lang="en-US" dirty="0" smtClean="0"/>
              <a:t>Let us make decisions during the program execution</a:t>
            </a:r>
          </a:p>
          <a:p>
            <a:r>
              <a:rPr lang="en-US" dirty="0" smtClean="0"/>
              <a:t>Change program behavior based on different execution conditions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4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1" y="2315688"/>
            <a:ext cx="7315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</a:p>
          <a:p>
            <a:r>
              <a:rPr lang="en-US" b="1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float(ans)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print(‘the input number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positive or zero.’)</a:t>
            </a:r>
          </a:p>
        </p:txBody>
      </p:sp>
    </p:spTree>
    <p:extLst>
      <p:ext uri="{BB962C8B-B14F-4D97-AF65-F5344CB8AC3E}">
        <p14:creationId xmlns:p14="http://schemas.microsoft.com/office/powerpoint/2010/main" val="2231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if-else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1" y="2315688"/>
            <a:ext cx="7243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dirty="0">
              <a:solidFill>
                <a:srgbClr val="118EB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print(‘the input number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is positive or zero.’)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395" y="4922322"/>
            <a:ext cx="827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For two conditional branches that are logically complementary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if-else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</a:p>
          <a:p>
            <a:r>
              <a:rPr lang="en-US" b="1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float(ans)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print(‘the input number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positive.’)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==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print(‘the input number is zero.’)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if-else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float(ans)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print(‘the input number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positive.’)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print(‘the input number is zero.’)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395" y="4922322"/>
            <a:ext cx="789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For multiple conditional branches that are logically complementary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400" dirty="0" smtClean="0"/>
              <a:t> means “else if”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2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control flow syntaxes to come!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88793"/>
            <a:ext cx="7696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they have eggs, get six!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err="1">
                <a:hlinkClick r:id="rId2"/>
              </a:rPr>
              <a:t>www.dslreports.com</a:t>
            </a:r>
            <a:r>
              <a:rPr lang="en-US" sz="2800" dirty="0">
                <a:hlinkClick r:id="rId2"/>
              </a:rPr>
              <a:t>/forum/r25743814-Wife-of-a-computer-programmer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Boolean Logic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Review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Boolean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5740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/>
              <a:t> is a data type with two possible values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We use these to make decisions</a:t>
            </a:r>
          </a:p>
          <a:p>
            <a:r>
              <a:rPr lang="en-US" dirty="0" smtClean="0"/>
              <a:t>Their logic is based on Boolean algebra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and (&amp;)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  (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4177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Boolean logic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x &gt; 0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(x &gt; 0) or (x &lt; -10)</a:t>
            </a:r>
          </a:p>
          <a:p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(x &gt; 0) and (x &lt;= 10)</a:t>
            </a:r>
          </a:p>
          <a:p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0 &lt; x &lt;= 10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Boolean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57408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Assign a boolean operation to a variable</a:t>
            </a:r>
          </a:p>
          <a:p>
            <a:pPr lvl="1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8831" y="2724145"/>
            <a:ext cx="50111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x = 5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(x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0)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or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(x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 -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2)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type (x)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type (y)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3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Boolean operators (review)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2705"/>
              </p:ext>
            </p:extLst>
          </p:nvPr>
        </p:nvGraphicFramePr>
        <p:xfrm>
          <a:off x="774494" y="2197711"/>
          <a:ext cx="2613282" cy="25691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1094"/>
                <a:gridCol w="871094"/>
                <a:gridCol w="871094"/>
              </a:tblGrid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and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3143" y="5127171"/>
            <a:ext cx="31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when BOTH inputs are true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00757"/>
              </p:ext>
            </p:extLst>
          </p:nvPr>
        </p:nvGraphicFramePr>
        <p:xfrm>
          <a:off x="4595380" y="2197711"/>
          <a:ext cx="2613282" cy="25691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1094"/>
                <a:gridCol w="871094"/>
                <a:gridCol w="871094"/>
              </a:tblGrid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or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4029" y="5127171"/>
            <a:ext cx="308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when EITHER input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Boolean operators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1082"/>
              </p:ext>
            </p:extLst>
          </p:nvPr>
        </p:nvGraphicFramePr>
        <p:xfrm>
          <a:off x="774494" y="2197711"/>
          <a:ext cx="1742188" cy="25691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1094"/>
                <a:gridCol w="871094"/>
              </a:tblGrid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not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6687" y="5127171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Inverts input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ef fun():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return True and False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fun() and not (True or False)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Comparison operators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77943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Comparison operators also produces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>
                <a:ea typeface="Courier" charset="0"/>
                <a:cs typeface="Courier" charset="0"/>
              </a:rPr>
              <a:t> type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Less than, &lt;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Greater than, &gt;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Less than or equal to, &lt;=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Greater than or equal to, &gt;=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a typeface="Courier" charset="0"/>
                <a:cs typeface="Courier" charset="0"/>
              </a:rPr>
              <a:t>Equal to, ==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Not equal to, !=</a:t>
            </a:r>
          </a:p>
        </p:txBody>
      </p:sp>
    </p:spTree>
    <p:extLst>
      <p:ext uri="{BB962C8B-B14F-4D97-AF65-F5344CB8AC3E}">
        <p14:creationId xmlns:p14="http://schemas.microsoft.com/office/powerpoint/2010/main" val="3174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3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(a &lt; 5) or ((b &lt;= 5) and (a != b))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‘hello world!’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x = (a &lt; 5)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or (b[len(b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)] == ‘!’)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</a:p>
        </p:txBody>
      </p:sp>
    </p:spTree>
    <p:extLst>
      <p:ext uri="{BB962C8B-B14F-4D97-AF65-F5344CB8AC3E}">
        <p14:creationId xmlns:p14="http://schemas.microsoft.com/office/powerpoint/2010/main" val="14790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‘hello world!’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(a &lt; 5) and (b[len(b)] == ‘!’)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</a:p>
        </p:txBody>
      </p:sp>
    </p:spTree>
    <p:extLst>
      <p:ext uri="{BB962C8B-B14F-4D97-AF65-F5344CB8AC3E}">
        <p14:creationId xmlns:p14="http://schemas.microsoft.com/office/powerpoint/2010/main" val="19846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‘ABC’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‘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’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a &lt; b and a[1] != b[-2]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</a:p>
        </p:txBody>
      </p:sp>
    </p:spTree>
    <p:extLst>
      <p:ext uri="{BB962C8B-B14F-4D97-AF65-F5344CB8AC3E}">
        <p14:creationId xmlns:p14="http://schemas.microsoft.com/office/powerpoint/2010/main" val="2256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def fun(a, b):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return a &lt; b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4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fun(b, a):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print(‘a is less than b’)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print(‘a is greater or equal to b’)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ea typeface="Courier" charset="0"/>
                <a:cs typeface="Courier" charset="0"/>
              </a:rPr>
              <a:t>What is the output of this piece of code?</a:t>
            </a:r>
            <a:endParaRPr lang="en-US" sz="2000" dirty="0"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1272" y="5733560"/>
            <a:ext cx="3313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ea typeface="Courier" charset="0"/>
                <a:cs typeface="Courier" charset="0"/>
              </a:rPr>
              <a:t>Where does it go wrong?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8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Reminder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Reminder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Functions </a:t>
            </a:r>
            <a:r>
              <a:rPr lang="en-US" sz="4800" b="1" dirty="0" err="1" smtClean="0"/>
              <a:t>cont.d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7664" y="1600201"/>
            <a:ext cx="676902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ef greetings():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Bom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dia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print(‘Bonjour!’)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print(‘Hello’)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print(‘Ni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Hao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print(‘Shalom!’)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Guten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tag!’)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Konichiwa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print(‘As-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salamu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alaykum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8585" y="169773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118EB0"/>
                </a:solidFill>
              </a:rPr>
              <a:t>header</a:t>
            </a:r>
            <a:endParaRPr lang="en-US">
              <a:solidFill>
                <a:srgbClr val="118EB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6368" y="34006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118EB0"/>
                </a:solidFill>
              </a:rPr>
              <a:t>body</a:t>
            </a:r>
            <a:endParaRPr lang="en-US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Defining a function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We define a function with the following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Keyword 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The name of the function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A pair of parentheses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Arguments inside the parentheses (optional)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Return value (optional)</a:t>
            </a:r>
          </a:p>
          <a:p>
            <a:pPr lvl="1" defTabSz="914400">
              <a:spcBef>
                <a:spcPts val="0"/>
              </a:spcBef>
            </a:pPr>
            <a:r>
              <a:rPr lang="en-US" dirty="0"/>
              <a:t>A </a:t>
            </a:r>
            <a:r>
              <a:rPr lang="en-US" b="1" dirty="0"/>
              <a:t>block</a:t>
            </a:r>
            <a:r>
              <a:rPr lang="en-US" dirty="0"/>
              <a:t> of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1504" y="4703745"/>
            <a:ext cx="4126230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6414</TotalTime>
  <Words>1086</Words>
  <Application>Microsoft Macintosh PowerPoint</Application>
  <PresentationFormat>On-screen Show (4:3)</PresentationFormat>
  <Paragraphs>476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Calibri</vt:lpstr>
      <vt:lpstr>Courier</vt:lpstr>
      <vt:lpstr>Mangal</vt:lpstr>
      <vt:lpstr>Arial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156</cp:revision>
  <dcterms:created xsi:type="dcterms:W3CDTF">2017-10-01T06:00:02Z</dcterms:created>
  <dcterms:modified xsi:type="dcterms:W3CDTF">2017-10-07T13:06:15Z</dcterms:modified>
</cp:coreProperties>
</file>