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jp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94" r:id="rId4"/>
    <p:sldId id="289" r:id="rId5"/>
    <p:sldId id="290" r:id="rId6"/>
    <p:sldId id="291" r:id="rId7"/>
    <p:sldId id="259" r:id="rId8"/>
    <p:sldId id="260" r:id="rId9"/>
    <p:sldId id="274" r:id="rId10"/>
    <p:sldId id="275" r:id="rId11"/>
    <p:sldId id="276" r:id="rId12"/>
    <p:sldId id="273" r:id="rId13"/>
    <p:sldId id="279" r:id="rId14"/>
    <p:sldId id="280" r:id="rId15"/>
    <p:sldId id="281" r:id="rId16"/>
    <p:sldId id="282" r:id="rId17"/>
    <p:sldId id="288" r:id="rId18"/>
    <p:sldId id="278" r:id="rId19"/>
    <p:sldId id="284" r:id="rId20"/>
    <p:sldId id="285" r:id="rId21"/>
    <p:sldId id="286" r:id="rId22"/>
    <p:sldId id="287" r:id="rId23"/>
    <p:sldId id="264" r:id="rId24"/>
    <p:sldId id="265" r:id="rId25"/>
    <p:sldId id="267" r:id="rId26"/>
    <p:sldId id="292" r:id="rId27"/>
    <p:sldId id="268" r:id="rId28"/>
    <p:sldId id="293" r:id="rId29"/>
    <p:sldId id="269" r:id="rId30"/>
    <p:sldId id="270" r:id="rId31"/>
    <p:sldId id="271" r:id="rId32"/>
    <p:sldId id="272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B8F049B-8701-6342-99AC-18641A1A3366}">
          <p14:sldIdLst>
            <p14:sldId id="256"/>
            <p14:sldId id="257"/>
            <p14:sldId id="294"/>
            <p14:sldId id="289"/>
            <p14:sldId id="290"/>
            <p14:sldId id="291"/>
            <p14:sldId id="259"/>
            <p14:sldId id="260"/>
            <p14:sldId id="274"/>
            <p14:sldId id="275"/>
            <p14:sldId id="276"/>
            <p14:sldId id="273"/>
            <p14:sldId id="279"/>
            <p14:sldId id="280"/>
            <p14:sldId id="281"/>
            <p14:sldId id="282"/>
            <p14:sldId id="288"/>
            <p14:sldId id="278"/>
            <p14:sldId id="284"/>
            <p14:sldId id="285"/>
            <p14:sldId id="286"/>
            <p14:sldId id="287"/>
            <p14:sldId id="264"/>
            <p14:sldId id="265"/>
            <p14:sldId id="267"/>
            <p14:sldId id="292"/>
            <p14:sldId id="268"/>
            <p14:sldId id="293"/>
            <p14:sldId id="269"/>
            <p14:sldId id="270"/>
            <p14:sldId id="271"/>
            <p14:sldId id="272"/>
          </p14:sldIdLst>
        </p14:section>
        <p14:section name="Untitled Section" id="{448F6AA1-7E66-BC44-9E32-295021B39B4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BFDB"/>
    <a:srgbClr val="17BBE8"/>
    <a:srgbClr val="1ACFFF"/>
    <a:srgbClr val="118E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55" autoAdjust="0"/>
    <p:restoredTop sz="96291"/>
  </p:normalViewPr>
  <p:slideViewPr>
    <p:cSldViewPr snapToGrid="0" snapToObjects="1">
      <p:cViewPr varScale="1">
        <p:scale>
          <a:sx n="127" d="100"/>
          <a:sy n="127" d="100"/>
        </p:scale>
        <p:origin x="36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30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250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80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90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5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99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70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97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82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12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79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E4D60-05A1-A640-A7CD-C0D17F809990}" type="datetimeFigureOut">
              <a:rPr lang="en-US" smtClean="0"/>
              <a:t>10/7/17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3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Tower_of_Hanoi#/media/File:Tower_of_Hanoi_4.gif" TargetMode="External"/><Relationship Id="rId3" Type="http://schemas.openxmlformats.org/officeDocument/2006/relationships/image" Target="../media/image2.gi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3886200"/>
          </a:xfrm>
          <a:prstGeom prst="rect">
            <a:avLst/>
          </a:prstGeom>
          <a:solidFill>
            <a:srgbClr val="1AC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Python Basics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pPr algn="r"/>
            <a:r>
              <a:rPr lang="en-US" sz="2000" dirty="0" smtClean="0">
                <a:solidFill>
                  <a:srgbClr val="118EB0"/>
                </a:solidFill>
              </a:rPr>
              <a:t> functions </a:t>
            </a:r>
            <a:r>
              <a:rPr lang="en-US" sz="2000" dirty="0" err="1" smtClean="0">
                <a:solidFill>
                  <a:srgbClr val="118EB0"/>
                </a:solidFill>
              </a:rPr>
              <a:t>cont.d</a:t>
            </a:r>
            <a:r>
              <a:rPr lang="en-US" sz="2000" dirty="0" smtClean="0">
                <a:solidFill>
                  <a:srgbClr val="118EB0"/>
                </a:solidFill>
              </a:rPr>
              <a:t>, methods</a:t>
            </a:r>
            <a:r>
              <a:rPr lang="en-US" sz="2000" dirty="0" smtClean="0">
                <a:solidFill>
                  <a:srgbClr val="118EB0"/>
                </a:solidFill>
              </a:rPr>
              <a:t>, </a:t>
            </a:r>
            <a:r>
              <a:rPr lang="en-US" sz="2000" dirty="0" smtClean="0">
                <a:solidFill>
                  <a:srgbClr val="118EB0"/>
                </a:solidFill>
              </a:rPr>
              <a:t>comments</a:t>
            </a:r>
            <a:endParaRPr lang="en-US" sz="2000" dirty="0" smtClean="0">
              <a:solidFill>
                <a:srgbClr val="118EB0"/>
              </a:solidFill>
            </a:endParaRPr>
          </a:p>
          <a:p>
            <a:pPr algn="r"/>
            <a:endParaRPr lang="en-US" sz="2000" dirty="0">
              <a:solidFill>
                <a:srgbClr val="1ACFFF"/>
              </a:solidFill>
            </a:endParaRPr>
          </a:p>
          <a:p>
            <a:r>
              <a:rPr lang="en-US" sz="3600" dirty="0" smtClean="0">
                <a:solidFill>
                  <a:srgbClr val="000000"/>
                </a:solidFill>
              </a:rPr>
              <a:t>CS101 Lecture </a:t>
            </a:r>
            <a:r>
              <a:rPr lang="en-US" sz="3600" dirty="0" smtClean="0">
                <a:solidFill>
                  <a:srgbClr val="000000"/>
                </a:solidFill>
              </a:rPr>
              <a:t>#6</a:t>
            </a:r>
            <a:endParaRPr lang="en-US" sz="4800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01740" y="6488668"/>
            <a:ext cx="114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118EB0"/>
                </a:solidFill>
              </a:rPr>
              <a:t>2016-10-10</a:t>
            </a:r>
            <a:endParaRPr lang="en-US" sz="16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88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Data that are passed into a function as input</a:t>
            </a:r>
          </a:p>
          <a:p>
            <a:pPr lvl="1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rint(5)</a:t>
            </a:r>
          </a:p>
          <a:p>
            <a:pPr lvl="1"/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l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en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(‘Rex Kwon Do’)</a:t>
            </a:r>
          </a:p>
          <a:p>
            <a:pPr lvl="1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bs(-123)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dirty="0" smtClean="0"/>
              <a:t>Can take zero to many arguments</a:t>
            </a:r>
          </a:p>
          <a:p>
            <a:pPr lvl="1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m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in(1, 4, 5)</a:t>
            </a:r>
          </a:p>
          <a:p>
            <a:pPr lvl="1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m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ax(1, 4, 5)</a:t>
            </a:r>
          </a:p>
          <a:p>
            <a:pPr lvl="1"/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input()</a:t>
            </a:r>
          </a:p>
          <a:p>
            <a:endParaRPr lang="en-US" dirty="0" smtClean="0">
              <a:ea typeface="Courier" charset="0"/>
              <a:cs typeface="Courier" charset="0"/>
            </a:endParaRPr>
          </a:p>
          <a:p>
            <a:r>
              <a:rPr lang="en-US" dirty="0" smtClean="0">
                <a:ea typeface="Courier" charset="0"/>
                <a:cs typeface="Courier" charset="0"/>
              </a:rPr>
              <a:t>The parentheses matters!</a:t>
            </a:r>
            <a:endParaRPr lang="en-US" dirty="0">
              <a:ea typeface="Courier" charset="0"/>
              <a:cs typeface="Courier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Arguments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7056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118EB0"/>
                </a:solidFill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146208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Actions done within the code block</a:t>
            </a:r>
          </a:p>
          <a:p>
            <a:r>
              <a:rPr lang="en-US" sz="2800" dirty="0" smtClean="0"/>
              <a:t>Values returned to the caller</a:t>
            </a:r>
          </a:p>
          <a:p>
            <a:pPr lvl="1"/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a = min(1, 4, 5)</a:t>
            </a:r>
          </a:p>
          <a:p>
            <a:pPr lvl="1"/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B = max(1, 4, 5)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dirty="0" smtClean="0"/>
              <a:t>Can return nothing</a:t>
            </a:r>
          </a:p>
          <a:p>
            <a:pPr lvl="1"/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print(5)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Return value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7056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118EB0"/>
                </a:solidFill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209725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7056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118EB0"/>
                </a:solidFill>
              </a:rPr>
              <a:t>function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36690" y="2551122"/>
            <a:ext cx="50706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d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ef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f(x):</a:t>
            </a:r>
          </a:p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y = x ** 2</a:t>
            </a:r>
          </a:p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area = 0.5 * math.pi * y</a:t>
            </a:r>
          </a:p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area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663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7056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118EB0"/>
                </a:solidFill>
              </a:rPr>
              <a:t>function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36690" y="2551122"/>
            <a:ext cx="50706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d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ef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f(x):</a:t>
            </a:r>
          </a:p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y = x ** 2</a:t>
            </a:r>
          </a:p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area = 0.5 * math.pi * y</a:t>
            </a:r>
          </a:p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area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15214" y="4782798"/>
            <a:ext cx="64486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def</a:t>
            </a:r>
            <a:r>
              <a:rPr lang="en-US" dirty="0" smtClean="0">
                <a:solidFill>
                  <a:srgbClr val="0070C0"/>
                </a:solidFill>
              </a:rPr>
              <a:t>: keyword to start the definition of a function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return</a:t>
            </a:r>
            <a:r>
              <a:rPr lang="en-US" dirty="0" smtClean="0">
                <a:solidFill>
                  <a:srgbClr val="0070C0"/>
                </a:solidFill>
              </a:rPr>
              <a:t>: keyword to “return” a value from the function to the caller 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19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7056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118EB0"/>
                </a:solidFill>
              </a:rPr>
              <a:t>function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36690" y="2551122"/>
            <a:ext cx="50706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d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ef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f(x):</a:t>
            </a:r>
          </a:p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y = x ** 2</a:t>
            </a:r>
          </a:p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area = 0.5 * math.pi * y</a:t>
            </a:r>
          </a:p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area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15214" y="4782798"/>
            <a:ext cx="3531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f</a:t>
            </a:r>
            <a:r>
              <a:rPr lang="en-US" dirty="0" smtClean="0">
                <a:solidFill>
                  <a:srgbClr val="0070C0"/>
                </a:solidFill>
              </a:rPr>
              <a:t>: name of the function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x</a:t>
            </a:r>
            <a:r>
              <a:rPr lang="en-US" dirty="0" smtClean="0">
                <a:solidFill>
                  <a:srgbClr val="0070C0"/>
                </a:solidFill>
              </a:rPr>
              <a:t>: argument passed to the function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973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7056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118EB0"/>
                </a:solidFill>
              </a:rPr>
              <a:t>function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36690" y="2551122"/>
            <a:ext cx="50706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d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ef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f(x):</a:t>
            </a:r>
          </a:p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y = x ** 2</a:t>
            </a:r>
          </a:p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area = 0.5 * math.pi * y</a:t>
            </a:r>
          </a:p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area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15214" y="4782798"/>
            <a:ext cx="6565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y, area</a:t>
            </a:r>
            <a:r>
              <a:rPr lang="en-US" dirty="0" smtClean="0">
                <a:solidFill>
                  <a:srgbClr val="0070C0"/>
                </a:solidFill>
              </a:rPr>
              <a:t>: variables created inside the function </a:t>
            </a:r>
            <a:r>
              <a:rPr lang="mr-IN" dirty="0" smtClean="0">
                <a:solidFill>
                  <a:srgbClr val="0070C0"/>
                </a:solidFill>
              </a:rPr>
              <a:t>–</a:t>
            </a:r>
            <a:r>
              <a:rPr lang="en-US" dirty="0" smtClean="0">
                <a:solidFill>
                  <a:srgbClr val="0070C0"/>
                </a:solidFill>
              </a:rPr>
              <a:t> doesn’t exist outside the function</a:t>
            </a:r>
          </a:p>
        </p:txBody>
      </p:sp>
    </p:spTree>
    <p:extLst>
      <p:ext uri="{BB962C8B-B14F-4D97-AF65-F5344CB8AC3E}">
        <p14:creationId xmlns:p14="http://schemas.microsoft.com/office/powerpoint/2010/main" val="452083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7056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118EB0"/>
                </a:solidFill>
              </a:rPr>
              <a:t>function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36690" y="2551122"/>
            <a:ext cx="50706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d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ef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f(x):</a:t>
            </a:r>
          </a:p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y = x ** 2</a:t>
            </a:r>
          </a:p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area = 0.5 * math.pi * y</a:t>
            </a:r>
          </a:p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area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15214" y="4782798"/>
            <a:ext cx="6394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colon</a:t>
            </a:r>
            <a:r>
              <a:rPr lang="en-US" dirty="0" smtClean="0">
                <a:solidFill>
                  <a:srgbClr val="0070C0"/>
                </a:solidFill>
              </a:rPr>
              <a:t> and indent defines the code block (body of the function)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30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7056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118EB0"/>
                </a:solidFill>
              </a:rPr>
              <a:t>function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15214" y="2270924"/>
            <a:ext cx="553228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d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ef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f(x):</a:t>
            </a:r>
          </a:p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if x &gt;= 0:</a:t>
            </a:r>
          </a:p>
          <a:p>
            <a:pPr lvl="1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y = x ** 2</a:t>
            </a:r>
          </a:p>
          <a:p>
            <a:pPr lvl="1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area = 0.5 * math.pi * y</a:t>
            </a:r>
          </a:p>
          <a:p>
            <a:pPr lvl="1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area</a:t>
            </a:r>
          </a:p>
          <a:p>
            <a:pPr lvl="1"/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Else:</a:t>
            </a:r>
          </a:p>
          <a:p>
            <a:pPr lvl="1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return 0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15214" y="4988949"/>
            <a:ext cx="6394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Can have multiple levels of code blocks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281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8456"/>
          </a:xfrm>
        </p:spPr>
        <p:txBody>
          <a:bodyPr/>
          <a:lstStyle/>
          <a:p>
            <a:r>
              <a:rPr lang="en-US" dirty="0" smtClean="0"/>
              <a:t>A program should achieve a goal</a:t>
            </a:r>
          </a:p>
          <a:p>
            <a:r>
              <a:rPr lang="en-US" dirty="0" smtClean="0"/>
              <a:t>Let’s implement a function that solves for the</a:t>
            </a:r>
            <a:r>
              <a:rPr lang="en-US" altLang="zh-CN" dirty="0" smtClean="0"/>
              <a:t> solution to the</a:t>
            </a:r>
            <a:r>
              <a:rPr lang="en-US" dirty="0" smtClean="0"/>
              <a:t> quadratic equation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Goal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7056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function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651739" y="3647738"/>
                <a:ext cx="334412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sz="32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1739" y="3647738"/>
                <a:ext cx="3344121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536372" y="4780475"/>
            <a:ext cx="23212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 smtClean="0"/>
              <a:t>arguments?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return values?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234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Example: Quadratic equation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7056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function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2114" y="1362361"/>
            <a:ext cx="732608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def 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quadraticSolver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():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print( ‘Quadratic solver’)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print(‘a x^2 + b x + c = 0’)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	a = float(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input(‘a: ’) )</a:t>
            </a:r>
          </a:p>
          <a:p>
            <a:pPr marL="342900" lvl="0" indent="-342900" defTabSz="914400">
              <a:defRPr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b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= float( input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(‘b: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’) )</a:t>
            </a:r>
          </a:p>
          <a:p>
            <a:pPr marL="342900" lvl="0" indent="-342900" defTabSz="914400">
              <a:defRPr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c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= float( input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(‘c: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’) )</a:t>
            </a:r>
          </a:p>
          <a:p>
            <a:pPr marL="342900" lvl="0" indent="-342900" defTabSz="914400">
              <a:defRPr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</a:t>
            </a: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pPr marL="342900" lvl="0" indent="-342900" defTabSz="914400">
              <a:defRPr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root = (b**2 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4*a*c)**0.5</a:t>
            </a:r>
          </a:p>
          <a:p>
            <a:pPr marL="342900" lvl="0" indent="-342900" defTabSz="914400">
              <a:defRPr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denom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= 2*a</a:t>
            </a:r>
          </a:p>
          <a:p>
            <a:pPr marL="342900" lvl="0" indent="-342900" defTabSz="914400">
              <a:defRPr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pos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= (-b + root)/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denom</a:t>
            </a: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pPr marL="342900" lvl="0" indent="-342900" defTabSz="914400">
              <a:defRPr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neg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= (-b - root)/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denom</a:t>
            </a: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pPr marL="342900" lvl="0" indent="-342900" defTabSz="914400">
              <a:defRPr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= ‘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pos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=%.3f\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nneg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=%.3f’%(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pos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neg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342900" lvl="0" indent="-342900" defTabSz="914400">
              <a:defRPr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print(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342900" lvl="0" indent="-342900" defTabSz="914400">
              <a:defRPr/>
            </a:pP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342900" lvl="0" indent="-342900" defTabSz="914400">
              <a:defRPr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	return (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pos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neg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59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86816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Administrivia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73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7056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function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704" y="1221285"/>
            <a:ext cx="4692592" cy="468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54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Encapsulation (hide details)</a:t>
            </a:r>
          </a:p>
          <a:p>
            <a:r>
              <a:rPr lang="en-US" sz="2800" dirty="0" smtClean="0"/>
              <a:t>Abstraction (only show the interface)</a:t>
            </a:r>
          </a:p>
          <a:p>
            <a:r>
              <a:rPr lang="en-US" sz="2800" dirty="0" smtClean="0"/>
              <a:t>It defines some novel computational logic</a:t>
            </a:r>
          </a:p>
          <a:p>
            <a:pPr lvl="1"/>
            <a:r>
              <a:rPr lang="en-US" sz="2400" dirty="0" smtClean="0">
                <a:solidFill>
                  <a:srgbClr val="3DBFDB"/>
                </a:solidFill>
              </a:rPr>
              <a:t>Hanoi Tower problem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Why having functions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7056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118EB0"/>
                </a:solidFill>
              </a:rPr>
              <a:t>function</a:t>
            </a:r>
          </a:p>
        </p:txBody>
      </p:sp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06" y="3764831"/>
            <a:ext cx="40640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3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Write a python script to compute the </a:t>
            </a:r>
            <a:r>
              <a:rPr lang="en-US" sz="2800" b="1" i="1" dirty="0" smtClean="0">
                <a:solidFill>
                  <a:srgbClr val="3DBFDB"/>
                </a:solidFill>
              </a:rPr>
              <a:t>Fibonacci</a:t>
            </a:r>
            <a:r>
              <a:rPr lang="en-US" sz="2800" dirty="0" smtClean="0">
                <a:solidFill>
                  <a:srgbClr val="3DBFDB"/>
                </a:solidFill>
              </a:rPr>
              <a:t> </a:t>
            </a:r>
            <a:r>
              <a:rPr lang="en-US" sz="2800" i="1" dirty="0" smtClean="0">
                <a:solidFill>
                  <a:srgbClr val="3DBFDB"/>
                </a:solidFill>
              </a:rPr>
              <a:t>number</a:t>
            </a:r>
            <a:r>
              <a:rPr lang="en-US" sz="2800" dirty="0" smtClean="0"/>
              <a:t>: </a:t>
            </a:r>
            <a:r>
              <a:rPr lang="en-US" sz="2800" dirty="0" err="1" smtClean="0"/>
              <a:t>fibo</a:t>
            </a:r>
            <a:r>
              <a:rPr lang="en-US" sz="2800" dirty="0" smtClean="0"/>
              <a:t>(n)</a:t>
            </a:r>
            <a:endParaRPr lang="en-US" sz="2400" dirty="0" smtClean="0"/>
          </a:p>
          <a:p>
            <a:pPr lvl="1"/>
            <a:r>
              <a:rPr lang="en-US" sz="2400" dirty="0" smtClean="0"/>
              <a:t>1</a:t>
            </a:r>
            <a:r>
              <a:rPr lang="en-US" sz="2400" dirty="0" smtClean="0"/>
              <a:t>, 1, 2, 3, 5, 8, 13, </a:t>
            </a:r>
            <a:r>
              <a:rPr lang="mr-IN" sz="2400" dirty="0" smtClean="0"/>
              <a:t>…</a:t>
            </a:r>
            <a:endParaRPr lang="en-US" sz="2000" dirty="0"/>
          </a:p>
          <a:p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After </a:t>
            </a:r>
            <a:r>
              <a:rPr lang="en-US" sz="4000" i="1" dirty="0" smtClean="0"/>
              <a:t>Class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7056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118EB0"/>
                </a:solidFill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29219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86816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Methods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7489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Methods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84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Functions stored inside a data type, like attributes</a:t>
            </a:r>
          </a:p>
          <a:p>
            <a:r>
              <a:rPr lang="en-US" sz="2800" dirty="0" smtClean="0"/>
              <a:t>Call a method from a data type using the attribute operator</a:t>
            </a:r>
          </a:p>
          <a:p>
            <a:pPr lvl="1"/>
            <a:r>
              <a:rPr lang="en-US" sz="2400" dirty="0" smtClean="0">
                <a:latin typeface="Courier"/>
                <a:cs typeface="Courier"/>
              </a:rPr>
              <a:t>“Brown </a:t>
            </a:r>
            <a:r>
              <a:rPr lang="en-US" sz="2400" dirty="0" err="1" smtClean="0">
                <a:latin typeface="Courier"/>
                <a:cs typeface="Courier"/>
              </a:rPr>
              <a:t>Fox”.lower</a:t>
            </a:r>
            <a:r>
              <a:rPr lang="en-US" sz="2400" dirty="0" smtClean="0">
                <a:latin typeface="Courier"/>
                <a:cs typeface="Courier"/>
              </a:rPr>
              <a:t>()</a:t>
            </a:r>
          </a:p>
          <a:p>
            <a:pPr lvl="1"/>
            <a:r>
              <a:rPr lang="en-US" sz="2400" dirty="0">
                <a:latin typeface="Courier"/>
                <a:cs typeface="Courier"/>
              </a:rPr>
              <a:t>(</a:t>
            </a:r>
            <a:r>
              <a:rPr lang="en-US" sz="2400" dirty="0" smtClean="0">
                <a:latin typeface="Courier"/>
                <a:cs typeface="Courier"/>
              </a:rPr>
              <a:t>1+2j).conjugate()</a:t>
            </a:r>
          </a:p>
          <a:p>
            <a:r>
              <a:rPr lang="en-US" sz="2800" dirty="0" smtClean="0">
                <a:cs typeface="Courier"/>
              </a:rPr>
              <a:t>The data is treated as an argument to the method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Methods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7489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methods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5412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“</a:t>
            </a:r>
            <a:r>
              <a:rPr lang="en-US" sz="2400" dirty="0" err="1" smtClean="0">
                <a:latin typeface="Courier"/>
                <a:cs typeface="Courier"/>
              </a:rPr>
              <a:t>GATTACA”.count</a:t>
            </a:r>
            <a:r>
              <a:rPr lang="en-US" sz="2400" dirty="0" smtClean="0">
                <a:latin typeface="Courier"/>
                <a:cs typeface="Courier"/>
              </a:rPr>
              <a:t>(‘A’)</a:t>
            </a:r>
          </a:p>
          <a:p>
            <a:r>
              <a:rPr lang="en-US" sz="2400" dirty="0" smtClean="0">
                <a:latin typeface="Courier"/>
                <a:cs typeface="Courier"/>
              </a:rPr>
              <a:t>“</a:t>
            </a:r>
            <a:r>
              <a:rPr lang="en-US" sz="2400" dirty="0" err="1" smtClean="0">
                <a:latin typeface="Courier"/>
                <a:cs typeface="Courier"/>
              </a:rPr>
              <a:t>MVEMJSUN”.find</a:t>
            </a:r>
            <a:r>
              <a:rPr lang="en-US" sz="2400" dirty="0" smtClean="0">
                <a:latin typeface="Courier"/>
                <a:cs typeface="Courier"/>
              </a:rPr>
              <a:t>(‘M’)</a:t>
            </a:r>
          </a:p>
          <a:p>
            <a:r>
              <a:rPr lang="en-US" sz="2400" dirty="0">
                <a:latin typeface="Courier"/>
                <a:cs typeface="Courier"/>
              </a:rPr>
              <a:t>“MVEMJSUN</a:t>
            </a:r>
            <a:r>
              <a:rPr lang="en-US" sz="2400" dirty="0" smtClean="0">
                <a:latin typeface="Courier"/>
                <a:cs typeface="Courier"/>
              </a:rPr>
              <a:t>”.</a:t>
            </a:r>
            <a:r>
              <a:rPr lang="en-US" sz="2400" dirty="0" err="1" smtClean="0">
                <a:latin typeface="Courier"/>
                <a:cs typeface="Courier"/>
              </a:rPr>
              <a:t>rfind</a:t>
            </a:r>
            <a:r>
              <a:rPr lang="en-US" sz="2400" dirty="0" smtClean="0">
                <a:latin typeface="Courier"/>
                <a:cs typeface="Courier"/>
              </a:rPr>
              <a:t>(‘M’)</a:t>
            </a:r>
          </a:p>
          <a:p>
            <a:r>
              <a:rPr lang="en-US" sz="2400" dirty="0" smtClean="0">
                <a:latin typeface="Courier"/>
                <a:cs typeface="Courier"/>
              </a:rPr>
              <a:t>“</a:t>
            </a:r>
            <a:r>
              <a:rPr lang="en-US" sz="2400" dirty="0" err="1" smtClean="0">
                <a:latin typeface="Courier"/>
                <a:cs typeface="Courier"/>
              </a:rPr>
              <a:t>ABACADABRA”.replace</a:t>
            </a:r>
            <a:r>
              <a:rPr lang="en-US" sz="2400" dirty="0" smtClean="0">
                <a:latin typeface="Courier"/>
                <a:cs typeface="Courier"/>
              </a:rPr>
              <a:t>(‘AB’, ‘G’)</a:t>
            </a:r>
          </a:p>
          <a:p>
            <a:r>
              <a:rPr lang="en-US" sz="2400" dirty="0" smtClean="0">
                <a:latin typeface="Courier"/>
                <a:cs typeface="Courier"/>
              </a:rPr>
              <a:t>‘ FNORD ’.strip()</a:t>
            </a:r>
          </a:p>
          <a:p>
            <a:r>
              <a:rPr lang="en-US" sz="2400" dirty="0" smtClean="0">
                <a:latin typeface="Courier"/>
                <a:cs typeface="Courier"/>
              </a:rPr>
              <a:t>‘high king of </a:t>
            </a:r>
            <a:r>
              <a:rPr lang="en-US" sz="2400" dirty="0" err="1" smtClean="0">
                <a:latin typeface="Courier"/>
                <a:cs typeface="Courier"/>
              </a:rPr>
              <a:t>narnia</a:t>
            </a:r>
            <a:r>
              <a:rPr lang="en-US" sz="2400" dirty="0" smtClean="0">
                <a:latin typeface="Courier"/>
                <a:cs typeface="Courier"/>
              </a:rPr>
              <a:t>’.title()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String methods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7489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methods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2370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42796"/>
          </a:xfrm>
        </p:spPr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 = 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’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74.125.21.147’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s.find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(‘.’)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x = s[i+1:i+3]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x = x*2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What is the value of x?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US" dirty="0" smtClean="0"/>
              <a:t>  A ‘125125’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US" dirty="0" smtClean="0"/>
              <a:t>  B 250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US" dirty="0" smtClean="0"/>
              <a:t>  C ‘1212’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US" dirty="0" smtClean="0"/>
              <a:t>  D 24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Question #1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3715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s</a:t>
            </a:r>
            <a:r>
              <a:rPr lang="en-US" sz="2400" dirty="0" smtClean="0">
                <a:latin typeface="Courier"/>
                <a:cs typeface="Courier"/>
              </a:rPr>
              <a:t> = “WATER MAIN”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x = s[0:s.find(‘ ’)].lower()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x = </a:t>
            </a:r>
            <a:r>
              <a:rPr lang="en-US" sz="2400" dirty="0" err="1" smtClean="0">
                <a:latin typeface="Courier"/>
                <a:cs typeface="Courier"/>
              </a:rPr>
              <a:t>x.title</a:t>
            </a:r>
            <a:r>
              <a:rPr lang="en-US" sz="2400" dirty="0" smtClean="0">
                <a:latin typeface="Courier"/>
                <a:cs typeface="Courier"/>
              </a:rPr>
              <a:t>().</a:t>
            </a:r>
            <a:r>
              <a:rPr lang="en-US" sz="2400" dirty="0" err="1" smtClean="0">
                <a:latin typeface="Courier"/>
                <a:cs typeface="Courier"/>
              </a:rPr>
              <a:t>swapcase</a:t>
            </a:r>
            <a:r>
              <a:rPr lang="en-US" sz="2400" dirty="0" smtClean="0">
                <a:latin typeface="Courier"/>
                <a:cs typeface="Courier"/>
              </a:rPr>
              <a:t>()</a:t>
            </a: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cs typeface="Courier"/>
              </a:rPr>
              <a:t>What is the value of x?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 A ‘</a:t>
            </a:r>
            <a:r>
              <a:rPr lang="en-US" sz="2400" dirty="0" err="1" smtClean="0">
                <a:latin typeface="Courier"/>
                <a:cs typeface="Courier"/>
              </a:rPr>
              <a:t>wATER</a:t>
            </a:r>
            <a:r>
              <a:rPr lang="en-US" sz="2400" dirty="0" smtClean="0">
                <a:latin typeface="Courier"/>
                <a:cs typeface="Courier"/>
              </a:rPr>
              <a:t>’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 B ‘Water’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 C ‘</a:t>
            </a:r>
            <a:r>
              <a:rPr lang="en-US" sz="2400" dirty="0" err="1" smtClean="0">
                <a:latin typeface="Courier"/>
                <a:cs typeface="Courier"/>
              </a:rPr>
              <a:t>wATE</a:t>
            </a:r>
            <a:r>
              <a:rPr lang="en-US" sz="2400" dirty="0" smtClean="0">
                <a:latin typeface="Courier"/>
                <a:cs typeface="Courier"/>
              </a:rPr>
              <a:t>’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 D ‘</a:t>
            </a:r>
            <a:r>
              <a:rPr lang="en-US" sz="2400" dirty="0" err="1" smtClean="0">
                <a:latin typeface="Courier"/>
                <a:cs typeface="Courier"/>
              </a:rPr>
              <a:t>aTER</a:t>
            </a:r>
            <a:r>
              <a:rPr lang="en-US" sz="2400" dirty="0" smtClean="0">
                <a:latin typeface="Courier"/>
                <a:cs typeface="Courier"/>
              </a:rPr>
              <a:t>’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7489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methods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7990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412798" cy="4842796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s = </a:t>
            </a:r>
            <a:r>
              <a:rPr lang="mr-IN" sz="2800" dirty="0" smtClean="0">
                <a:latin typeface="Courier" charset="0"/>
                <a:ea typeface="Courier" charset="0"/>
                <a:cs typeface="Courier" charset="0"/>
              </a:rPr>
              <a:t>’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ABC DE ’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s =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s.replace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(‘ ‘, ‘_’).strip(‘_’)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s.rfind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(‘_’)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What is the value of </a:t>
            </a:r>
            <a:r>
              <a:rPr lang="en-US" dirty="0" err="1" smtClean="0"/>
              <a:t>i</a:t>
            </a:r>
            <a:r>
              <a:rPr lang="en-US" dirty="0" smtClean="0"/>
              <a:t>?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</a:t>
            </a:r>
            <a:r>
              <a:rPr lang="en-US" dirty="0" smtClean="0"/>
              <a:t> A 0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US" dirty="0" smtClean="0"/>
              <a:t>  B 3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US" dirty="0" smtClean="0"/>
              <a:t>  C 4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US" dirty="0" smtClean="0"/>
              <a:t>  D 7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Question #2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2840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86816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Comments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8643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Comments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83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Homework #3 is due Oct. 16.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Administrivia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86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We can explain our code using comments</a:t>
            </a:r>
          </a:p>
          <a:p>
            <a:r>
              <a:rPr lang="en-US" sz="2400" dirty="0" smtClean="0"/>
              <a:t>Begin with a # sign</a:t>
            </a:r>
          </a:p>
          <a:p>
            <a:r>
              <a:rPr lang="en-US" sz="2400" dirty="0" smtClean="0"/>
              <a:t>Python interpreter ignores the rest of the line</a:t>
            </a:r>
          </a:p>
          <a:p>
            <a:r>
              <a:rPr lang="en-US" sz="2400" dirty="0" smtClean="0"/>
              <a:t>Long comments can also be stored as triple-quoted string 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Comments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8643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Comments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1201" y="3635199"/>
            <a:ext cx="76123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d</a:t>
            </a:r>
            <a:r>
              <a:rPr lang="en-US" dirty="0" smtClean="0">
                <a:latin typeface="Courier"/>
                <a:cs typeface="Courier"/>
              </a:rPr>
              <a:t>x 	= 0.01		# grid spacing, m</a:t>
            </a:r>
          </a:p>
          <a:p>
            <a:r>
              <a:rPr lang="en-US" dirty="0" smtClean="0">
                <a:latin typeface="Courier"/>
                <a:cs typeface="Courier"/>
              </a:rPr>
              <a:t>V 	= 14.2		# voltage, V</a:t>
            </a:r>
          </a:p>
          <a:p>
            <a:r>
              <a:rPr lang="en-US" dirty="0" smtClean="0">
                <a:latin typeface="Courier"/>
                <a:cs typeface="Courier"/>
              </a:rPr>
              <a:t>“““</a:t>
            </a:r>
          </a:p>
          <a:p>
            <a:r>
              <a:rPr lang="en-US" dirty="0" smtClean="0">
                <a:latin typeface="Courier"/>
                <a:cs typeface="Courier"/>
              </a:rPr>
              <a:t>This is an extended comment.</a:t>
            </a:r>
          </a:p>
          <a:p>
            <a:r>
              <a:rPr lang="en-US" dirty="0" smtClean="0">
                <a:latin typeface="Courier"/>
                <a:cs typeface="Courier"/>
              </a:rPr>
              <a:t>It can be many lines long.</a:t>
            </a:r>
          </a:p>
          <a:p>
            <a:r>
              <a:rPr lang="en-US" dirty="0" smtClean="0">
                <a:latin typeface="Courier"/>
                <a:cs typeface="Courier"/>
              </a:rPr>
              <a:t>Use this to explain functions or formulae</a:t>
            </a:r>
          </a:p>
          <a:p>
            <a:r>
              <a:rPr lang="en-US" dirty="0">
                <a:latin typeface="Courier"/>
                <a:cs typeface="Courier"/>
              </a:rPr>
              <a:t>t</a:t>
            </a:r>
            <a:r>
              <a:rPr lang="en-US" dirty="0" smtClean="0">
                <a:latin typeface="Courier"/>
                <a:cs typeface="Courier"/>
              </a:rPr>
              <a:t>o document code</a:t>
            </a:r>
          </a:p>
          <a:p>
            <a:r>
              <a:rPr lang="en-US" dirty="0" smtClean="0">
                <a:latin typeface="Courier"/>
                <a:cs typeface="Courier"/>
              </a:rPr>
              <a:t>Or to temporarily hide blocks you don’t want to run. 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””” 	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81402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86816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Reminders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8643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Reminders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90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Labs this Wednesday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Reminders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8643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Reminders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83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86816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Warmup Questions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02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Question #1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1272" y="2315688"/>
            <a:ext cx="60326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5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b = 3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x = (a &lt; 5) and ((b &lt;= 5) and (a != b))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ea typeface="Courier" charset="0"/>
                <a:cs typeface="Courier" charset="0"/>
              </a:rPr>
              <a:t>What is the value of x?</a:t>
            </a:r>
          </a:p>
          <a:p>
            <a:r>
              <a:rPr lang="en-US" dirty="0" smtClean="0">
                <a:ea typeface="Courier" charset="0"/>
                <a:cs typeface="Courier" charset="0"/>
              </a:rPr>
              <a:t>  A True</a:t>
            </a:r>
          </a:p>
          <a:p>
            <a:r>
              <a:rPr lang="en-US" dirty="0">
                <a:ea typeface="Courier" charset="0"/>
                <a:cs typeface="Courier" charset="0"/>
              </a:rPr>
              <a:t> </a:t>
            </a:r>
            <a:r>
              <a:rPr lang="en-US" dirty="0" smtClean="0">
                <a:ea typeface="Courier" charset="0"/>
                <a:cs typeface="Courier" charset="0"/>
              </a:rPr>
              <a:t> B False</a:t>
            </a:r>
            <a:endParaRPr lang="en-US" dirty="0"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35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Question #2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1272" y="2315688"/>
            <a:ext cx="60326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5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b = ‘hello world!’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x = (a &gt;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0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 and (b[len(b)] == ‘!’)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ea typeface="Courier" charset="0"/>
                <a:cs typeface="Courier" charset="0"/>
              </a:rPr>
              <a:t>What is the value of x?</a:t>
            </a:r>
          </a:p>
          <a:p>
            <a:r>
              <a:rPr lang="en-US" dirty="0" smtClean="0">
                <a:ea typeface="Courier" charset="0"/>
                <a:cs typeface="Courier" charset="0"/>
              </a:rPr>
              <a:t>  A True</a:t>
            </a:r>
          </a:p>
          <a:p>
            <a:r>
              <a:rPr lang="en-US" dirty="0">
                <a:ea typeface="Courier" charset="0"/>
                <a:cs typeface="Courier" charset="0"/>
              </a:rPr>
              <a:t> </a:t>
            </a:r>
            <a:r>
              <a:rPr lang="en-US" dirty="0" smtClean="0">
                <a:ea typeface="Courier" charset="0"/>
                <a:cs typeface="Courier" charset="0"/>
              </a:rPr>
              <a:t> B False</a:t>
            </a:r>
          </a:p>
        </p:txBody>
      </p:sp>
    </p:spTree>
    <p:extLst>
      <p:ext uri="{BB962C8B-B14F-4D97-AF65-F5344CB8AC3E}">
        <p14:creationId xmlns:p14="http://schemas.microsoft.com/office/powerpoint/2010/main" val="206222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86816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Functions </a:t>
            </a:r>
            <a:r>
              <a:rPr lang="en-US" sz="4800" b="1" dirty="0" err="1" smtClean="0"/>
              <a:t>cont.d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2133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Functions </a:t>
            </a:r>
            <a:r>
              <a:rPr lang="en-US" sz="1200" dirty="0" err="1" smtClean="0">
                <a:solidFill>
                  <a:srgbClr val="118EB0"/>
                </a:solidFill>
              </a:rPr>
              <a:t>Redux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58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 small program (block of code) we can run within python</a:t>
            </a:r>
          </a:p>
          <a:p>
            <a:pPr lvl="1"/>
            <a:r>
              <a:rPr lang="en-US" sz="2400" dirty="0" smtClean="0"/>
              <a:t>Interface encapsulation of details in the box</a:t>
            </a:r>
          </a:p>
          <a:p>
            <a:pPr lvl="1"/>
            <a:r>
              <a:rPr lang="en-US" sz="2400" dirty="0" smtClean="0"/>
              <a:t>Saves us from rewriting code</a:t>
            </a:r>
          </a:p>
          <a:p>
            <a:pPr lvl="1"/>
            <a:r>
              <a:rPr lang="en-US" sz="2400" dirty="0" smtClean="0"/>
              <a:t>Don’t reinvent the wheel</a:t>
            </a:r>
          </a:p>
          <a:p>
            <a:r>
              <a:rPr lang="en-US" sz="2800" dirty="0" smtClean="0"/>
              <a:t>Analogy: like verbs</a:t>
            </a:r>
          </a:p>
          <a:p>
            <a:r>
              <a:rPr lang="en-US" sz="2800" dirty="0" smtClean="0"/>
              <a:t>Also called subroutine or procedure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Function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7056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118EB0"/>
                </a:solidFill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236439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Use the name of the function with parentheses</a:t>
            </a:r>
          </a:p>
          <a:p>
            <a:pPr lvl="1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rint()</a:t>
            </a:r>
          </a:p>
          <a:p>
            <a:r>
              <a:rPr lang="en-US" sz="2800" dirty="0" smtClean="0"/>
              <a:t>Many functions come built-in to Python or in the standard libraries</a:t>
            </a:r>
          </a:p>
          <a:p>
            <a:r>
              <a:rPr lang="en-US" sz="2800" dirty="0" smtClean="0"/>
              <a:t>Others we will compose at need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Function Calls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7056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118EB0"/>
                </a:solidFill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76836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1439</TotalTime>
  <Words>773</Words>
  <Application>Microsoft Macintosh PowerPoint</Application>
  <PresentationFormat>On-screen Show (4:3)</PresentationFormat>
  <Paragraphs>246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Calibri</vt:lpstr>
      <vt:lpstr>Cambria Math</vt:lpstr>
      <vt:lpstr>Courier</vt:lpstr>
      <vt:lpstr>Mangal</vt:lpstr>
      <vt:lpstr>宋体</vt:lpstr>
      <vt:lpstr>Arial</vt:lpstr>
      <vt:lpstr>Office Theme</vt:lpstr>
      <vt:lpstr>Python Basics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Zhejiang U.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Basics</dc:title>
  <dc:creator>Zicheng Liao</dc:creator>
  <cp:lastModifiedBy>Zicheng Liao</cp:lastModifiedBy>
  <cp:revision>83</cp:revision>
  <dcterms:created xsi:type="dcterms:W3CDTF">2017-10-01T06:00:02Z</dcterms:created>
  <dcterms:modified xsi:type="dcterms:W3CDTF">2017-10-07T13:05:54Z</dcterms:modified>
</cp:coreProperties>
</file>