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259" r:id="rId13"/>
    <p:sldId id="260" r:id="rId14"/>
    <p:sldId id="274" r:id="rId15"/>
    <p:sldId id="275" r:id="rId16"/>
    <p:sldId id="276" r:id="rId17"/>
    <p:sldId id="273" r:id="rId18"/>
    <p:sldId id="278" r:id="rId19"/>
    <p:sldId id="284" r:id="rId20"/>
    <p:sldId id="285" r:id="rId21"/>
    <p:sldId id="286" r:id="rId22"/>
    <p:sldId id="287" r:id="rId23"/>
    <p:sldId id="271" r:id="rId24"/>
    <p:sldId id="272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8F049B-8701-6342-99AC-18641A1A3366}">
          <p14:sldIdLst>
            <p14:sldId id="256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259"/>
            <p14:sldId id="260"/>
            <p14:sldId id="274"/>
            <p14:sldId id="275"/>
            <p14:sldId id="276"/>
            <p14:sldId id="273"/>
            <p14:sldId id="278"/>
            <p14:sldId id="284"/>
            <p14:sldId id="285"/>
            <p14:sldId id="286"/>
            <p14:sldId id="287"/>
            <p14:sldId id="271"/>
            <p14:sldId id="272"/>
          </p14:sldIdLst>
        </p14:section>
        <p14:section name="Untitled Section" id="{448F6AA1-7E66-BC44-9E32-295021B39B4B}">
          <p14:sldIdLst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FDB"/>
    <a:srgbClr val="17BBE8"/>
    <a:srgbClr val="1ACFFF"/>
    <a:srgbClr val="118E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13" autoAdjust="0"/>
    <p:restoredTop sz="86401"/>
  </p:normalViewPr>
  <p:slideViewPr>
    <p:cSldViewPr snapToGrid="0" snapToObjects="1">
      <p:cViewPr varScale="1">
        <p:scale>
          <a:sx n="127" d="100"/>
          <a:sy n="127" d="100"/>
        </p:scale>
        <p:origin x="135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1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3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5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8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5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9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7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9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8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1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7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E4D60-05A1-A640-A7CD-C0D17F809990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3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Tower_of_Hanoi#/media/File:Tower_of_Hanoi_4.gif" TargetMode="External"/><Relationship Id="rId3" Type="http://schemas.openxmlformats.org/officeDocument/2006/relationships/image" Target="../media/image2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1AC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Python Basics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algn="r"/>
            <a:r>
              <a:rPr lang="en-US" sz="2000" dirty="0" smtClean="0">
                <a:solidFill>
                  <a:srgbClr val="118EB0"/>
                </a:solidFill>
              </a:rPr>
              <a:t>methods, </a:t>
            </a:r>
            <a:r>
              <a:rPr lang="en-US" sz="2000" dirty="0">
                <a:solidFill>
                  <a:srgbClr val="118EB0"/>
                </a:solidFill>
              </a:rPr>
              <a:t>comments, </a:t>
            </a:r>
            <a:r>
              <a:rPr lang="en-US" sz="2000" dirty="0" smtClean="0">
                <a:solidFill>
                  <a:srgbClr val="118EB0"/>
                </a:solidFill>
              </a:rPr>
              <a:t>function </a:t>
            </a:r>
            <a:r>
              <a:rPr lang="en-US" sz="2000" dirty="0">
                <a:solidFill>
                  <a:srgbClr val="118EB0"/>
                </a:solidFill>
              </a:rPr>
              <a:t>wrap-up</a:t>
            </a:r>
            <a:endParaRPr lang="en-US" sz="2000" dirty="0" smtClean="0">
              <a:solidFill>
                <a:srgbClr val="118EB0"/>
              </a:solidFill>
            </a:endParaRPr>
          </a:p>
          <a:p>
            <a:pPr algn="r"/>
            <a:endParaRPr lang="en-US" sz="2000" dirty="0">
              <a:solidFill>
                <a:srgbClr val="1ACFFF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CS101 Lecture #6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01740" y="6488668"/>
            <a:ext cx="114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118EB0"/>
                </a:solidFill>
              </a:rPr>
              <a:t>2016-10-12</a:t>
            </a:r>
            <a:endParaRPr lang="en-US" sz="16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88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 can explain our code using comments</a:t>
            </a:r>
          </a:p>
          <a:p>
            <a:r>
              <a:rPr lang="en-US" sz="2400" dirty="0" smtClean="0"/>
              <a:t>Begin with a # sign</a:t>
            </a:r>
          </a:p>
          <a:p>
            <a:r>
              <a:rPr lang="en-US" sz="2400" dirty="0" smtClean="0"/>
              <a:t>Python interpreter ignores the rest of the line</a:t>
            </a:r>
          </a:p>
          <a:p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Comments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864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Comments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5849" y="3176896"/>
            <a:ext cx="7612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x 	= 0.01		# grid spacing, m</a:t>
            </a:r>
          </a:p>
          <a:p>
            <a:r>
              <a:rPr lang="en-US" dirty="0" smtClean="0">
                <a:latin typeface="Courier"/>
                <a:cs typeface="Courier"/>
              </a:rPr>
              <a:t>V 	= 14.2		# voltage, V</a:t>
            </a:r>
          </a:p>
          <a:p>
            <a:r>
              <a:rPr lang="en-US" dirty="0" smtClean="0">
                <a:latin typeface="Courier"/>
                <a:cs typeface="Courier"/>
              </a:rPr>
              <a:t>	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9963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Long comments can also be stored as triple-quoted string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Comments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864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Comments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4339" y="2410967"/>
            <a:ext cx="76123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dx 	= 0.01		# grid spacing, m</a:t>
            </a:r>
          </a:p>
          <a:p>
            <a:r>
              <a:rPr lang="en-US" dirty="0" smtClean="0">
                <a:latin typeface="Courier"/>
                <a:cs typeface="Courier"/>
              </a:rPr>
              <a:t>V 	= 14.2		# voltage, V</a:t>
            </a:r>
          </a:p>
          <a:p>
            <a:r>
              <a:rPr lang="en-US" dirty="0" smtClean="0">
                <a:latin typeface="Courier"/>
                <a:cs typeface="Courier"/>
              </a:rPr>
              <a:t>“““</a:t>
            </a:r>
          </a:p>
          <a:p>
            <a:r>
              <a:rPr lang="en-US" dirty="0" smtClean="0">
                <a:latin typeface="Courier"/>
                <a:cs typeface="Courier"/>
              </a:rPr>
              <a:t>This is an extended comment.</a:t>
            </a:r>
          </a:p>
          <a:p>
            <a:r>
              <a:rPr lang="en-US" dirty="0" smtClean="0">
                <a:latin typeface="Courier"/>
                <a:cs typeface="Courier"/>
              </a:rPr>
              <a:t>It can be many lines long.</a:t>
            </a:r>
          </a:p>
          <a:p>
            <a:r>
              <a:rPr lang="en-US" dirty="0" smtClean="0">
                <a:latin typeface="Courier"/>
                <a:cs typeface="Courier"/>
              </a:rPr>
              <a:t>Use this to explain functions or formulae</a:t>
            </a:r>
          </a:p>
          <a:p>
            <a:r>
              <a:rPr lang="en-US" dirty="0">
                <a:latin typeface="Courier"/>
                <a:cs typeface="Courier"/>
              </a:rPr>
              <a:t>t</a:t>
            </a:r>
            <a:r>
              <a:rPr lang="en-US" dirty="0" smtClean="0">
                <a:latin typeface="Courier"/>
                <a:cs typeface="Courier"/>
              </a:rPr>
              <a:t>o document code</a:t>
            </a:r>
          </a:p>
          <a:p>
            <a:r>
              <a:rPr lang="en-US" dirty="0" smtClean="0">
                <a:latin typeface="Courier"/>
                <a:cs typeface="Courier"/>
              </a:rPr>
              <a:t>Or to temporarily hide blocks you don’t want to run. 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””” 	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5360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Functions wrap-up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58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small program (block of code) we can run within python</a:t>
            </a:r>
          </a:p>
          <a:p>
            <a:pPr lvl="1"/>
            <a:r>
              <a:rPr lang="en-US" sz="2400" dirty="0" smtClean="0"/>
              <a:t>Interface encapsulation of details in the box</a:t>
            </a:r>
          </a:p>
          <a:p>
            <a:pPr lvl="1"/>
            <a:r>
              <a:rPr lang="en-US" sz="2400" dirty="0" smtClean="0"/>
              <a:t>Saves us from rewriting code</a:t>
            </a:r>
          </a:p>
          <a:p>
            <a:pPr lvl="1"/>
            <a:r>
              <a:rPr lang="en-US" sz="2400" dirty="0" smtClean="0"/>
              <a:t>Don’t reinvent the wheel</a:t>
            </a:r>
          </a:p>
          <a:p>
            <a:r>
              <a:rPr lang="en-US" sz="2800" dirty="0" smtClean="0"/>
              <a:t>Analogy: like verbs</a:t>
            </a:r>
          </a:p>
          <a:p>
            <a:r>
              <a:rPr lang="en-US" sz="2800" dirty="0" smtClean="0"/>
              <a:t>Also called subroutine or procedure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Function (review)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39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 the name of the function with parentheses</a:t>
            </a:r>
          </a:p>
          <a:p>
            <a:pPr lvl="1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rint()</a:t>
            </a:r>
          </a:p>
          <a:p>
            <a:r>
              <a:rPr lang="en-US" sz="2800" dirty="0" smtClean="0"/>
              <a:t>Many functions come built-in to Python or in the standard libraries</a:t>
            </a:r>
          </a:p>
          <a:p>
            <a:r>
              <a:rPr lang="en-US" sz="2800" dirty="0" smtClean="0"/>
              <a:t>Others we will compose at need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Function Calls (review)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36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Data that are passed into a function as input</a:t>
            </a:r>
          </a:p>
          <a:p>
            <a:pPr lvl="1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rint(5)</a:t>
            </a:r>
          </a:p>
          <a:p>
            <a:pPr lvl="1"/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l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(‘Rex Kwon Do’)</a:t>
            </a:r>
          </a:p>
          <a:p>
            <a:pPr lvl="1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bs(-123)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/>
              <a:t>Can take zero to many arguments</a:t>
            </a:r>
          </a:p>
          <a:p>
            <a:pPr lvl="1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m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in(1, 4, 5)</a:t>
            </a:r>
          </a:p>
          <a:p>
            <a:pPr lvl="1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m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ax(1, 4, 5)</a:t>
            </a:r>
          </a:p>
          <a:p>
            <a:pPr lvl="1"/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input()</a:t>
            </a:r>
          </a:p>
          <a:p>
            <a:endParaRPr lang="en-US" dirty="0" smtClean="0">
              <a:ea typeface="Courier" charset="0"/>
              <a:cs typeface="Courier" charset="0"/>
            </a:endParaRPr>
          </a:p>
          <a:p>
            <a:r>
              <a:rPr lang="en-US" dirty="0" smtClean="0">
                <a:ea typeface="Courier" charset="0"/>
                <a:cs typeface="Courier" charset="0"/>
              </a:rPr>
              <a:t>The parentheses matters!</a:t>
            </a:r>
            <a:endParaRPr lang="en-US" dirty="0">
              <a:ea typeface="Courier" charset="0"/>
              <a:cs typeface="Courier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Arguments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08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Actions done within the code block</a:t>
            </a:r>
          </a:p>
          <a:p>
            <a:r>
              <a:rPr lang="en-US" sz="2800" dirty="0" smtClean="0"/>
              <a:t>Values returned to the caller</a:t>
            </a:r>
          </a:p>
          <a:p>
            <a:pPr lvl="1"/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a = min(1, 4, 5)</a:t>
            </a:r>
          </a:p>
          <a:p>
            <a:pPr lvl="1"/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B = max(1, 4, 5)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/>
              <a:t>Can return nothing</a:t>
            </a:r>
          </a:p>
          <a:p>
            <a:pPr lvl="1"/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print(5)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Return value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25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6690" y="2266851"/>
            <a:ext cx="50706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ef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f(x):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y = x ** 2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area = 0.5 * math.pi * y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area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66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8456"/>
          </a:xfrm>
        </p:spPr>
        <p:txBody>
          <a:bodyPr/>
          <a:lstStyle/>
          <a:p>
            <a:r>
              <a:rPr lang="en-US" dirty="0" smtClean="0"/>
              <a:t>A program should achieve a goal</a:t>
            </a:r>
          </a:p>
          <a:p>
            <a:r>
              <a:rPr lang="en-US" dirty="0" smtClean="0"/>
              <a:t>Let’s implement a function that solves for the</a:t>
            </a:r>
            <a:r>
              <a:rPr lang="en-US" altLang="zh-CN" dirty="0" smtClean="0"/>
              <a:t> solution to the</a:t>
            </a:r>
            <a:r>
              <a:rPr lang="en-US" dirty="0" smtClean="0"/>
              <a:t> quadratic equation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Goal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51739" y="3647738"/>
                <a:ext cx="334412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739" y="3647738"/>
                <a:ext cx="3344121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Example: Quadratic equation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2114" y="1362361"/>
            <a:ext cx="732608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def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quadraticSolver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print( ‘Quadratic solver’)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print(‘a x^2 + b x + c = 0’)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	a = float(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input(‘a: ’) )</a:t>
            </a:r>
          </a:p>
          <a:p>
            <a:pPr marL="342900" lvl="0" indent="-342900" defTabSz="914400"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b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 float( input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(‘b: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’) )</a:t>
            </a:r>
          </a:p>
          <a:p>
            <a:pPr marL="342900" lvl="0" indent="-342900" defTabSz="914400"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c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 float( input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(‘c: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’) )</a:t>
            </a:r>
          </a:p>
          <a:p>
            <a:pPr marL="342900" lvl="0" indent="-342900" defTabSz="914400"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342900" lvl="0" indent="-342900" defTabSz="914400"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root = (b**2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4*a*c)**0.5</a:t>
            </a:r>
          </a:p>
          <a:p>
            <a:pPr marL="342900" lvl="0" indent="-342900" defTabSz="914400"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denom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= 2*a</a:t>
            </a:r>
          </a:p>
          <a:p>
            <a:pPr marL="342900" lvl="0" indent="-342900" defTabSz="914400"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pos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= (-b + root)/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denom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342900" lvl="0" indent="-342900" defTabSz="914400"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neg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= (-b - root)/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denom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342900" lvl="0" indent="-342900" defTabSz="914400"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= ‘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pos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=%.3f\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nneg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=%.3f’%(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pos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neg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342900" lvl="0" indent="-342900" defTabSz="914400"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342900" lvl="0" indent="-342900" defTabSz="914400">
              <a:defRPr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342900" lvl="0" indent="-342900" defTabSz="914400">
              <a:defRPr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	return (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pos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neg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59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Methods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489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3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704" y="1221285"/>
            <a:ext cx="4692592" cy="46841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5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06286"/>
            <a:ext cx="8304963" cy="465033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Problem definition</a:t>
            </a:r>
          </a:p>
          <a:p>
            <a:pPr lvl="1"/>
            <a:r>
              <a:rPr lang="en-US" sz="2400" dirty="0" smtClean="0"/>
              <a:t>three plates A, B, C</a:t>
            </a:r>
          </a:p>
          <a:p>
            <a:pPr lvl="1"/>
            <a:r>
              <a:rPr lang="en-US" sz="2400" dirty="0"/>
              <a:t>n disks (labeled 1,..,n by size) </a:t>
            </a:r>
            <a:r>
              <a:rPr lang="en-US" sz="2400" dirty="0" smtClean="0"/>
              <a:t>stacked in plate A</a:t>
            </a:r>
          </a:p>
          <a:p>
            <a:r>
              <a:rPr lang="en-US" sz="2800" dirty="0" smtClean="0"/>
              <a:t>Goal: Move the n disks to plate C</a:t>
            </a:r>
            <a:endParaRPr lang="en-US" dirty="0"/>
          </a:p>
          <a:p>
            <a:r>
              <a:rPr lang="en-US" sz="2800" dirty="0" smtClean="0"/>
              <a:t>Restriction</a:t>
            </a:r>
          </a:p>
          <a:p>
            <a:pPr lvl="1"/>
            <a:r>
              <a:rPr lang="en-US" sz="2000" dirty="0" smtClean="0"/>
              <a:t>(1) one disk at a time; (2) cannot place big disks on top of smaller ones</a:t>
            </a:r>
          </a:p>
          <a:p>
            <a:endParaRPr lang="en-US" sz="2400" dirty="0" smtClean="0">
              <a:solidFill>
                <a:srgbClr val="3DBFDB"/>
              </a:solidFill>
            </a:endParaRP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dirty="0" smtClean="0"/>
              <a:t>try the </a:t>
            </a:r>
            <a:r>
              <a:rPr lang="en-US" sz="4000" i="1" dirty="0" smtClean="0"/>
              <a:t>Hanoi Tower problem..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5" y="4259325"/>
            <a:ext cx="4941983" cy="19304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507198" y="6178419"/>
            <a:ext cx="12070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27356" y="6178419"/>
            <a:ext cx="10972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90223" y="6179739"/>
            <a:ext cx="12070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51844" y="61985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93357" y="617841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0" y="61985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3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Write a python script to compute the </a:t>
            </a:r>
            <a:r>
              <a:rPr lang="en-US" sz="2800" b="1" i="1" dirty="0" smtClean="0">
                <a:solidFill>
                  <a:srgbClr val="3DBFDB"/>
                </a:solidFill>
              </a:rPr>
              <a:t>Fibonacci</a:t>
            </a:r>
            <a:r>
              <a:rPr lang="en-US" sz="2800" dirty="0" smtClean="0">
                <a:solidFill>
                  <a:srgbClr val="3DBFDB"/>
                </a:solidFill>
              </a:rPr>
              <a:t> </a:t>
            </a:r>
            <a:r>
              <a:rPr lang="en-US" sz="2800" i="1" dirty="0" smtClean="0">
                <a:solidFill>
                  <a:srgbClr val="3DBFDB"/>
                </a:solidFill>
              </a:rPr>
              <a:t>number</a:t>
            </a:r>
            <a:r>
              <a:rPr lang="en-US" sz="2800" dirty="0" smtClean="0"/>
              <a:t>: </a:t>
            </a:r>
            <a:r>
              <a:rPr lang="en-US" sz="2800" dirty="0" err="1" smtClean="0"/>
              <a:t>fibo</a:t>
            </a:r>
            <a:r>
              <a:rPr lang="en-US" sz="2800" dirty="0" smtClean="0"/>
              <a:t>(n)</a:t>
            </a:r>
            <a:endParaRPr lang="en-US" sz="2400" dirty="0" smtClean="0"/>
          </a:p>
          <a:p>
            <a:pPr lvl="1">
              <a:buClr>
                <a:schemeClr val="bg1">
                  <a:lumMod val="75000"/>
                </a:schemeClr>
              </a:buClr>
            </a:pPr>
            <a:r>
              <a:rPr lang="en-US" sz="2400" dirty="0" smtClean="0"/>
              <a:t>  1, 1, 2, 3, 5, 8, 13, </a:t>
            </a:r>
            <a:r>
              <a:rPr lang="mr-IN" sz="2400" dirty="0" smtClean="0"/>
              <a:t>…</a:t>
            </a:r>
            <a:endParaRPr lang="en-US" sz="2000" dirty="0"/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After Class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9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Reminders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864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Reminders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90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#3 is </a:t>
            </a:r>
            <a:r>
              <a:rPr lang="en-US" dirty="0" smtClean="0"/>
              <a:t>out and due on Oct 16</a:t>
            </a:r>
            <a:r>
              <a:rPr lang="en-US" baseline="30000" dirty="0" smtClean="0"/>
              <a:t>th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Reminders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864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Reminders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83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6690" y="2551122"/>
            <a:ext cx="50706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ef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f(x):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y = x ** 2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area = 0.5 * math.pi * y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area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15214" y="4782798"/>
            <a:ext cx="6448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def</a:t>
            </a:r>
            <a:r>
              <a:rPr lang="en-US" dirty="0" smtClean="0">
                <a:solidFill>
                  <a:srgbClr val="0070C0"/>
                </a:solidFill>
              </a:rPr>
              <a:t>: keyword to start the definition of a function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return</a:t>
            </a:r>
            <a:r>
              <a:rPr lang="en-US" dirty="0" smtClean="0">
                <a:solidFill>
                  <a:srgbClr val="0070C0"/>
                </a:solidFill>
              </a:rPr>
              <a:t>: keyword to “return” a value from the function to the caller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82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6690" y="2551122"/>
            <a:ext cx="50706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ef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f(x):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y = x ** 2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area = 0.5 * math.pi * y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area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15214" y="4782798"/>
            <a:ext cx="3531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</a:t>
            </a:r>
            <a:r>
              <a:rPr lang="en-US" dirty="0" smtClean="0">
                <a:solidFill>
                  <a:srgbClr val="0070C0"/>
                </a:solidFill>
              </a:rPr>
              <a:t>: name of the function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x</a:t>
            </a:r>
            <a:r>
              <a:rPr lang="en-US" dirty="0" smtClean="0">
                <a:solidFill>
                  <a:srgbClr val="0070C0"/>
                </a:solidFill>
              </a:rPr>
              <a:t>: argument passed to the function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22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6690" y="2551122"/>
            <a:ext cx="50706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ef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f(x):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y = x ** 2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area = 0.5 * math.pi * y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area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15214" y="4782798"/>
            <a:ext cx="6565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y, area</a:t>
            </a:r>
            <a:r>
              <a:rPr lang="en-US" dirty="0" smtClean="0">
                <a:solidFill>
                  <a:srgbClr val="0070C0"/>
                </a:solidFill>
              </a:rPr>
              <a:t>: variables created inside the function </a:t>
            </a:r>
            <a:r>
              <a:rPr lang="mr-IN" dirty="0" smtClean="0">
                <a:solidFill>
                  <a:srgbClr val="0070C0"/>
                </a:solidFill>
              </a:rPr>
              <a:t>–</a:t>
            </a:r>
            <a:r>
              <a:rPr lang="en-US" dirty="0" smtClean="0">
                <a:solidFill>
                  <a:srgbClr val="0070C0"/>
                </a:solidFill>
              </a:rPr>
              <a:t> doesn’t exist outside the function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41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6690" y="2551122"/>
            <a:ext cx="50706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ef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f(x):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y = x ** 2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area = 0.5 * math.pi * y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area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15214" y="4782798"/>
            <a:ext cx="639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colon</a:t>
            </a:r>
            <a:r>
              <a:rPr lang="en-US" dirty="0" smtClean="0">
                <a:solidFill>
                  <a:srgbClr val="0070C0"/>
                </a:solidFill>
              </a:rPr>
              <a:t> and indent defines the code block (body of the function)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82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15214" y="2270924"/>
            <a:ext cx="55322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ef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f(x):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if x &gt;= 0:</a:t>
            </a:r>
          </a:p>
          <a:p>
            <a:pPr lvl="1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y = x ** 2</a:t>
            </a:r>
          </a:p>
          <a:p>
            <a:pPr lvl="1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area = 0.5 * math.pi * y</a:t>
            </a:r>
          </a:p>
          <a:p>
            <a:pPr lvl="1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area</a:t>
            </a:r>
          </a:p>
          <a:p>
            <a:pPr lvl="1"/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pPr lvl="1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return 0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15214" y="4988949"/>
            <a:ext cx="639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Can have multiple levels of code blocks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1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Call a function from a data type</a:t>
            </a:r>
          </a:p>
          <a:p>
            <a:pPr lvl="1"/>
            <a:r>
              <a:rPr lang="en-US" sz="2400" dirty="0" smtClean="0">
                <a:latin typeface="Courier"/>
                <a:cs typeface="Courier"/>
              </a:rPr>
              <a:t>“Brown </a:t>
            </a:r>
            <a:r>
              <a:rPr lang="en-US" sz="2400" dirty="0" err="1" smtClean="0">
                <a:latin typeface="Courier"/>
                <a:cs typeface="Courier"/>
              </a:rPr>
              <a:t>Fox”.lower</a:t>
            </a:r>
            <a:r>
              <a:rPr lang="en-US" sz="2400" dirty="0" smtClean="0">
                <a:latin typeface="Courier"/>
                <a:cs typeface="Courier"/>
              </a:rPr>
              <a:t>()</a:t>
            </a:r>
          </a:p>
          <a:p>
            <a:pPr lvl="1"/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smtClean="0">
                <a:latin typeface="Courier"/>
                <a:cs typeface="Courier"/>
              </a:rPr>
              <a:t>1+2j).conjugate()</a:t>
            </a:r>
          </a:p>
          <a:p>
            <a:endParaRPr lang="en-US" sz="2800" dirty="0">
              <a:cs typeface="Courier"/>
            </a:endParaRPr>
          </a:p>
          <a:p>
            <a:r>
              <a:rPr lang="en-US" sz="2800" dirty="0" smtClean="0">
                <a:cs typeface="Courier"/>
              </a:rPr>
              <a:t>The functions are defined within each data type </a:t>
            </a:r>
            <a:endParaRPr lang="en-US" sz="2800" dirty="0">
              <a:cs typeface="Courier"/>
            </a:endParaRPr>
          </a:p>
          <a:p>
            <a:r>
              <a:rPr lang="en-US" sz="2800" dirty="0" smtClean="0">
                <a:cs typeface="Courier"/>
              </a:rPr>
              <a:t>The data is treated as an argument to the method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Methods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746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118EB0"/>
                </a:solidFill>
              </a:rPr>
              <a:t>M</a:t>
            </a:r>
            <a:r>
              <a:rPr lang="en-US" sz="1200" smtClean="0">
                <a:solidFill>
                  <a:srgbClr val="118EB0"/>
                </a:solidFill>
              </a:rPr>
              <a:t>ethods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7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Warmup Questions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0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Question #1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536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Question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272" y="2315688"/>
            <a:ext cx="60326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5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 = 3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x = (a &lt; 5) and ((b &lt;= 5) and (a != b))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ea typeface="Courier" charset="0"/>
                <a:cs typeface="Courier" charset="0"/>
              </a:rPr>
              <a:t>What is the value of x?</a:t>
            </a:r>
          </a:p>
          <a:p>
            <a:r>
              <a:rPr lang="en-US" dirty="0" smtClean="0">
                <a:ea typeface="Courier" charset="0"/>
                <a:cs typeface="Courier" charset="0"/>
              </a:rPr>
              <a:t>  A True</a:t>
            </a:r>
          </a:p>
          <a:p>
            <a:r>
              <a:rPr lang="en-US" dirty="0">
                <a:ea typeface="Courier" charset="0"/>
                <a:cs typeface="Courier" charset="0"/>
              </a:rPr>
              <a:t> </a:t>
            </a:r>
            <a:r>
              <a:rPr lang="en-US" dirty="0" smtClean="0">
                <a:ea typeface="Courier" charset="0"/>
                <a:cs typeface="Courier" charset="0"/>
              </a:rPr>
              <a:t> B False</a:t>
            </a:r>
            <a:endParaRPr lang="en-US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22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Question #2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272" y="2315688"/>
            <a:ext cx="60326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5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 = ‘hello world!’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x = (a &gt;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 and (b[len(b)] == ‘!’)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ea typeface="Courier" charset="0"/>
                <a:cs typeface="Courier" charset="0"/>
              </a:rPr>
              <a:t>What is the value of x?</a:t>
            </a:r>
          </a:p>
          <a:p>
            <a:r>
              <a:rPr lang="en-US" dirty="0" smtClean="0">
                <a:ea typeface="Courier" charset="0"/>
                <a:cs typeface="Courier" charset="0"/>
              </a:rPr>
              <a:t>  A True</a:t>
            </a:r>
          </a:p>
          <a:p>
            <a:r>
              <a:rPr lang="en-US" dirty="0">
                <a:ea typeface="Courier" charset="0"/>
                <a:cs typeface="Courier" charset="0"/>
              </a:rPr>
              <a:t> </a:t>
            </a:r>
            <a:r>
              <a:rPr lang="en-US" dirty="0" smtClean="0">
                <a:ea typeface="Courier" charset="0"/>
                <a:cs typeface="Courier" charset="0"/>
              </a:rPr>
              <a:t> B False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536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Question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23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“</a:t>
            </a:r>
            <a:r>
              <a:rPr lang="en-US" sz="2400" dirty="0" err="1" smtClean="0">
                <a:latin typeface="Courier"/>
                <a:cs typeface="Courier"/>
              </a:rPr>
              <a:t>GATTACA”.count</a:t>
            </a:r>
            <a:r>
              <a:rPr lang="en-US" sz="2400" dirty="0" smtClean="0">
                <a:latin typeface="Courier"/>
                <a:cs typeface="Courier"/>
              </a:rPr>
              <a:t>(‘A’)</a:t>
            </a:r>
          </a:p>
          <a:p>
            <a:r>
              <a:rPr lang="en-US" sz="2400" dirty="0" smtClean="0">
                <a:latin typeface="Courier"/>
                <a:cs typeface="Courier"/>
              </a:rPr>
              <a:t>“</a:t>
            </a:r>
            <a:r>
              <a:rPr lang="en-US" sz="2400" dirty="0" err="1" smtClean="0">
                <a:latin typeface="Courier"/>
                <a:cs typeface="Courier"/>
              </a:rPr>
              <a:t>MVEMJSUN”.find</a:t>
            </a:r>
            <a:r>
              <a:rPr lang="en-US" sz="2400" dirty="0" smtClean="0">
                <a:latin typeface="Courier"/>
                <a:cs typeface="Courier"/>
              </a:rPr>
              <a:t>(‘M’)</a:t>
            </a:r>
          </a:p>
          <a:p>
            <a:r>
              <a:rPr lang="en-US" sz="2400" dirty="0">
                <a:latin typeface="Courier"/>
                <a:cs typeface="Courier"/>
              </a:rPr>
              <a:t>“MVEMJSUN</a:t>
            </a:r>
            <a:r>
              <a:rPr lang="en-US" sz="2400" dirty="0" smtClean="0">
                <a:latin typeface="Courier"/>
                <a:cs typeface="Courier"/>
              </a:rPr>
              <a:t>”.</a:t>
            </a:r>
            <a:r>
              <a:rPr lang="en-US" sz="2400" dirty="0" err="1" smtClean="0">
                <a:latin typeface="Courier"/>
                <a:cs typeface="Courier"/>
              </a:rPr>
              <a:t>rfind</a:t>
            </a:r>
            <a:r>
              <a:rPr lang="en-US" sz="2400" dirty="0" smtClean="0">
                <a:latin typeface="Courier"/>
                <a:cs typeface="Courier"/>
              </a:rPr>
              <a:t>(‘M’)</a:t>
            </a:r>
          </a:p>
          <a:p>
            <a:r>
              <a:rPr lang="en-US" sz="2400" dirty="0" smtClean="0">
                <a:latin typeface="Courier"/>
                <a:cs typeface="Courier"/>
              </a:rPr>
              <a:t>“</a:t>
            </a:r>
            <a:r>
              <a:rPr lang="en-US" sz="2400" dirty="0" err="1" smtClean="0">
                <a:latin typeface="Courier"/>
                <a:cs typeface="Courier"/>
              </a:rPr>
              <a:t>ABACADABRA”.replace</a:t>
            </a:r>
            <a:r>
              <a:rPr lang="en-US" sz="2400" dirty="0" smtClean="0">
                <a:latin typeface="Courier"/>
                <a:cs typeface="Courier"/>
              </a:rPr>
              <a:t>(‘AB’, ‘G’)</a:t>
            </a:r>
          </a:p>
          <a:p>
            <a:r>
              <a:rPr lang="en-US" sz="2400" dirty="0" smtClean="0">
                <a:latin typeface="Courier"/>
                <a:cs typeface="Courier"/>
              </a:rPr>
              <a:t>‘ FNORD ’.strip()</a:t>
            </a:r>
          </a:p>
          <a:p>
            <a:r>
              <a:rPr lang="en-US" sz="2400" dirty="0" smtClean="0">
                <a:latin typeface="Courier"/>
                <a:cs typeface="Courier"/>
              </a:rPr>
              <a:t>‘high king of </a:t>
            </a:r>
            <a:r>
              <a:rPr lang="en-US" sz="2400" dirty="0" err="1" smtClean="0">
                <a:latin typeface="Courier"/>
                <a:cs typeface="Courier"/>
              </a:rPr>
              <a:t>narnia</a:t>
            </a:r>
            <a:r>
              <a:rPr lang="en-US" sz="2400" dirty="0" smtClean="0">
                <a:latin typeface="Courier"/>
                <a:cs typeface="Courier"/>
              </a:rPr>
              <a:t>’.title()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String methods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46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118EB0"/>
                </a:solidFill>
              </a:rPr>
              <a:t>M</a:t>
            </a:r>
            <a:r>
              <a:rPr lang="en-US" sz="1200" dirty="0" smtClean="0">
                <a:solidFill>
                  <a:srgbClr val="118EB0"/>
                </a:solidFill>
              </a:rPr>
              <a:t>ethods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72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42796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 =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’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74.125.21.147’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s.find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(‘.’)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x = s[i+1:i+3]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x = x*2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is the value of x?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A ‘125125’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B 250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C ‘1212’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D 24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Question #1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746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118EB0"/>
                </a:solidFill>
              </a:rPr>
              <a:t>M</a:t>
            </a:r>
            <a:r>
              <a:rPr lang="en-US" sz="1200" smtClean="0">
                <a:solidFill>
                  <a:srgbClr val="118EB0"/>
                </a:solidFill>
              </a:rPr>
              <a:t>ethods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86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</a:t>
            </a:r>
            <a:r>
              <a:rPr lang="en-US" sz="2400" dirty="0" smtClean="0">
                <a:latin typeface="Courier"/>
                <a:cs typeface="Courier"/>
              </a:rPr>
              <a:t> = “WATER MAIN”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x = s[0:s.find(‘ ’)].lower()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x = </a:t>
            </a:r>
            <a:r>
              <a:rPr lang="en-US" sz="2400" dirty="0" err="1" smtClean="0">
                <a:latin typeface="Courier"/>
                <a:cs typeface="Courier"/>
              </a:rPr>
              <a:t>x.title</a:t>
            </a:r>
            <a:r>
              <a:rPr lang="en-US" sz="2400" dirty="0" smtClean="0">
                <a:latin typeface="Courier"/>
                <a:cs typeface="Courier"/>
              </a:rPr>
              <a:t>().</a:t>
            </a:r>
            <a:r>
              <a:rPr lang="en-US" sz="2400" dirty="0" err="1" smtClean="0">
                <a:latin typeface="Courier"/>
                <a:cs typeface="Courier"/>
              </a:rPr>
              <a:t>swapcase</a:t>
            </a:r>
            <a:r>
              <a:rPr lang="en-US" sz="2400" dirty="0" smtClean="0">
                <a:latin typeface="Courier"/>
                <a:cs typeface="Courier"/>
              </a:rPr>
              <a:t>()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cs typeface="Courier"/>
              </a:rPr>
              <a:t>What is the value of x?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A ‘</a:t>
            </a:r>
            <a:r>
              <a:rPr lang="en-US" sz="2400" dirty="0" err="1" smtClean="0">
                <a:latin typeface="Courier"/>
                <a:cs typeface="Courier"/>
              </a:rPr>
              <a:t>wATER</a:t>
            </a:r>
            <a:r>
              <a:rPr lang="en-US" sz="2400" dirty="0" smtClean="0">
                <a:latin typeface="Courier"/>
                <a:cs typeface="Courier"/>
              </a:rPr>
              <a:t>’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B ‘Water’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C ‘</a:t>
            </a:r>
            <a:r>
              <a:rPr lang="en-US" sz="2400" dirty="0" err="1" smtClean="0">
                <a:latin typeface="Courier"/>
                <a:cs typeface="Courier"/>
              </a:rPr>
              <a:t>wATE</a:t>
            </a:r>
            <a:r>
              <a:rPr lang="en-US" sz="2400" dirty="0" smtClean="0">
                <a:latin typeface="Courier"/>
                <a:cs typeface="Courier"/>
              </a:rPr>
              <a:t>’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D ‘</a:t>
            </a:r>
            <a:r>
              <a:rPr lang="en-US" sz="2400" dirty="0" err="1" smtClean="0">
                <a:latin typeface="Courier"/>
                <a:cs typeface="Courier"/>
              </a:rPr>
              <a:t>aTER</a:t>
            </a:r>
            <a:r>
              <a:rPr lang="en-US" sz="2400" dirty="0" smtClean="0">
                <a:latin typeface="Courier"/>
                <a:cs typeface="Courier"/>
              </a:rPr>
              <a:t>’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746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118EB0"/>
                </a:solidFill>
              </a:rPr>
              <a:t>M</a:t>
            </a:r>
            <a:r>
              <a:rPr lang="en-US" sz="1200" smtClean="0">
                <a:solidFill>
                  <a:srgbClr val="118EB0"/>
                </a:solidFill>
              </a:rPr>
              <a:t>ethods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13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12798" cy="4842796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s = </a:t>
            </a:r>
            <a:r>
              <a:rPr lang="mr-IN" sz="2800" dirty="0" smtClean="0">
                <a:latin typeface="Courier" charset="0"/>
                <a:ea typeface="Courier" charset="0"/>
                <a:cs typeface="Courier" charset="0"/>
              </a:rPr>
              <a:t>’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ABC DE ’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s.replace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(‘ ‘, ‘_’).strip(‘_’)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s.rfind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(‘_’)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is the value of </a:t>
            </a:r>
            <a:r>
              <a:rPr lang="en-US" dirty="0" err="1" smtClean="0"/>
              <a:t>i</a:t>
            </a:r>
            <a:r>
              <a:rPr lang="en-US" dirty="0" smtClean="0"/>
              <a:t>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</a:t>
            </a:r>
            <a:r>
              <a:rPr lang="en-US" dirty="0" smtClean="0"/>
              <a:t> A 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B 3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C 4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D 7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Question #2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746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118EB0"/>
                </a:solidFill>
              </a:rPr>
              <a:t>M</a:t>
            </a:r>
            <a:r>
              <a:rPr lang="en-US" sz="1200" smtClean="0">
                <a:solidFill>
                  <a:srgbClr val="118EB0"/>
                </a:solidFill>
              </a:rPr>
              <a:t>ethods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44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7431" y="1354803"/>
            <a:ext cx="7649137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def fun(a):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.title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swapcase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= fun(‘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abb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’)+fun(‘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acab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’)</a:t>
            </a:r>
          </a:p>
          <a:p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 smtClean="0">
                <a:ea typeface="Courier" charset="0"/>
                <a:cs typeface="Courier" charset="0"/>
              </a:rPr>
              <a:t>What is the value of x?</a:t>
            </a:r>
          </a:p>
          <a:p>
            <a:r>
              <a:rPr lang="en-US" sz="3200" dirty="0">
                <a:ea typeface="Courier" charset="0"/>
                <a:cs typeface="Courier" charset="0"/>
              </a:rPr>
              <a:t> </a:t>
            </a:r>
            <a:r>
              <a:rPr lang="en-US" sz="3200" dirty="0" smtClean="0">
                <a:ea typeface="Courier" charset="0"/>
                <a:cs typeface="Courier" charset="0"/>
              </a:rPr>
              <a:t>A ‘</a:t>
            </a:r>
            <a:r>
              <a:rPr lang="en-US" sz="3200" dirty="0" err="1" smtClean="0">
                <a:ea typeface="Courier" charset="0"/>
                <a:cs typeface="Courier" charset="0"/>
              </a:rPr>
              <a:t>AbbAcab</a:t>
            </a:r>
            <a:r>
              <a:rPr lang="en-US" sz="3200" dirty="0" smtClean="0">
                <a:ea typeface="Courier" charset="0"/>
                <a:cs typeface="Courier" charset="0"/>
              </a:rPr>
              <a:t>’</a:t>
            </a:r>
          </a:p>
          <a:p>
            <a:r>
              <a:rPr lang="en-US" sz="3200" dirty="0">
                <a:ea typeface="Courier" charset="0"/>
                <a:cs typeface="Courier" charset="0"/>
              </a:rPr>
              <a:t> </a:t>
            </a:r>
            <a:r>
              <a:rPr lang="en-US" sz="3200" dirty="0" smtClean="0">
                <a:ea typeface="Courier" charset="0"/>
                <a:cs typeface="Courier" charset="0"/>
              </a:rPr>
              <a:t>B ‘</a:t>
            </a:r>
            <a:r>
              <a:rPr lang="en-US" sz="3200" dirty="0" err="1" smtClean="0">
                <a:ea typeface="Courier" charset="0"/>
                <a:cs typeface="Courier" charset="0"/>
              </a:rPr>
              <a:t>aBBaCAB</a:t>
            </a:r>
            <a:r>
              <a:rPr lang="en-US" sz="3200" dirty="0" smtClean="0">
                <a:ea typeface="Courier" charset="0"/>
                <a:cs typeface="Courier" charset="0"/>
              </a:rPr>
              <a:t>’</a:t>
            </a:r>
          </a:p>
          <a:p>
            <a:r>
              <a:rPr lang="en-US" sz="3200" dirty="0">
                <a:ea typeface="Courier" charset="0"/>
                <a:cs typeface="Courier" charset="0"/>
              </a:rPr>
              <a:t> </a:t>
            </a:r>
            <a:r>
              <a:rPr lang="en-US" sz="3200" dirty="0" smtClean="0">
                <a:ea typeface="Courier" charset="0"/>
                <a:cs typeface="Courier" charset="0"/>
              </a:rPr>
              <a:t>C ‘</a:t>
            </a:r>
            <a:r>
              <a:rPr lang="en-US" sz="3200" dirty="0" err="1" smtClean="0">
                <a:ea typeface="Courier" charset="0"/>
                <a:cs typeface="Courier" charset="0"/>
              </a:rPr>
              <a:t>abbacab</a:t>
            </a:r>
            <a:r>
              <a:rPr lang="en-US" sz="3200" dirty="0" smtClean="0">
                <a:ea typeface="Courier" charset="0"/>
                <a:cs typeface="Courier" charset="0"/>
              </a:rPr>
              <a:t>’</a:t>
            </a:r>
          </a:p>
          <a:p>
            <a:r>
              <a:rPr lang="en-US" sz="3200" dirty="0">
                <a:ea typeface="Courier" charset="0"/>
                <a:cs typeface="Courier" charset="0"/>
              </a:rPr>
              <a:t> </a:t>
            </a:r>
            <a:r>
              <a:rPr lang="en-US" sz="3200" dirty="0" smtClean="0">
                <a:ea typeface="Courier" charset="0"/>
                <a:cs typeface="Courier" charset="0"/>
              </a:rPr>
              <a:t>D ‘ABBACAB’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746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118EB0"/>
                </a:solidFill>
              </a:rPr>
              <a:t>M</a:t>
            </a:r>
            <a:r>
              <a:rPr lang="en-US" sz="1200" smtClean="0">
                <a:solidFill>
                  <a:srgbClr val="118EB0"/>
                </a:solidFill>
              </a:rPr>
              <a:t>ethods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66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Comments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8629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Comments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05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6793</TotalTime>
  <Words>808</Words>
  <Application>Microsoft Macintosh PowerPoint</Application>
  <PresentationFormat>On-screen Show (4:3)</PresentationFormat>
  <Paragraphs>263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Calibri</vt:lpstr>
      <vt:lpstr>Cambria Math</vt:lpstr>
      <vt:lpstr>Courier</vt:lpstr>
      <vt:lpstr>Mangal</vt:lpstr>
      <vt:lpstr>宋体</vt:lpstr>
      <vt:lpstr>Arial</vt:lpstr>
      <vt:lpstr>Office Theme</vt:lpstr>
      <vt:lpstr>Python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Zhejiang U.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Zicheng Liao</dc:creator>
  <cp:lastModifiedBy>Zicheng Liao</cp:lastModifiedBy>
  <cp:revision>117</cp:revision>
  <dcterms:created xsi:type="dcterms:W3CDTF">2017-10-01T06:00:02Z</dcterms:created>
  <dcterms:modified xsi:type="dcterms:W3CDTF">2017-10-15T04:25:45Z</dcterms:modified>
</cp:coreProperties>
</file>