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7" r:id="rId4"/>
    <p:sldId id="266" r:id="rId5"/>
    <p:sldId id="269" r:id="rId6"/>
    <p:sldId id="268" r:id="rId7"/>
    <p:sldId id="270" r:id="rId8"/>
    <p:sldId id="271" r:id="rId9"/>
    <p:sldId id="272" r:id="rId10"/>
    <p:sldId id="292" r:id="rId11"/>
    <p:sldId id="289" r:id="rId12"/>
    <p:sldId id="293" r:id="rId13"/>
    <p:sldId id="291" r:id="rId14"/>
    <p:sldId id="295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5" r:id="rId24"/>
    <p:sldId id="280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7"/>
            <p14:sldId id="266"/>
            <p14:sldId id="269"/>
            <p14:sldId id="268"/>
            <p14:sldId id="270"/>
            <p14:sldId id="271"/>
            <p14:sldId id="272"/>
            <p14:sldId id="292"/>
            <p14:sldId id="289"/>
            <p14:sldId id="293"/>
            <p14:sldId id="291"/>
            <p14:sldId id="295"/>
            <p14:sldId id="273"/>
            <p14:sldId id="274"/>
            <p14:sldId id="275"/>
            <p14:sldId id="276"/>
            <p14:sldId id="277"/>
            <p14:sldId id="278"/>
            <p14:sldId id="281"/>
            <p14:sldId id="282"/>
            <p14:sldId id="285"/>
            <p14:sldId id="280"/>
            <p14:sldId id="286"/>
            <p14:sldId id="287"/>
            <p14:sldId id="288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482" autoAdjust="0"/>
    <p:restoredTop sz="95627" autoAdjust="0"/>
  </p:normalViewPr>
  <p:slideViewPr>
    <p:cSldViewPr snapToGrid="0" snapToObjects="1">
      <p:cViewPr varScale="1">
        <p:scale>
          <a:sx n="87" d="100"/>
          <a:sy n="87" d="100"/>
        </p:scale>
        <p:origin x="13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HowTo/Sor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HowTo/Sort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Python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Workflow, data sources, requests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#12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2016-10-31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Sort a List/</a:t>
            </a:r>
            <a:r>
              <a:rPr lang="en-US" sz="4800" b="1" dirty="0" err="1" smtClean="0"/>
              <a:t>dict</a:t>
            </a:r>
            <a:r>
              <a:rPr lang="en-US" sz="4800" b="1" dirty="0" smtClean="0"/>
              <a:t>/etc.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list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[‘a’, ‘c’, ‘b’, ‘d’]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(reverse=True)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sorted(l)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sorted(l, reverse=True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</a:t>
            </a:r>
            <a:r>
              <a:rPr lang="en-US" sz="4000" i="1" dirty="0" err="1" smtClean="0"/>
              <a:t>dict</a:t>
            </a:r>
            <a:r>
              <a:rPr lang="en-US" sz="4000" i="1" dirty="0" smtClean="0"/>
              <a:t> (by key)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4733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[‘one’:1, ‘two’:2, ‘three’:3]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sorted(d)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&gt;&gt;&gt;[‘one’, ‘three’, ‘two’]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sorted(d,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‘two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‘three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‘one’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9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</a:t>
            </a:r>
            <a:r>
              <a:rPr lang="en-US" sz="4000" i="1" dirty="0" err="1" smtClean="0"/>
              <a:t>dict</a:t>
            </a:r>
            <a:r>
              <a:rPr lang="en-US" sz="4000" i="1" dirty="0" smtClean="0"/>
              <a:t> by value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4733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 = [‘one’:1, ‘two’:2, ‘three’:3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orted(d, key=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x:d[x])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[‘one’, ‘two’, ‘three’]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035" y="4554071"/>
            <a:ext cx="5857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more information about sort(), and the lambda function:</a:t>
            </a: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wiki.python.org/moin/HowTo/Sorting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4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list of tuples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035" y="4554071"/>
            <a:ext cx="5857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more information about sort(), and the lambda function:</a:t>
            </a: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wiki.python.org/moin/HowTo/Sorting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565" y="1877202"/>
            <a:ext cx="5698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[‘one’:1, ‘two’:2, ‘three’:3]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sorted(t, key=lambda x:x[1])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[(‘one’,1), (‘two’,2), (‘three’,3)]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key=lambda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x:x[0])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[(‘one’,1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(‘three’,3)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(‘two’,2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5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Input Sources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type in</a:t>
            </a:r>
          </a:p>
          <a:p>
            <a:r>
              <a:rPr lang="en-US" dirty="0" smtClean="0"/>
              <a:t>Hard drive</a:t>
            </a:r>
          </a:p>
          <a:p>
            <a:pPr lvl="1"/>
            <a:r>
              <a:rPr lang="en-US" dirty="0" smtClean="0"/>
              <a:t>Plain text files</a:t>
            </a:r>
          </a:p>
          <a:p>
            <a:pPr lvl="1"/>
            <a:r>
              <a:rPr lang="en-US" dirty="0" smtClean="0"/>
              <a:t>Comma-Separated Value files (.csv)</a:t>
            </a:r>
            <a:endParaRPr lang="en-US" dirty="0"/>
          </a:p>
          <a:p>
            <a:r>
              <a:rPr lang="en-US" dirty="0" smtClean="0"/>
              <a:t>The Internet!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Input sources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7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4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US" dirty="0" smtClean="0"/>
              <a:t>Accepts as argument a hint message</a:t>
            </a:r>
          </a:p>
          <a:p>
            <a:pPr lvl="1"/>
            <a:r>
              <a:rPr lang="en-US" dirty="0" smtClean="0"/>
              <a:t>Pauses for user to type in</a:t>
            </a:r>
          </a:p>
          <a:p>
            <a:pPr lvl="1"/>
            <a:r>
              <a:rPr lang="en-US" dirty="0" smtClean="0"/>
              <a:t>Finishes when user hits ‘Return’ key</a:t>
            </a:r>
          </a:p>
          <a:p>
            <a:pPr lvl="1"/>
            <a:r>
              <a:rPr lang="en-US" dirty="0" smtClean="0"/>
              <a:t>Returns 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Review: User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7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lvl="1"/>
            <a:r>
              <a:rPr lang="en-US" dirty="0" smtClean="0"/>
              <a:t>Accept as argument a file name</a:t>
            </a:r>
          </a:p>
          <a:p>
            <a:pPr lvl="1"/>
            <a:r>
              <a:rPr lang="en-US" dirty="0" smtClean="0"/>
              <a:t>Access mode: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‘r’, ‘w’, ‘a’</a:t>
            </a:r>
          </a:p>
          <a:p>
            <a:pPr lvl="1"/>
            <a:r>
              <a:rPr lang="en-US" dirty="0" smtClean="0"/>
              <a:t>Returns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data type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Review: 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3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iterable</a:t>
            </a:r>
            <a:r>
              <a:rPr lang="en-US" dirty="0" smtClean="0"/>
              <a:t> for the opened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string of the entire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list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ile.close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Review: 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7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dirty="0" smtClean="0">
                <a:cs typeface="Courier New" panose="02070309020205020404" pitchFamily="49" charset="0"/>
              </a:rPr>
              <a:t> looks like spreadsheets, with columns separated by commas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1" y="3222977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</a:t>
            </a:r>
            <a:r>
              <a:rPr lang="en-US" altLang="zh-CN" dirty="0" smtClean="0"/>
              <a:t>Caravan,7500.00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7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dirty="0" smtClean="0">
                <a:cs typeface="Courier New" panose="02070309020205020404" pitchFamily="49" charset="0"/>
              </a:rPr>
              <a:t> looks like spreadsheets, with columns separated by commas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Two ways to read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Tokenize (split) the line into a list of items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Use the </a:t>
            </a:r>
            <a:r>
              <a:rPr lang="en-US" dirty="0" err="1" smtClean="0">
                <a:cs typeface="Courier New" panose="02070309020205020404" pitchFamily="49" charset="0"/>
              </a:rPr>
              <a:t>csv.DictReader</a:t>
            </a:r>
            <a:r>
              <a:rPr lang="en-US" dirty="0" smtClean="0">
                <a:cs typeface="Courier New" panose="02070309020205020404" pitchFamily="49" charset="0"/>
              </a:rPr>
              <a:t> to access components by field name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1" y="2770312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Caravan,7500.00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3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565" y="1363794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Caravan,7500.00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8565" y="3123296"/>
            <a:ext cx="459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Assuming filename is autos.csv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open(‘auto.csv’)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row in rows: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row.strip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().split(‘,’)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print(col[2], col[3])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6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565" y="1363794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Caravan,7500.00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8565" y="3123296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Assuming filename is autos.csv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csv import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DictReader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reader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DictReader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(open(‘autos.csv’))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row in reader: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print(row[‘Model’], row[‘Price’])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3" y="2456329"/>
            <a:ext cx="8122024" cy="2334093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Given a field report on plankton populations, determine the largest plankton and the most common one (at any location during any season)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plankton.csv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8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Internet/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equests</a:t>
            </a:r>
            <a:r>
              <a:rPr lang="en-US" dirty="0" smtClean="0">
                <a:cs typeface="Courier New" panose="02070309020205020404" pitchFamily="49" charset="0"/>
              </a:rPr>
              <a:t> is a module to access server-based resources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Network protocols: complex process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 smtClean="0">
                <a:cs typeface="Courier New" panose="02070309020205020404" pitchFamily="49" charset="0"/>
              </a:rPr>
              <a:t> data type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is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>
                <a:cs typeface="Courier New" panose="02070309020205020404" pitchFamily="49" charset="0"/>
              </a:rPr>
              <a:t> attribute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2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Internet/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800" dirty="0" smtClean="0">
                <a:cs typeface="Courier New" panose="02070309020205020404" pitchFamily="49" charset="0"/>
              </a:rPr>
              <a:t>attribute is a string of </a:t>
            </a:r>
            <a:r>
              <a:rPr lang="en-US" sz="2800" smtClean="0">
                <a:cs typeface="Courier New" panose="02070309020205020404" pitchFamily="49" charset="0"/>
              </a:rPr>
              <a:t>the website </a:t>
            </a:r>
            <a:r>
              <a:rPr lang="en-US" sz="2800" dirty="0" smtClean="0">
                <a:cs typeface="Courier New" panose="02070309020205020404" pitchFamily="49" charset="0"/>
              </a:rPr>
              <a:t>data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Website data are in HTML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Access plain-text within the HTML data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Inspect the page for keywords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0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/>
              <a:t>	</a:t>
            </a:r>
            <a:r>
              <a:rPr lang="en-US" altLang="zh-CN" sz="4000" i="1" dirty="0" smtClean="0"/>
              <a:t>Internet/</a:t>
            </a:r>
            <a:r>
              <a:rPr lang="en-US" altLang="zh-CN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8042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‘http://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www.nws.noaa.gov/mdl/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gfslamp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/lavlamp.shtml’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website.text.find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(‘KCMI’)+169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temperature_str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website.text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offset:offset+3 ]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= float(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temperature_str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4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HW5 was due on Monday 6pm</a:t>
            </a:r>
          </a:p>
          <a:p>
            <a:r>
              <a:rPr lang="en-US" dirty="0" smtClean="0"/>
              <a:t>Office hour today from 4pm-5pm</a:t>
            </a:r>
          </a:p>
          <a:p>
            <a:pPr lvl="1"/>
            <a:r>
              <a:rPr lang="en-US" dirty="0" smtClean="0"/>
              <a:t>Faculty room opposite side of 414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questions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25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/>
              <a:t>dict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929" y="1640539"/>
            <a:ext cx="5145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{‘one’:1, ‘two’:2, ‘three’:3}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{}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d: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t[d[x]] = 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What is this piece of code doing?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25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5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929" y="1640539"/>
            <a:ext cx="5145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fun(l,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y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z,i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What is the value of x in the end?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25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Workflow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3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Workflow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programming paradigm that uses statements to change a program’s state</a:t>
            </a:r>
          </a:p>
          <a:p>
            <a:r>
              <a:rPr lang="en-US" sz="2800" dirty="0" smtClean="0"/>
              <a:t>Focuses on specifying </a:t>
            </a:r>
            <a:r>
              <a:rPr lang="en-US" sz="2800" i="1" dirty="0" smtClean="0">
                <a:solidFill>
                  <a:srgbClr val="FF0000"/>
                </a:solidFill>
              </a:rPr>
              <a:t>how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 program operates</a:t>
            </a:r>
          </a:p>
          <a:p>
            <a:endParaRPr lang="en-US" sz="2800" dirty="0"/>
          </a:p>
          <a:p>
            <a:r>
              <a:rPr lang="en-US" sz="2800" dirty="0" smtClean="0"/>
              <a:t>In contrast to </a:t>
            </a:r>
            <a:r>
              <a:rPr lang="en-US" sz="2800" i="1" dirty="0" smtClean="0"/>
              <a:t>declarative programming</a:t>
            </a:r>
          </a:p>
          <a:p>
            <a:pPr lvl="1"/>
            <a:r>
              <a:rPr lang="en-US" sz="2400" dirty="0" smtClean="0"/>
              <a:t>Focuses on describing </a:t>
            </a:r>
            <a:r>
              <a:rPr lang="en-US" sz="2400" i="1" dirty="0" smtClean="0">
                <a:solidFill>
                  <a:srgbClr val="FF0000"/>
                </a:solidFill>
              </a:rPr>
              <a:t>what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the program should accomplish without specifying how</a:t>
            </a:r>
          </a:p>
          <a:p>
            <a:pPr lvl="1"/>
            <a:r>
              <a:rPr lang="en-US" sz="2400" dirty="0" smtClean="0"/>
              <a:t>(SQL)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Imperative programming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3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Workflow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7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Every program (function, block, </a:t>
            </a:r>
            <a:r>
              <a:rPr lang="en-US" sz="2800" dirty="0" err="1" smtClean="0"/>
              <a:t>etc</a:t>
            </a:r>
            <a:r>
              <a:rPr lang="en-US" sz="2800" dirty="0" smtClean="0"/>
              <a:t>) tells a story</a:t>
            </a:r>
            <a:endParaRPr lang="en-US" sz="2800" i="1" dirty="0" smtClean="0"/>
          </a:p>
          <a:p>
            <a:pPr lvl="1"/>
            <a:r>
              <a:rPr lang="en-US" sz="2400" dirty="0" smtClean="0"/>
              <a:t>Beginning</a:t>
            </a:r>
          </a:p>
          <a:p>
            <a:pPr lvl="1"/>
            <a:r>
              <a:rPr lang="en-US" sz="2400" dirty="0" smtClean="0"/>
              <a:t>Middle</a:t>
            </a:r>
          </a:p>
          <a:p>
            <a:pPr lvl="1"/>
            <a:r>
              <a:rPr lang="en-US" sz="2400" dirty="0" smtClean="0"/>
              <a:t>End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 </a:t>
            </a:r>
            <a:r>
              <a:rPr lang="en-US" altLang="zh-CN" sz="2800" dirty="0"/>
              <a:t>good way to write a program is to make this </a:t>
            </a:r>
            <a:r>
              <a:rPr lang="en-US" altLang="zh-CN" sz="2800" dirty="0" smtClean="0"/>
              <a:t> structure explicit</a:t>
            </a:r>
            <a:endParaRPr lang="en-US" altLang="zh-CN" sz="2800" dirty="0"/>
          </a:p>
          <a:p>
            <a:r>
              <a:rPr lang="en-US" sz="2800" dirty="0" smtClean="0"/>
              <a:t>Programmer can tell what a function does by looking at name, arguments and return type</a:t>
            </a:r>
          </a:p>
          <a:p>
            <a:r>
              <a:rPr lang="en-US" sz="2800" dirty="0" smtClean="0"/>
              <a:t>One reason why return type is critical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Imperative programming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93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Workflow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9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839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Courier New</vt:lpstr>
      <vt:lpstr>Office Theme</vt:lpstr>
      <vt:lpstr>Python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141</cp:revision>
  <dcterms:created xsi:type="dcterms:W3CDTF">2017-10-01T06:00:02Z</dcterms:created>
  <dcterms:modified xsi:type="dcterms:W3CDTF">2017-10-30T11:46:12Z</dcterms:modified>
</cp:coreProperties>
</file>