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65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75" r:id="rId12"/>
    <p:sldId id="273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8" r:id="rId21"/>
    <p:sldId id="283" r:id="rId22"/>
    <p:sldId id="284" r:id="rId23"/>
    <p:sldId id="286" r:id="rId24"/>
    <p:sldId id="287" r:id="rId25"/>
    <p:sldId id="285" r:id="rId26"/>
    <p:sldId id="28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8F049B-8701-6342-99AC-18641A1A3366}">
          <p14:sldIdLst>
            <p14:sldId id="263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  <p14:sldId id="274"/>
            <p14:sldId id="275"/>
            <p14:sldId id="273"/>
            <p14:sldId id="276"/>
            <p14:sldId id="277"/>
            <p14:sldId id="278"/>
            <p14:sldId id="279"/>
            <p14:sldId id="280"/>
            <p14:sldId id="281"/>
            <p14:sldId id="282"/>
            <p14:sldId id="288"/>
            <p14:sldId id="283"/>
            <p14:sldId id="284"/>
            <p14:sldId id="286"/>
            <p14:sldId id="287"/>
            <p14:sldId id="285"/>
            <p14:sldId id="289"/>
          </p14:sldIdLst>
        </p14:section>
        <p14:section name="Untitled Section" id="{448F6AA1-7E66-BC44-9E32-295021B39B4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BBE8"/>
    <a:srgbClr val="3DBFDB"/>
    <a:srgbClr val="118EB0"/>
    <a:srgbClr val="1A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1" autoAdjust="0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1450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6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3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5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8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5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9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7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9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8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1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7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E4D60-05A1-A640-A7CD-C0D17F809990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3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math.gatech.edu/~ecroot/3225/maximum_likelihood.pdf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1AC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MATLAB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algn="r"/>
            <a:r>
              <a:rPr lang="en-US" sz="2000" dirty="0" smtClean="0">
                <a:solidFill>
                  <a:srgbClr val="118EB0"/>
                </a:solidFill>
              </a:rPr>
              <a:t>Equation Solving &amp; Curve Fitting</a:t>
            </a:r>
          </a:p>
          <a:p>
            <a:pPr algn="r"/>
            <a:endParaRPr lang="en-US" sz="2000" dirty="0">
              <a:solidFill>
                <a:srgbClr val="1ACFFF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CS101 Lecture #24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1740" y="6488668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18EB0"/>
                </a:solidFill>
              </a:rPr>
              <a:t>2017-12-19</a:t>
            </a:r>
            <a:endParaRPr lang="en-US" sz="16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80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52862"/>
          </a:xfrm>
        </p:spPr>
        <p:txBody>
          <a:bodyPr>
            <a:normAutofit/>
          </a:bodyPr>
          <a:lstStyle/>
          <a:p>
            <a:r>
              <a:rPr lang="en-US" dirty="0" smtClean="0"/>
              <a:t>Consider a truss problem: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2600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System of linear equations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55624" y="4420413"/>
                <a:ext cx="540571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cs typeface="Courier New" panose="02070309020205020404" pitchFamily="49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0.5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altLang="zh-CN" dirty="0" smtClean="0">
                    <a:cs typeface="Courier New" panose="02070309020205020404" pitchFamily="49" charset="0"/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0.866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=−0.5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−0.433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−0.5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+0.5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b="0" dirty="0" smtClean="0">
                    <a:solidFill>
                      <a:schemeClr val="tx1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0.866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+0.866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−0.5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+0.5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0.866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+0.866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altLang="zh-CN" b="0" dirty="0" smtClean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−0.5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+0.5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624" y="4420413"/>
                <a:ext cx="5405717" cy="203132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507" y="2182229"/>
            <a:ext cx="3877949" cy="204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System of linear equations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31597" y="5360600"/>
                <a:ext cx="133934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𝑇𝑥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3200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97" y="5360600"/>
                <a:ext cx="1339341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0" y="1865415"/>
            <a:ext cx="9144000" cy="3127169"/>
            <a:chOff x="0" y="1865415"/>
            <a:chExt cx="9144000" cy="312716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865415"/>
              <a:ext cx="9144000" cy="312716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3488925" y="2814220"/>
              <a:ext cx="292963" cy="3551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498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Curve fitting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91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polynomial form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(note the numbering is a bit odd)</a:t>
            </a:r>
          </a:p>
          <a:p>
            <a:r>
              <a:rPr lang="en-US" dirty="0" smtClean="0"/>
              <a:t>How MATLAB represents polynomials?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Polynomials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27412" y="2294964"/>
                <a:ext cx="49568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412" y="2294964"/>
                <a:ext cx="4956806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49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421" y="3352804"/>
            <a:ext cx="5585567" cy="15917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471095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polynomial form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1 −2   1   8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4710952"/>
              </a:xfrm>
              <a:blipFill rotWithShape="0">
                <a:blip r:embed="rId3"/>
                <a:stretch>
                  <a:fillRect l="-1704" t="-1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Polynomials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27412" y="2294964"/>
                <a:ext cx="49568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412" y="2294964"/>
                <a:ext cx="495680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733621" y="4954242"/>
                <a:ext cx="40771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+8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621" y="4954242"/>
                <a:ext cx="4077142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60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7754471" cy="498885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to evaluate a polynomial?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altLang="zh-CN" i="1" dirty="0" smtClean="0">
              <a:latin typeface="Cambria Math" panose="02040503050406030204" pitchFamily="18" charset="0"/>
            </a:endParaRP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Polynomials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533429" y="2247233"/>
                <a:ext cx="40771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+8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429" y="2247233"/>
                <a:ext cx="4077142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250" y="3197390"/>
            <a:ext cx="5585567" cy="15917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932330" y="2770453"/>
                <a:ext cx="16305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[1 −2   1   8]</m:t>
                      </m:r>
                    </m:oMath>
                  </m:oMathPara>
                </a14:m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30" y="2770453"/>
                <a:ext cx="1630575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932330" y="5168017"/>
            <a:ext cx="4871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polyval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([1 -2 1 8], 0:0.01:5);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plot(0:0.01:5, y, ‘g-’)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26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7754471" cy="498885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altLang="zh-CN" i="1" dirty="0" smtClean="0">
              <a:latin typeface="Cambria Math" panose="02040503050406030204" pitchFamily="18" charset="0"/>
            </a:endParaRP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Fitting data with a polynomial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0884" y="2316750"/>
            <a:ext cx="818044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(-1,1,11);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[ 0.038 0.058 0.1 0.2 0.5 1 0.5 0.2 0.1 0.058 0.038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polyfit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(x,y,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altLang="zh-CN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%fit data with a polynomial of degree 2</a:t>
            </a:r>
            <a:endParaRPr lang="en-US" altLang="zh-CN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yfit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polyval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x);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,’.’, x,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yfit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‘r-’);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09599" y="1507365"/>
            <a:ext cx="7754471" cy="4988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Function: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polyfit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x,y,n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017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7754471" cy="498885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altLang="zh-CN" i="1" dirty="0" smtClean="0">
              <a:latin typeface="Cambria Math" panose="02040503050406030204" pitchFamily="18" charset="0"/>
            </a:endParaRP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Fitting data with a polynomial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099" y="1369704"/>
            <a:ext cx="5989801" cy="503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7593107" cy="12505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Fitting data with a polynomial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0884" y="2316750"/>
            <a:ext cx="818044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(-1,1,11);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[ 0.038 0.058 0.1 0.2 0.5 1 0.5 0.2 0.1 0.058 0.038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polyfit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(x,y,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altLang="zh-CN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%fit data with a polynomial of degree 10</a:t>
            </a:r>
            <a:endParaRPr lang="en-US" altLang="zh-CN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yfit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polyval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x);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,’.’, x,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yfit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‘g-’);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hold on;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xnew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-1.5:0.01:1.5;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ypred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polyval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xnew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xnew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ypred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‘r--’);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([-1 1]);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09599" y="1507365"/>
            <a:ext cx="7754471" cy="1630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Function: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polyfit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x,y,n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809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7593107" cy="12505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Fitting data with a polynomial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64" y="1407642"/>
            <a:ext cx="705715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2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Administrivia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39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Line fitting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04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7593107" cy="12505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Fit </a:t>
            </a:r>
            <a:r>
              <a:rPr lang="en-US" sz="4000" i="1" dirty="0" smtClean="0"/>
              <a:t>a line to your data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99821" y="1357621"/>
                <a:ext cx="685328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Given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,…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dirty="0" smtClean="0">
                        <a:latin typeface="Cambria Math" charset="0"/>
                      </a:rPr>
                      <m:t>&gt;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/>
                  <a:t>, find a line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en-US" altLang="zh-CN" sz="2400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fits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for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=1,2,…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21" y="1357621"/>
                <a:ext cx="6853286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423" t="-9645" r="-445" b="-19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08" y="2557950"/>
            <a:ext cx="4621711" cy="366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1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41" y="2551708"/>
            <a:ext cx="4659562" cy="369534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7593107" cy="12505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Fit </a:t>
            </a:r>
            <a:r>
              <a:rPr lang="en-US" sz="4000" i="1" dirty="0" smtClean="0"/>
              <a:t>a line to your data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99821" y="1357621"/>
                <a:ext cx="685303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Given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,…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US" altLang="zh-CN" sz="2400" dirty="0"/>
                  <a:t>, find a line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en-US" altLang="zh-CN" sz="2400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fits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for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=1,2,…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21" y="1357621"/>
                <a:ext cx="6853030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423" t="-4061" r="-445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22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7593107" cy="12505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Fit </a:t>
            </a:r>
            <a:r>
              <a:rPr lang="en-US" sz="4000" i="1" dirty="0" smtClean="0"/>
              <a:t>a line to your data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99821" y="1357621"/>
                <a:ext cx="685303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Given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,…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US" altLang="zh-CN" sz="2400" dirty="0" smtClean="0"/>
                  <a:t>, find a line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2400" dirty="0" smtClean="0"/>
              </a:p>
              <a:p>
                <a:r>
                  <a:rPr lang="en-US" altLang="zh-CN" sz="2400" dirty="0" smtClean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fits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=1,2,…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21" y="1357621"/>
                <a:ext cx="6853030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423" t="-4061" r="-445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41" y="2551708"/>
            <a:ext cx="4659562" cy="369534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621524" y="2733805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Goal: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029934" y="3229692"/>
                <a:ext cx="1461041" cy="1384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934" y="3229692"/>
                <a:ext cx="1461041" cy="1384995"/>
              </a:xfrm>
              <a:prstGeom prst="rect">
                <a:avLst/>
              </a:prstGeom>
              <a:blipFill rotWithShape="0">
                <a:blip r:embed="rId4"/>
                <a:stretch>
                  <a:fillRect l="-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81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7593107" cy="12505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Fit </a:t>
            </a:r>
            <a:r>
              <a:rPr lang="en-US" sz="4000" i="1" dirty="0" smtClean="0"/>
              <a:t>a line to your data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99821" y="1357621"/>
                <a:ext cx="685303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Given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,…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US" altLang="zh-CN" sz="2400" dirty="0" smtClean="0"/>
                  <a:t>, find a line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2400" dirty="0" smtClean="0"/>
              </a:p>
              <a:p>
                <a:r>
                  <a:rPr lang="en-US" altLang="zh-CN" sz="2400" dirty="0" smtClean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fits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=1,2,…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21" y="1357621"/>
                <a:ext cx="6853030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423" t="-4061" r="-445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41" y="2551708"/>
            <a:ext cx="4659562" cy="36953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52849" y="3215848"/>
                <a:ext cx="1967655" cy="1051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849" y="3215848"/>
                <a:ext cx="1967655" cy="105163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21524" y="4971549"/>
                <a:ext cx="307859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From an over-determined system of linear equations, to find a most likely solution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: the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“least square”</a:t>
                </a:r>
                <a:r>
                  <a:rPr lang="en-US" altLang="zh-CN" dirty="0" smtClean="0"/>
                  <a:t> problem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524" y="4971549"/>
                <a:ext cx="3078593" cy="1200329"/>
              </a:xfrm>
              <a:prstGeom prst="rect">
                <a:avLst/>
              </a:prstGeom>
              <a:blipFill rotWithShape="0">
                <a:blip r:embed="rId5"/>
                <a:stretch>
                  <a:fillRect l="-1584" t="-3061" b="-7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95576" y="4584233"/>
                <a:ext cx="1138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576" y="4584233"/>
                <a:ext cx="113826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839" t="-146667" r="-4301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621524" y="2733805"/>
            <a:ext cx="2524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Put these in matrix form: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9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7593107" cy="12505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Fit </a:t>
            </a:r>
            <a:r>
              <a:rPr lang="en-US" sz="4000" i="1" dirty="0" smtClean="0"/>
              <a:t>a line to your data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6785" y="1492302"/>
            <a:ext cx="84458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load(‘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xy.mat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%prepare the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maxtrix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and rhs vector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[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ones(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numel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(x),1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)];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 = y;</a:t>
            </a:r>
          </a:p>
          <a:p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= A\rhs;		</a:t>
            </a:r>
            <a:r>
              <a:rPr lang="en-US" altLang="zh-CN" b="1" dirty="0" smtClean="0">
                <a:solidFill>
                  <a:srgbClr val="3DBF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%backslash again!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%compute fitted values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yfit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A*k;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figure; plot(x,y,'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bx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', 'linewidth', 2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hold on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plot(x,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yfit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'r-', 'linewidth',2);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plot(x,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yfit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', 'linewidth',2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	%as scattered points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65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7593107" cy="12505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/>
              <a:t>	</a:t>
            </a:r>
            <a:r>
              <a:rPr lang="en-US" altLang="zh-CN" sz="4000" dirty="0" smtClean="0"/>
              <a:t>Least square for line fitting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97533" y="1432033"/>
                <a:ext cx="5730736" cy="16147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The least square formulation for line fitting:</a:t>
                </a:r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charset="0"/>
                        </a:rPr>
                        <m:t>𝑎</m:t>
                      </m:r>
                      <m:r>
                        <a:rPr lang="en-US" altLang="zh-CN" sz="2400" b="0" i="1" dirty="0" smtClean="0">
                          <a:latin typeface="Cambria Math" charset="0"/>
                        </a:rPr>
                        <m:t>,</m:t>
                      </m:r>
                      <m:r>
                        <a:rPr lang="en-US" altLang="zh-CN" sz="2400" b="0" i="1" dirty="0" smtClean="0">
                          <a:latin typeface="Cambria Math" charset="0"/>
                        </a:rPr>
                        <m:t>𝑏</m:t>
                      </m:r>
                      <m:r>
                        <a:rPr lang="en-US" altLang="zh-CN" sz="2400" i="1" dirty="0" smtClean="0">
                          <a:latin typeface="Cambria Math" charset="0"/>
                        </a:rPr>
                        <m:t> = </m:t>
                      </m:r>
                      <m:func>
                        <m:funcPr>
                          <m:ctrlPr>
                            <a:rPr lang="mr-IN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dirty="0" smtClean="0">
                                  <a:latin typeface="Cambria Math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mr-IN" altLang="zh-CN" sz="2400" i="0" dirty="0" smtClean="0"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b="0" i="1" dirty="0" smtClean="0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altLang="zh-CN" sz="2400" b="0" i="1" dirty="0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latin typeface="Cambria Math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is-I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400" i="1" dirty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altLang="zh-CN" sz="2400" i="1" dirty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 dirty="0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is-IS" altLang="zh-C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 dirty="0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dirty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 dirty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 dirty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533" y="1432033"/>
                <a:ext cx="5730736" cy="1614737"/>
              </a:xfrm>
              <a:prstGeom prst="rect">
                <a:avLst/>
              </a:prstGeom>
              <a:blipFill rotWithShape="0">
                <a:blip r:embed="rId2"/>
                <a:stretch>
                  <a:fillRect l="-1594" t="-3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197533" y="3866427"/>
            <a:ext cx="554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17BBE8"/>
                </a:solidFill>
              </a:rPr>
              <a:t>Why minimizing the </a:t>
            </a:r>
            <a:r>
              <a:rPr lang="en-US" sz="2800" u="sng" dirty="0" smtClean="0">
                <a:solidFill>
                  <a:srgbClr val="17BBE8"/>
                </a:solidFill>
              </a:rPr>
              <a:t>sum of squares</a:t>
            </a:r>
            <a:r>
              <a:rPr lang="en-US" sz="2800" dirty="0" smtClean="0">
                <a:solidFill>
                  <a:srgbClr val="17BBE8"/>
                </a:solidFill>
              </a:rPr>
              <a:t>?</a:t>
            </a:r>
            <a:endParaRPr lang="en-US" sz="2800" dirty="0">
              <a:solidFill>
                <a:srgbClr val="17BBE8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97533" y="4748270"/>
            <a:ext cx="6914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MLE interpretation of least squares (after class reading):</a:t>
            </a:r>
          </a:p>
          <a:p>
            <a:r>
              <a:rPr lang="en-US" dirty="0">
                <a:hlinkClick r:id="rId3"/>
              </a:rPr>
              <a:t>http://people.math.gatech.edu/~</a:t>
            </a:r>
            <a:r>
              <a:rPr lang="en-US" dirty="0" smtClean="0">
                <a:hlinkClick r:id="rId3"/>
              </a:rPr>
              <a:t>ecroot/3225/maximum_likelihood.pdf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41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Administrivia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07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supports a variety of RNG: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dirty="0" smtClean="0"/>
              <a:t>, uniform distribution [0,1)</a:t>
            </a:r>
          </a:p>
          <a:p>
            <a:pPr lvl="1"/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dirty="0" smtClean="0"/>
              <a:t>, random integers </a:t>
            </a:r>
            <a:r>
              <a:rPr lang="en-US" dirty="0" smtClean="0">
                <a:solidFill>
                  <a:srgbClr val="FF0000"/>
                </a:solidFill>
              </a:rPr>
              <a:t>[1,n]</a:t>
            </a:r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randn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standard</a:t>
            </a:r>
            <a:r>
              <a:rPr lang="en-US" altLang="zh-CN" dirty="0" smtClean="0"/>
              <a:t> normal (Gaussian) distribution</a:t>
            </a:r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Random number generator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4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rand, </a:t>
            </a:r>
            <a:r>
              <a:rPr lang="en-US" sz="4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randi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5435" y="2043953"/>
            <a:ext cx="6973897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rand(5)	</a:t>
            </a:r>
            <a:r>
              <a:rPr lang="en-US" altLang="zh-CN" dirty="0" smtClean="0"/>
              <a:t>			%generate a 5x5 matrix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rand(5,1)	</a:t>
            </a:r>
            <a:r>
              <a:rPr lang="en-US" altLang="zh-CN" dirty="0" smtClean="0"/>
              <a:t>		%generate a 5x1 column vector</a:t>
            </a:r>
          </a:p>
          <a:p>
            <a:endParaRPr lang="en-US" altLang="zh-CN" dirty="0"/>
          </a:p>
          <a:p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randi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r>
              <a:rPr lang="en-US" altLang="zh-CN" dirty="0" smtClean="0"/>
              <a:t>				%generate a number from [1,2,3,4,5]</a:t>
            </a:r>
          </a:p>
          <a:p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randi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(5,2)	</a:t>
            </a:r>
            <a:r>
              <a:rPr lang="en-US" altLang="zh-CN" dirty="0" smtClean="0"/>
              <a:t>		%generate a 2x2 matrix</a:t>
            </a:r>
          </a:p>
          <a:p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randi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([-1,1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],10,1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/>
              <a:t>%generate a 10x1 matrix from [-1,0,1]</a:t>
            </a:r>
          </a:p>
        </p:txBody>
      </p:sp>
    </p:spTree>
    <p:extLst>
      <p:ext uri="{BB962C8B-B14F-4D97-AF65-F5344CB8AC3E}">
        <p14:creationId xmlns:p14="http://schemas.microsoft.com/office/powerpoint/2010/main" val="318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randn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5434" y="2043952"/>
            <a:ext cx="822722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randn</a:t>
            </a: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			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%a single normal number</a:t>
            </a:r>
          </a:p>
          <a:p>
            <a:r>
              <a:rPr lang="en-US" altLang="zh-CN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randn</a:t>
            </a: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(5);			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%generate a 5x5 matrix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 + b*rand();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%a random number drawn from a 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%normal distribution with 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%center ‘a’ and </a:t>
            </a:r>
            <a:r>
              <a:rPr lang="en-US" altLang="zh-C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‘b’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36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(seed)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4445" y="1559858"/>
            <a:ext cx="855233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(‘default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%restore the settings as restart</a:t>
            </a:r>
            <a:endParaRPr lang="en-US" altLang="zh-CN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%seeds the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using a nonnegative integer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%so that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rand,randi,randn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produces a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%predictable sequence of random numbers</a:t>
            </a:r>
            <a:endParaRPr lang="en-US" altLang="zh-CN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zh-C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(0,10*pi,1001)’;</a:t>
            </a:r>
          </a:p>
          <a:p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sin(x)./x + 0.02*</a:t>
            </a:r>
            <a:r>
              <a:rPr lang="en-US" altLang="zh-C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randn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(1001,1);</a:t>
            </a:r>
          </a:p>
          <a:p>
            <a:r>
              <a:rPr lang="en-US" altLang="zh-C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clf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	%clear current figure window</a:t>
            </a:r>
          </a:p>
          <a:p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altLang="zh-C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,’.’);</a:t>
            </a:r>
          </a:p>
          <a:p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37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Equation Solving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15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52862"/>
          </a:xfrm>
        </p:spPr>
        <p:txBody>
          <a:bodyPr>
            <a:normAutofit/>
          </a:bodyPr>
          <a:lstStyle/>
          <a:p>
            <a:r>
              <a:rPr lang="en-US" dirty="0" smtClean="0"/>
              <a:t>A classical linear algebra problem: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2600" dirty="0" smtClean="0"/>
          </a:p>
          <a:p>
            <a:r>
              <a:rPr lang="en-US" sz="2600" dirty="0" smtClean="0"/>
              <a:t>Also called ‘left division’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System of linear equations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9295" y="2259105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 x = b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14883" y="2901682"/>
                <a:ext cx="2114233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883" y="2901682"/>
                <a:ext cx="2114233" cy="6158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76299" y="4052926"/>
            <a:ext cx="60343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[2 3; 1 2];</a:t>
            </a:r>
          </a:p>
          <a:p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[1 0]’;</a:t>
            </a:r>
          </a:p>
          <a:p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A\b;</a:t>
            </a:r>
            <a:r>
              <a:rPr lang="en-US" altLang="zh-CN" sz="2400" dirty="0" smtClean="0"/>
              <a:t>			</a:t>
            </a:r>
            <a:r>
              <a:rPr lang="en-US" altLang="zh-CN" sz="2400" dirty="0" smtClean="0">
                <a:solidFill>
                  <a:srgbClr val="FF0000"/>
                </a:solidFill>
              </a:rPr>
              <a:t>‘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zh-CN" sz="2400" dirty="0" smtClean="0">
                <a:solidFill>
                  <a:srgbClr val="FF0000"/>
                </a:solidFill>
              </a:rPr>
              <a:t>’: the magic backslash!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92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541</Words>
  <Application>Microsoft Office PowerPoint</Application>
  <PresentationFormat>On-screen Show (4:3)</PresentationFormat>
  <Paragraphs>257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宋体</vt:lpstr>
      <vt:lpstr>Arial</vt:lpstr>
      <vt:lpstr>Calibri</vt:lpstr>
      <vt:lpstr>Cambria Math</vt:lpstr>
      <vt:lpstr>Courier New</vt:lpstr>
      <vt:lpstr>Mangal</vt:lpstr>
      <vt:lpstr>Times New Roman</vt:lpstr>
      <vt:lpstr>Office Theme</vt:lpstr>
      <vt:lpstr>MATLAB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Zhejiang U.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Zicheng Liao</dc:creator>
  <cp:lastModifiedBy>Zicheng Liao</cp:lastModifiedBy>
  <cp:revision>117</cp:revision>
  <dcterms:created xsi:type="dcterms:W3CDTF">2017-10-01T06:00:02Z</dcterms:created>
  <dcterms:modified xsi:type="dcterms:W3CDTF">2017-12-17T05:27:13Z</dcterms:modified>
</cp:coreProperties>
</file>