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64" r:id="rId2"/>
    <p:sldId id="265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312" r:id="rId14"/>
    <p:sldId id="283" r:id="rId15"/>
    <p:sldId id="278" r:id="rId16"/>
    <p:sldId id="279" r:id="rId17"/>
    <p:sldId id="280" r:id="rId18"/>
    <p:sldId id="284" r:id="rId19"/>
    <p:sldId id="281" r:id="rId20"/>
    <p:sldId id="282" r:id="rId21"/>
    <p:sldId id="285" r:id="rId22"/>
    <p:sldId id="286" r:id="rId23"/>
    <p:sldId id="288" r:id="rId24"/>
    <p:sldId id="289" r:id="rId25"/>
    <p:sldId id="287" r:id="rId26"/>
    <p:sldId id="290" r:id="rId27"/>
    <p:sldId id="291" r:id="rId28"/>
    <p:sldId id="314" r:id="rId29"/>
    <p:sldId id="315" r:id="rId30"/>
    <p:sldId id="316" r:id="rId31"/>
    <p:sldId id="292" r:id="rId32"/>
    <p:sldId id="295" r:id="rId33"/>
    <p:sldId id="293" r:id="rId34"/>
    <p:sldId id="313" r:id="rId35"/>
    <p:sldId id="298" r:id="rId36"/>
    <p:sldId id="299" r:id="rId37"/>
    <p:sldId id="300" r:id="rId38"/>
    <p:sldId id="302" r:id="rId39"/>
    <p:sldId id="301" r:id="rId40"/>
    <p:sldId id="303" r:id="rId41"/>
    <p:sldId id="304" r:id="rId42"/>
    <p:sldId id="306" r:id="rId43"/>
    <p:sldId id="307" r:id="rId44"/>
    <p:sldId id="317" r:id="rId45"/>
    <p:sldId id="308" r:id="rId46"/>
    <p:sldId id="309" r:id="rId47"/>
    <p:sldId id="310" r:id="rId48"/>
    <p:sldId id="31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312"/>
            <p14:sldId id="283"/>
            <p14:sldId id="278"/>
            <p14:sldId id="279"/>
            <p14:sldId id="280"/>
            <p14:sldId id="284"/>
            <p14:sldId id="281"/>
            <p14:sldId id="282"/>
            <p14:sldId id="285"/>
            <p14:sldId id="286"/>
            <p14:sldId id="288"/>
            <p14:sldId id="289"/>
            <p14:sldId id="287"/>
            <p14:sldId id="290"/>
            <p14:sldId id="291"/>
            <p14:sldId id="314"/>
            <p14:sldId id="315"/>
            <p14:sldId id="316"/>
            <p14:sldId id="292"/>
            <p14:sldId id="295"/>
            <p14:sldId id="293"/>
            <p14:sldId id="313"/>
            <p14:sldId id="298"/>
            <p14:sldId id="299"/>
            <p14:sldId id="300"/>
            <p14:sldId id="302"/>
            <p14:sldId id="301"/>
            <p14:sldId id="303"/>
            <p14:sldId id="304"/>
            <p14:sldId id="306"/>
            <p14:sldId id="307"/>
            <p14:sldId id="317"/>
            <p14:sldId id="308"/>
            <p14:sldId id="309"/>
            <p14:sldId id="310"/>
            <p14:sldId id="318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A6EFE3"/>
    <a:srgbClr val="87DDEC"/>
    <a:srgbClr val="3DBFDB"/>
    <a:srgbClr val="17BBE8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6" autoAdjust="0"/>
    <p:restoredTop sz="95948" autoAdjust="0"/>
  </p:normalViewPr>
  <p:slideViewPr>
    <p:cSldViewPr snapToGrid="0" snapToObjects="1">
      <p:cViewPr varScale="1">
        <p:scale>
          <a:sx n="160" d="100"/>
          <a:sy n="160" d="100"/>
        </p:scale>
        <p:origin x="24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F213-A9FC-4E1C-A656-7C977800AEA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5DDFD-2775-4078-B606-F8CFF7927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90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等差数列：</a:t>
            </a:r>
            <a:r>
              <a:rPr lang="en-US" altLang="zh-CN" dirty="0" smtClean="0"/>
              <a:t>arithmetic</a:t>
            </a:r>
            <a:r>
              <a:rPr lang="en-US" altLang="zh-CN" baseline="0" dirty="0" smtClean="0"/>
              <a:t> sequence</a:t>
            </a:r>
          </a:p>
          <a:p>
            <a:r>
              <a:rPr lang="zh-CN" altLang="en-US" baseline="0" dirty="0" smtClean="0"/>
              <a:t>等比数列：</a:t>
            </a:r>
            <a:r>
              <a:rPr lang="en-US" altLang="zh-CN" baseline="0" dirty="0" smtClean="0"/>
              <a:t>geometric sequence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5DDFD-2775-4078-B606-F8CFF7927E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0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Mutability, container methods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#9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2016-10-24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distinction of mutability (of list) and immutability (of string)</a:t>
            </a:r>
          </a:p>
          <a:p>
            <a:endParaRPr lang="en-US" dirty="0"/>
          </a:p>
          <a:p>
            <a:r>
              <a:rPr lang="en-US" dirty="0" smtClean="0"/>
              <a:t>The distinction arises from the </a:t>
            </a:r>
            <a:r>
              <a:rPr lang="en-US" dirty="0" smtClean="0">
                <a:solidFill>
                  <a:srgbClr val="FF0000"/>
                </a:solidFill>
              </a:rPr>
              <a:t>storage in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Immutable types</a:t>
            </a:r>
            <a:r>
              <a:rPr lang="en-US" dirty="0" smtClean="0"/>
              <a:t>: value of x is copied in memory and assigned to y </a:t>
            </a:r>
            <a:r>
              <a:rPr lang="en-US" i="1" dirty="0" smtClean="0"/>
              <a:t>(copy by value)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2896422"/>
            <a:ext cx="8312727" cy="1065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4050315"/>
            <a:ext cx="8312727" cy="15863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 type: the new variable y refers to the same memory location of the value that x refers to </a:t>
            </a:r>
            <a:r>
              <a:rPr lang="en-US" i="1" dirty="0" smtClean="0"/>
              <a:t>(copy by reference, or shallow copy)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6" y="3229900"/>
            <a:ext cx="8355724" cy="1211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 type: the new variable y refers to the same memory location of the value that x refers to </a:t>
            </a:r>
            <a:r>
              <a:rPr lang="en-US" i="1" dirty="0" smtClean="0"/>
              <a:t>(copy by reference, or shallow copy)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Benefit: avoid large chunks of memory copy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6" y="3229900"/>
            <a:ext cx="8355724" cy="1211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828"/>
            <a:ext cx="9132660" cy="41831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data types are either mutable or immutable</a:t>
            </a:r>
          </a:p>
          <a:p>
            <a:pPr lvl="1"/>
            <a:r>
              <a:rPr lang="en-US" dirty="0" smtClean="0"/>
              <a:t>Immutable: </a:t>
            </a:r>
            <a:r>
              <a:rPr lang="en-US" i="1" dirty="0" err="1" smtClean="0"/>
              <a:t>int</a:t>
            </a:r>
            <a:r>
              <a:rPr lang="en-US" i="1" dirty="0" smtClean="0"/>
              <a:t>, float, string, tuple</a:t>
            </a:r>
          </a:p>
          <a:p>
            <a:pPr lvl="1"/>
            <a:r>
              <a:rPr lang="en-US" dirty="0" smtClean="0"/>
              <a:t>Mutable: </a:t>
            </a:r>
            <a:r>
              <a:rPr lang="en-US" i="1" dirty="0" smtClean="0"/>
              <a:t>list, dictionary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5829" y="407295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x[-1]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y?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in mutable types</a:t>
            </a:r>
          </a:p>
          <a:p>
            <a:r>
              <a:rPr lang="en-US" dirty="0" smtClean="0"/>
              <a:t>Changes in one variable causes value of another variable to change</a:t>
            </a:r>
          </a:p>
          <a:p>
            <a:r>
              <a:rPr lang="en-US" dirty="0" smtClean="0"/>
              <a:t>sometimes useful, sometimes causes trouble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Aliasing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Aliasing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3730612"/>
            <a:ext cx="8449056" cy="12254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Aliasing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683" y="17705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Aliasing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6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Aliasing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3912817"/>
            <a:ext cx="8450317" cy="11649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3683" y="17705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x[-1]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y?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Aliasing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884" y="2216314"/>
            <a:ext cx="38779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[’a’, ’b’, ’c’, ‘d’]	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y[2] = ‘*‘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  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[’a’, ’b’, ’c’, ‘d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[’a’,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’*’, ’c’,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‘d’]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[’a’,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’b’, ’*’,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‘d’]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None of the above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Aliasing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4800" b="1" dirty="0" smtClean="0"/>
              <a:t> loops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3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884" y="2216314"/>
            <a:ext cx="67313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{1:’a’, 2:’b’, 3:’c’, 4:’d’}	# a dictionary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y[2] = ‘*‘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x?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 {1:’a’, 2:’b’, 3:’c’, 4:’d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{1:’a’, 2:’b’, 3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:’*’,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4:’d’}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{1:’a’, 2:’*’, 3:’c’, 4:’d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Aliasing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immutable analogue of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r>
              <a:rPr lang="en-US" dirty="0" smtClean="0"/>
              <a:t>Use the parentheses () instead of the square brackets []</a:t>
            </a:r>
          </a:p>
          <a:p>
            <a:pPr lvl="1"/>
            <a:r>
              <a:rPr lang="en-US" dirty="0" smtClean="0"/>
              <a:t>Parentheses can </a:t>
            </a:r>
            <a:r>
              <a:rPr lang="en-US" altLang="zh-CN" dirty="0"/>
              <a:t>sometimes </a:t>
            </a:r>
            <a:r>
              <a:rPr lang="en-US" dirty="0" smtClean="0"/>
              <a:t>be skipped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Tuples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664" y="3841695"/>
            <a:ext cx="6866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		# x is a list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(1,2,3,4)		# y is a tuple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1,2,3,4		# equivalent to above line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elements by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Tuples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664" y="3841695"/>
            <a:ext cx="6429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		# x is a list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(1,2,3,4)		# y is a tuple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print(y[0])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print(y[-1])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change elements within a tuple (like a string)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Tuples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664" y="3841695"/>
            <a:ext cx="676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		# x is a list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(1,2,3,4)		# y is a tuple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y[0] = -1			#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change elements within a tuple (like a string)</a:t>
            </a:r>
          </a:p>
          <a:p>
            <a:r>
              <a:rPr lang="en-US" dirty="0" smtClean="0"/>
              <a:t>Copy by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Tuples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664" y="38416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		# x is a list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(1,2,3,4)		# y is a tuple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y[0] = -1			#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y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76320" y="5004546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4008" y="4999707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(1,  2,  3,  4)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10" idx="1"/>
          </p:cNvCxnSpPr>
          <p:nvPr/>
        </p:nvCxnSpPr>
        <p:spPr>
          <a:xfrm>
            <a:off x="4988560" y="5161785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76320" y="5562935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z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4008" y="5558096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(1,  2,  3,  4)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>
            <a:off x="4988560" y="5720174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Formatting multiple values in string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Parentheses is required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’%(1,2,3)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Formatting multiple values in string format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Parentheses is required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’%(1,2,3)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‘the avg. grade of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HW%i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%.3f’%(4, 85.0)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???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‘Hello’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3.14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 % 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Which of the following are valid replacement of ???  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‘%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%f %s’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‘%f %s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‘%f %s %f’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 ‘%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%s %f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used on the left hand side of an assignment operator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Lets us make multiple assignment at once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Parentheses is optional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9672" y="3863182"/>
            <a:ext cx="736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One, pi, hello = (1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‘Hi’)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One, pi, hello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‘Hi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used on the left hand side of an assignment operator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Lets us make multiple assignment at once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Parentheses is optional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3706465"/>
            <a:ext cx="736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y,x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# exchange values of two variables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# parentheses is skipped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76320" y="5004546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4008" y="4999707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4988560" y="5161785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576320" y="5562935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4008" y="5558096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‘Hi!’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4988560" y="5720174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rc 1"/>
          <p:cNvSpPr/>
          <p:nvPr/>
        </p:nvSpPr>
        <p:spPr>
          <a:xfrm rot="2492899">
            <a:off x="7501257" y="5035005"/>
            <a:ext cx="843280" cy="813380"/>
          </a:xfrm>
          <a:prstGeom prst="arc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rc 14"/>
          <p:cNvSpPr/>
          <p:nvPr/>
        </p:nvSpPr>
        <p:spPr>
          <a:xfrm rot="3198368">
            <a:off x="7542862" y="5121344"/>
            <a:ext cx="696925" cy="555550"/>
          </a:xfrm>
          <a:prstGeom prst="arc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212" y="1783976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03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used on the left hand side of an assignment operator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Lets us make multiple assignment at once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Parentheses is optional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3706465"/>
            <a:ext cx="736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y,x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# exchange values of two variables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# parentheses is skipped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76320" y="5004546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4008" y="4999707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‘Hi!’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4988560" y="5161785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576320" y="5562935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4008" y="5558096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4988560" y="5720174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i="1" dirty="0" smtClean="0"/>
              <a:t>multiple values </a:t>
            </a:r>
            <a:r>
              <a:rPr lang="en-US" dirty="0" smtClean="0"/>
              <a:t>from a 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‘hi’, 3, ‘3.14’</a:t>
            </a:r>
          </a:p>
          <a:p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i="1" dirty="0" smtClean="0"/>
              <a:t>multiple values </a:t>
            </a:r>
            <a:r>
              <a:rPr lang="en-US" dirty="0" smtClean="0"/>
              <a:t>from a 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fun(x):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x**2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x**0.5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 z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i="1" dirty="0" smtClean="0"/>
              <a:t>multiple values </a:t>
            </a:r>
            <a:r>
              <a:rPr lang="en-US" dirty="0" smtClean="0"/>
              <a:t>from a 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fun(x):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x**2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x**0.5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 z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fun(10)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i="1" dirty="0" smtClean="0"/>
              <a:t>multiple values </a:t>
            </a:r>
            <a:r>
              <a:rPr lang="en-US" dirty="0" smtClean="0"/>
              <a:t>from a 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fun(x):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x**2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x**0.5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 z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fun(10)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fun(10)[0]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fun(10)[1]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3.1622…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58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Tuples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800" b="1" dirty="0" smtClean="0"/>
              <a:t> and </a:t>
            </a:r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4800" b="1" dirty="0" smtClean="0"/>
              <a:t> Methods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lists are mutable, we can change their content by calling its method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000" i="1" dirty="0" smtClean="0"/>
              <a:t>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954978"/>
            <a:ext cx="646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[4,1,2,3]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x.reverse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lists are mutable, we can change their content by calling its method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000" i="1" dirty="0" smtClean="0"/>
              <a:t>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954978"/>
            <a:ext cx="6460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[4,1,2,3]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x.reverse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[3.14, 1, ‘hi’]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					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#error!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x[-1] = 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y?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3,2,1]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[3,2,3]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3,2,1,5]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3,2,1,3]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None of the above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Append, reverse, sort modify the list content itself</a:t>
            </a:r>
          </a:p>
          <a:p>
            <a:r>
              <a:rPr lang="en-US" dirty="0" smtClean="0"/>
              <a:t>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dirty="0" smtClean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000" i="1" dirty="0" smtClean="0"/>
              <a:t>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type(y)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212" y="1783976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03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12798" cy="4525963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returns the index of the first occurrence of a value in a list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 smtClean="0"/>
              <a:t> for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/>
              <a:t> returns how many times a value occurs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 returns membership (True or False) in a list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 repeats a list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extends a list (also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dirty="0" smtClean="0"/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/>
              <a:t>,…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More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000" i="1" dirty="0" smtClean="0"/>
              <a:t>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dirty="0" smtClean="0"/>
              <a:t> splits a string by a delimiter</a:t>
            </a:r>
          </a:p>
          <a:p>
            <a:r>
              <a:rPr lang="en-US" dirty="0" smtClean="0"/>
              <a:t>Returns a list</a:t>
            </a:r>
          </a:p>
          <a:p>
            <a:r>
              <a:rPr lang="en-US" dirty="0" smtClean="0"/>
              <a:t>Takes a single argument, the delimiter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Mary,Watson,Holmes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(‘,’)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zh-CN" dirty="0"/>
              <a:t> splits a string by a delimiter</a:t>
            </a:r>
          </a:p>
          <a:p>
            <a:r>
              <a:rPr lang="en-US" altLang="zh-CN" dirty="0"/>
              <a:t>Returns a </a:t>
            </a:r>
            <a:r>
              <a:rPr lang="en-US" altLang="zh-CN" dirty="0" smtClean="0"/>
              <a:t>list</a:t>
            </a:r>
            <a:endParaRPr lang="en-US" dirty="0" smtClean="0"/>
          </a:p>
          <a:p>
            <a:r>
              <a:rPr lang="en-US" dirty="0" smtClean="0"/>
              <a:t>Takes a single argument, the delimiter</a:t>
            </a:r>
          </a:p>
          <a:p>
            <a:pPr marL="731520" lvl="1">
              <a:spcBef>
                <a:spcPts val="0"/>
              </a:spcBef>
            </a:pPr>
            <a:r>
              <a:rPr lang="en-US" dirty="0" smtClean="0"/>
              <a:t>Default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’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‘Mary Watson Holmes’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 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‘Mary Watson Holmes’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print(names)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‘A+B+C’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(‘+’)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y?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 (‘A’, ‘B’, ‘C’)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 [‘A’, ‘B’, ‘C’]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 [‘A+B+C’]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 ‘A+B+C’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E None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‘A+B+C’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y?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(‘A’, ‘B’, ‘C’)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[‘A’, ‘B’, ‘C’]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[‘A+B+C’]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‘A+B+C’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None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zh-CN" dirty="0" smtClean="0"/>
              <a:t> takes a list of string types and concatenate them together into a big string</a:t>
            </a:r>
            <a:endParaRPr lang="en-US" altLang="zh-CN" dirty="0"/>
          </a:p>
          <a:p>
            <a:r>
              <a:rPr lang="en-US" altLang="zh-CN" dirty="0" smtClean="0"/>
              <a:t>The reverse of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split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[‘Mary’, ‘Watson’,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Holmes’]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#goal: ‘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Mary Watson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Holmes’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’.join(names)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zh-CN" dirty="0"/>
              <a:t> takes a list of string types and concatenate them together into a big string</a:t>
            </a:r>
          </a:p>
          <a:p>
            <a:r>
              <a:rPr lang="en-US" altLang="zh-CN" dirty="0"/>
              <a:t>The reverse of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split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names = [‘Mary’, ‘Watson’, ‘Holmes’]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#goal: ‘Mary Watson Holmes’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#also try: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‘’.join(names)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‘,’join(names)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6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[‘X’, ‘A’, ‘G’]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‘,’.join(b)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x?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[‘A,G,X’]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[‘X,A,G’]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‘X,A,G’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‘A,G,X’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[‘X’, ‘A’, ‘G’]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‘#####’.join(a).split(‘#####’)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x?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212" y="1783976"/>
            <a:ext cx="8424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range(2,10,3):		# arithmetic sequence from 2 to 									# 10 (exclusive) w/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 3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03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Mutability and Aliasing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212" y="1620519"/>
            <a:ext cx="3768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 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212" y="1620519"/>
            <a:ext cx="37689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  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‘Hello’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y + ‘ world!’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212" y="1620519"/>
            <a:ext cx="376898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  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‘Hello’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y + ‘ world!’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[1,2,3]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y[0] = 0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817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mutability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1524</Words>
  <Application>Microsoft Macintosh PowerPoint</Application>
  <PresentationFormat>On-screen Show (4:3)</PresentationFormat>
  <Paragraphs>436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Courier New</vt:lpstr>
      <vt:lpstr>宋体</vt:lpstr>
      <vt:lpstr>Arial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226</cp:revision>
  <cp:lastPrinted>2017-10-23T13:35:54Z</cp:lastPrinted>
  <dcterms:created xsi:type="dcterms:W3CDTF">2017-10-01T06:00:02Z</dcterms:created>
  <dcterms:modified xsi:type="dcterms:W3CDTF">2017-10-24T03:25:02Z</dcterms:modified>
</cp:coreProperties>
</file>