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264" r:id="rId10"/>
    <p:sldId id="265" r:id="rId11"/>
    <p:sldId id="266" r:id="rId12"/>
    <p:sldId id="291" r:id="rId13"/>
    <p:sldId id="272" r:id="rId14"/>
    <p:sldId id="273" r:id="rId15"/>
    <p:sldId id="274" r:id="rId16"/>
    <p:sldId id="269" r:id="rId17"/>
    <p:sldId id="270" r:id="rId18"/>
    <p:sldId id="271" r:id="rId19"/>
    <p:sldId id="267" r:id="rId20"/>
    <p:sldId id="268" r:id="rId21"/>
    <p:sldId id="292" r:id="rId22"/>
    <p:sldId id="275" r:id="rId23"/>
    <p:sldId id="276" r:id="rId24"/>
    <p:sldId id="277" r:id="rId25"/>
    <p:sldId id="278" r:id="rId26"/>
    <p:sldId id="279" r:id="rId27"/>
    <p:sldId id="293" r:id="rId28"/>
    <p:sldId id="280" r:id="rId29"/>
    <p:sldId id="281" r:id="rId30"/>
    <p:sldId id="283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264"/>
            <p14:sldId id="265"/>
            <p14:sldId id="266"/>
            <p14:sldId id="291"/>
            <p14:sldId id="272"/>
            <p14:sldId id="273"/>
            <p14:sldId id="274"/>
            <p14:sldId id="269"/>
            <p14:sldId id="270"/>
            <p14:sldId id="271"/>
            <p14:sldId id="267"/>
            <p14:sldId id="268"/>
            <p14:sldId id="292"/>
            <p14:sldId id="275"/>
            <p14:sldId id="276"/>
            <p14:sldId id="277"/>
            <p14:sldId id="278"/>
            <p14:sldId id="279"/>
            <p14:sldId id="293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4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5975" autoAdjust="0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1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dirty="0" smtClean="0"/>
              <a:t> splits a string by a delimiter</a:t>
            </a:r>
          </a:p>
          <a:p>
            <a:r>
              <a:rPr lang="en-US" dirty="0" smtClean="0"/>
              <a:t>Returns a list</a:t>
            </a:r>
          </a:p>
          <a:p>
            <a:r>
              <a:rPr lang="en-US" dirty="0" smtClean="0"/>
              <a:t>Takes a single argument, the delimiter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Mary,Watson,Holmes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(‘,’)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Hw</a:t>
            </a:r>
            <a:r>
              <a:rPr lang="en-US" dirty="0" smtClean="0"/>
              <a:t> 5 is out today and due next Monday 6pm.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3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Mid-term exam </a:t>
            </a:r>
          </a:p>
          <a:p>
            <a:pPr lvl="1"/>
            <a:r>
              <a:rPr lang="en-US" dirty="0" smtClean="0"/>
              <a:t>Next Thursday</a:t>
            </a:r>
          </a:p>
          <a:p>
            <a:pPr lvl="1"/>
            <a:r>
              <a:rPr lang="en-US" dirty="0" smtClean="0"/>
              <a:t>In class (50 mins)</a:t>
            </a:r>
          </a:p>
          <a:p>
            <a:pPr lvl="1"/>
            <a:r>
              <a:rPr lang="en-US" dirty="0" smtClean="0"/>
              <a:t>Paper hand-outs (no pads or laptops allowed!)</a:t>
            </a:r>
          </a:p>
          <a:p>
            <a:pPr lvl="1"/>
            <a:r>
              <a:rPr lang="en-US" dirty="0" smtClean="0"/>
              <a:t>Covers lecture 1 </a:t>
            </a:r>
            <a:r>
              <a:rPr lang="mr-IN" dirty="0" smtClean="0"/>
              <a:t>–</a:t>
            </a:r>
            <a:r>
              <a:rPr lang="en-US" dirty="0" smtClean="0"/>
              <a:t> 10 (inclusive)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2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Warmup questions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2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#1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521" y="2082185"/>
            <a:ext cx="6596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[1, 4096, 99, 100][0:-1]: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final value of x?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0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4096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99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100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2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#2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521" y="2082185"/>
            <a:ext cx="6596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given a string s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‘’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 in s: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 not in 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 += c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does this program do with string s?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counts the vowels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removes the vowels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counts the consonants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removes the consonants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2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Loop management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2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Loop management: break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521" y="2082185"/>
            <a:ext cx="6596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#terminate the while-loop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2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Loop management: continue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521" y="2082185"/>
            <a:ext cx="6596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#skip the rest of the block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2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Fancy slicing operators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zh-CN" dirty="0"/>
              <a:t> splits a string by a delimiter</a:t>
            </a:r>
          </a:p>
          <a:p>
            <a:r>
              <a:rPr lang="en-US" altLang="zh-CN" dirty="0"/>
              <a:t>Returns a </a:t>
            </a:r>
            <a:r>
              <a:rPr lang="en-US" altLang="zh-CN" dirty="0" smtClean="0"/>
              <a:t>list</a:t>
            </a:r>
            <a:endParaRPr lang="en-US" dirty="0" smtClean="0"/>
          </a:p>
          <a:p>
            <a:r>
              <a:rPr lang="en-US" dirty="0" smtClean="0"/>
              <a:t>Takes a single argument, the delimiter</a:t>
            </a:r>
          </a:p>
          <a:p>
            <a:pPr marL="731520" lvl="1">
              <a:spcBef>
                <a:spcPts val="0"/>
              </a:spcBef>
            </a:pPr>
            <a:r>
              <a:rPr lang="en-US" dirty="0" smtClean="0"/>
              <a:t>Default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’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‘Mary Watson Holmes’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 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print(names)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‘Mary Watson Holmes’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print(names)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</a:t>
            </a:r>
            <a:r>
              <a:rPr lang="en-US" sz="2000" dirty="0"/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 = [0,1,2,3,4,5,6,7,8,9]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a[:4] 	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from beginning to index 4 (exclusive)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a[4:]		# from index 4 to the end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a[:]		# returns the entire list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a[1:-1:2]	#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 by index 1,3,5,…end (exclusive)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a[1::2]		# retrieve by all odd indices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[::2]		# retrieve by even indices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a[::-1]		# reverse a list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Slicing for container types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Slicing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1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</a:t>
            </a:r>
            <a:r>
              <a:rPr lang="en-US" dirty="0" smtClean="0"/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 = [0,1,2,3,4,5,6,7,8,9]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a[:]			#deep copy the values of a to b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Slicing for container types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Slicing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Multidimensional indexing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270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118EB0"/>
                </a:solidFill>
              </a:rPr>
              <a:t>Multidimentional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we nest control structures, we can nest container values</a:t>
            </a:r>
          </a:p>
          <a:p>
            <a:r>
              <a:rPr lang="en-US" dirty="0" smtClean="0"/>
              <a:t>A list element can be a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nested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664" y="3298426"/>
            <a:ext cx="659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 [1,2,3], [4,5,6] 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1270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118EB0"/>
                </a:solidFill>
              </a:rPr>
              <a:t>Multidimentional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479"/>
            <a:ext cx="8229600" cy="47796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[ [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1,2,3], 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[4,5,6] ]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				#?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a[0][0]		#?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a[1][2]		#?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 smtClean="0">
                <a:cs typeface="Courier New" panose="02070309020205020404" pitchFamily="49" charset="0"/>
              </a:rPr>
              <a:t>Each item as a row</a:t>
            </a:r>
          </a:p>
          <a:p>
            <a:r>
              <a:rPr lang="en-US" altLang="zh-CN" sz="2400" dirty="0" smtClean="0">
                <a:cs typeface="Courier New" panose="02070309020205020404" pitchFamily="49" charset="0"/>
              </a:rPr>
              <a:t>Python indexes by </a:t>
            </a:r>
            <a:r>
              <a:rPr lang="en-US" altLang="zh-CN" sz="2400" dirty="0" smtClean="0">
                <a:cs typeface="Courier New" panose="02070309020205020404" pitchFamily="49" charset="0"/>
              </a:rPr>
              <a:t>[row][column] </a:t>
            </a:r>
            <a:r>
              <a:rPr lang="en-US" altLang="zh-CN" sz="2400" dirty="0" smtClean="0">
                <a:cs typeface="Courier New" panose="02070309020205020404" pitchFamily="49" charset="0"/>
              </a:rPr>
              <a:t>– the first index selects the row, and the second index selects the column of that row</a:t>
            </a:r>
          </a:p>
          <a:p>
            <a:r>
              <a:rPr lang="en-US" altLang="zh-CN" sz="2400" dirty="0" smtClean="0">
                <a:cs typeface="Courier New" panose="02070309020205020404" pitchFamily="49" charset="0"/>
              </a:rPr>
              <a:t>Easy to select rows, hard to select columns</a:t>
            </a:r>
          </a:p>
          <a:p>
            <a:r>
              <a:rPr lang="en-US" altLang="zh-CN" sz="2400" dirty="0">
                <a:cs typeface="Courier New" panose="02070309020205020404" pitchFamily="49" charset="0"/>
              </a:rPr>
              <a:t>Rows can have different number of columns </a:t>
            </a:r>
            <a:endParaRPr lang="en-US" altLang="zh-CN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multidimensional indexing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1270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118EB0"/>
                </a:solidFill>
              </a:rPr>
              <a:t>Multidimentional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[ [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1,2,3], [4,5,6], [7,8,9] ]</a:t>
            </a:r>
          </a:p>
          <a:p>
            <a:pPr marL="0" indent="0">
              <a:buNone/>
            </a:pPr>
            <a:endParaRPr lang="en-US" altLang="zh-CN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cs typeface="Courier New" panose="02070309020205020404" pitchFamily="49" charset="0"/>
              </a:rPr>
              <a:t>How to refer to the value 6?</a:t>
            </a:r>
          </a:p>
          <a:p>
            <a:pPr marL="0" indent="0">
              <a:buNone/>
            </a:pPr>
            <a:r>
              <a:rPr lang="en-US" altLang="zh-CN" dirty="0" smtClean="0">
                <a:cs typeface="Courier New" panose="02070309020205020404" pitchFamily="49" charset="0"/>
              </a:rPr>
              <a:t> A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a[2][1]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cs typeface="Courier New" panose="02070309020205020404" pitchFamily="49" charset="0"/>
              </a:rPr>
              <a:t>B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a[1][2]</a:t>
            </a:r>
          </a:p>
          <a:p>
            <a:pPr marL="0" indent="0">
              <a:buNone/>
            </a:pPr>
            <a:r>
              <a:rPr lang="en-US" altLang="zh-CN" dirty="0"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cs typeface="Courier New" panose="02070309020205020404" pitchFamily="49" charset="0"/>
              </a:rPr>
              <a:t>C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a[2,3]</a:t>
            </a:r>
          </a:p>
          <a:p>
            <a:pPr marL="0" indent="0">
              <a:buNone/>
            </a:pPr>
            <a:r>
              <a:rPr lang="en-US" altLang="zh-CN" dirty="0"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cs typeface="Courier New" panose="02070309020205020404" pitchFamily="49" charset="0"/>
              </a:rPr>
              <a:t>D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a[2][3]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1270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118EB0"/>
                </a:solidFill>
              </a:rPr>
              <a:t>Multidimentional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cs typeface="Courier New" panose="02070309020205020404" pitchFamily="49" charset="0"/>
              </a:rPr>
              <a:t>What is the difference between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list.extend</a:t>
            </a:r>
            <a:r>
              <a:rPr lang="en-US" altLang="zh-CN" sz="2400" dirty="0" smtClean="0">
                <a:cs typeface="Courier New" panose="02070309020205020404" pitchFamily="49" charset="0"/>
              </a:rPr>
              <a:t> and 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US" altLang="zh-CN" sz="2400" dirty="0" smtClean="0">
                <a:cs typeface="Courier New" panose="02070309020205020404" pitchFamily="49" charset="0"/>
              </a:rPr>
              <a:t>?</a:t>
            </a:r>
          </a:p>
          <a:p>
            <a:r>
              <a:rPr lang="en-US" altLang="zh-CN" sz="2400" dirty="0" smtClean="0">
                <a:cs typeface="Courier New" panose="02070309020205020404" pitchFamily="49" charset="0"/>
              </a:rPr>
              <a:t>Each item can be a list of different size</a:t>
            </a:r>
            <a:endParaRPr lang="zh-CN" alt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 = [4,5,6]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a.extend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#?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		#?</a:t>
            </a: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Container methods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1270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118EB0"/>
                </a:solidFill>
              </a:rPr>
              <a:t>Multidimentional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4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cs typeface="Courier New" panose="02070309020205020404" pitchFamily="49" charset="0"/>
              </a:rPr>
              <a:t>Create the following 2-dimensional list using a 2-nested for loops</a:t>
            </a:r>
            <a:endParaRPr lang="zh-CN" alt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Exercise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6600" y="2562369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	[0,0,0,0], 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[0,2,0,0],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[0,0,4,0],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[0,0,0,6]]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1270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118EB0"/>
                </a:solidFill>
              </a:rPr>
              <a:t>Multidimentional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File Operations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‘A+B+C’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(‘+’)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y?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 (‘A’, ‘B’, ‘C’)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 [‘A’, ‘B’, ‘C’]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 [‘A+B+C’]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 ‘A+B+C’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E None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file?</a:t>
            </a:r>
          </a:p>
          <a:p>
            <a:pPr lvl="1"/>
            <a:r>
              <a:rPr lang="en-US" altLang="zh-CN" dirty="0" smtClean="0"/>
              <a:t>All data on the secondary storage (hard drive) are managed in files (by the file system)</a:t>
            </a:r>
            <a:endParaRPr lang="en-US" altLang="zh-CN" dirty="0"/>
          </a:p>
          <a:p>
            <a:pPr lvl="1"/>
            <a:r>
              <a:rPr lang="en-US" altLang="zh-CN" dirty="0" smtClean="0"/>
              <a:t>A file is a chunk of data </a:t>
            </a:r>
            <a:r>
              <a:rPr lang="en-US" altLang="zh-CN" dirty="0"/>
              <a:t>stored on </a:t>
            </a:r>
            <a:r>
              <a:rPr lang="en-US" altLang="zh-CN" dirty="0" smtClean="0"/>
              <a:t>hard drive</a:t>
            </a:r>
          </a:p>
          <a:p>
            <a:pPr lvl="1"/>
            <a:r>
              <a:rPr lang="en-US" altLang="zh-CN" dirty="0" smtClean="0"/>
              <a:t>Each has a filename</a:t>
            </a:r>
          </a:p>
          <a:p>
            <a:pPr lvl="1"/>
            <a:r>
              <a:rPr lang="en-US" altLang="zh-CN" dirty="0" smtClean="0"/>
              <a:t>Located in a directory with a path</a:t>
            </a:r>
          </a:p>
          <a:p>
            <a:pPr lvl="1"/>
            <a:r>
              <a:rPr lang="en-US" altLang="zh-CN" dirty="0" smtClean="0"/>
              <a:t>Encoded in different format (text, binary)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(read/write) data on hard drive</a:t>
            </a:r>
          </a:p>
          <a:p>
            <a:r>
              <a:rPr lang="en-US" altLang="zh-CN" sz="2800" dirty="0" smtClean="0"/>
              <a:t>open a file using function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sz="2800" dirty="0" smtClean="0"/>
              <a:t>, returns an </a:t>
            </a:r>
            <a:r>
              <a:rPr lang="en-US" altLang="zh-CN" sz="2800" i="1" dirty="0" smtClean="0"/>
              <a:t>iterable</a:t>
            </a:r>
            <a:r>
              <a:rPr lang="en-US" altLang="zh-CN" sz="2800" dirty="0" smtClean="0"/>
              <a:t> type 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Each item in the iterable is a string representing one line in the file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 operation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5624" y="4172505"/>
            <a:ext cx="4182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open(‘wordlist.txt’)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832" y="1731145"/>
            <a:ext cx="4733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open(‘numbers.txt’)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+=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print(total)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832" y="1731145"/>
            <a:ext cx="53335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word in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(‘wordlist.txt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vowels = 0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 in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word.lower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c in 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aeiou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vowels += 1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word.strip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‘ %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’%vowels)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If we opened a file, we should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800" dirty="0" smtClean="0">
                <a:cs typeface="Courier New" panose="02070309020205020404" pitchFamily="49" charset="0"/>
              </a:rPr>
              <a:t> it at the end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Protects the file against data loss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 workflow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847" y="3710840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open(‘wordlist.txt’)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The default mode is read, or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‘r’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We can extract the data from that file at once, using:</a:t>
            </a:r>
          </a:p>
          <a:p>
            <a:pPr lvl="1"/>
            <a:r>
              <a:rPr lang="en-US" sz="2400" dirty="0" smtClean="0">
                <a:cs typeface="Courier New" panose="02070309020205020404" pitchFamily="49" charset="0"/>
              </a:rPr>
              <a:t>read()</a:t>
            </a:r>
          </a:p>
          <a:p>
            <a:pPr lvl="1"/>
            <a:r>
              <a:rPr lang="en-US" sz="2400" dirty="0" smtClean="0">
                <a:cs typeface="Courier New" panose="02070309020205020404" pitchFamily="49" charset="0"/>
              </a:rPr>
              <a:t>Returns a string of all file content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 access modes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847" y="3710840"/>
            <a:ext cx="4871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open(‘wordlist.txt’, ‘r’)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myfile.read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The default mode is read, or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‘r’</a:t>
            </a:r>
          </a:p>
          <a:p>
            <a:r>
              <a:rPr lang="en-US" sz="2800" dirty="0" smtClean="0">
                <a:cs typeface="Courier New" panose="02070309020205020404" pitchFamily="49" charset="0"/>
              </a:rPr>
              <a:t>Or extract the data as a list of strings, using</a:t>
            </a:r>
          </a:p>
          <a:p>
            <a:pPr lvl="1"/>
            <a:r>
              <a:rPr lang="en-US" sz="2400" dirty="0" err="1" smtClean="0">
                <a:cs typeface="Courier New" panose="02070309020205020404" pitchFamily="49" charset="0"/>
              </a:rPr>
              <a:t>readlines</a:t>
            </a:r>
            <a:r>
              <a:rPr lang="en-US" sz="2400" dirty="0" smtClean="0"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400" dirty="0" smtClean="0">
                <a:cs typeface="Courier New" panose="02070309020205020404" pitchFamily="49" charset="0"/>
              </a:rPr>
              <a:t>Each line is an element of the list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 access modes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847" y="3710840"/>
            <a:ext cx="48718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open(‘wordlist.txt’, ‘r’)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myfile.readlines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We can also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800" dirty="0" smtClean="0">
                <a:cs typeface="Courier New" panose="02070309020205020404" pitchFamily="49" charset="0"/>
              </a:rPr>
              <a:t> to a file, with a different file access mode: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‘r’ </a:t>
            </a:r>
            <a:r>
              <a:rPr lang="en-US" sz="2000" dirty="0" smtClean="0">
                <a:cs typeface="Courier New" panose="02070309020205020404" pitchFamily="49" charset="0"/>
              </a:rPr>
              <a:t>to read data from a file (default)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‘w’ </a:t>
            </a:r>
            <a:r>
              <a:rPr lang="en-US" sz="2000" dirty="0" smtClean="0">
                <a:cs typeface="Courier New" panose="02070309020205020404" pitchFamily="49" charset="0"/>
              </a:rPr>
              <a:t>to write data to a file</a:t>
            </a:r>
          </a:p>
          <a:p>
            <a:endParaRPr lang="en-US" sz="2400" dirty="0" smtClean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 smtClean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 smtClean="0">
                <a:cs typeface="Courier New" panose="02070309020205020404" pitchFamily="49" charset="0"/>
              </a:rPr>
              <a:t>Erases existing data if file exists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 access modes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847" y="3710840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open(‘newfile.txt’, ‘w’)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myfile.write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(‘This is a test line’)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	#very important here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We can also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800" dirty="0" smtClean="0">
                <a:cs typeface="Courier New" panose="02070309020205020404" pitchFamily="49" charset="0"/>
              </a:rPr>
              <a:t> to a file, with a different file access mode: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‘r’ </a:t>
            </a:r>
            <a:r>
              <a:rPr lang="en-US" sz="2000" dirty="0" smtClean="0">
                <a:cs typeface="Courier New" panose="02070309020205020404" pitchFamily="49" charset="0"/>
              </a:rPr>
              <a:t>to read data from a file (default)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‘w’ </a:t>
            </a:r>
            <a:r>
              <a:rPr lang="en-US" sz="2000" dirty="0" smtClean="0">
                <a:cs typeface="Courier New" panose="02070309020205020404" pitchFamily="49" charset="0"/>
              </a:rPr>
              <a:t>to write data to a file</a:t>
            </a:r>
          </a:p>
          <a:p>
            <a:endParaRPr lang="en-US" sz="2400" dirty="0" smtClean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 smtClean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 smtClean="0">
                <a:cs typeface="Courier New" panose="02070309020205020404" pitchFamily="49" charset="0"/>
              </a:rPr>
              <a:t>Append (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‘a’</a:t>
            </a:r>
            <a:r>
              <a:rPr lang="en-US" sz="2400" dirty="0" smtClean="0">
                <a:cs typeface="Courier New" panose="02070309020205020404" pitchFamily="49" charset="0"/>
              </a:rPr>
              <a:t>) to the end of the file without erasing existing data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 access modes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847" y="3710840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open(‘newfile.txt’, 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myfile.write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(‘\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\’m writing to the second line.’)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	#very important here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02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File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‘A+B+C’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y?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(‘A’, ‘B’, ‘C’)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[‘A’, ‘B’, ‘C’]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[‘A+B+C’]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‘A+B+C’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None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zh-CN" dirty="0" smtClean="0"/>
              <a:t> takes a list of string types and concatenate them together into a big string</a:t>
            </a:r>
            <a:endParaRPr lang="en-US" altLang="zh-CN" dirty="0"/>
          </a:p>
          <a:p>
            <a:r>
              <a:rPr lang="en-US" altLang="zh-CN" dirty="0" smtClean="0"/>
              <a:t>The reverse of </a:t>
            </a:r>
            <a:r>
              <a:rPr lang="en-US" altLang="zh-CN" dirty="0" smtClean="0">
                <a:latin typeface="Courier New" charset="0"/>
                <a:ea typeface="Courier New" charset="0"/>
                <a:cs typeface="Courier New" charset="0"/>
              </a:rPr>
              <a:t>split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[‘Mary’, ‘Watson’,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Holmes’]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#goal: ‘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Mary Watson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Holmes’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’.join(names)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zh-CN" dirty="0"/>
              <a:t> takes a list of string types and concatenate them together into a big string</a:t>
            </a:r>
          </a:p>
          <a:p>
            <a:r>
              <a:rPr lang="en-US" altLang="zh-CN" dirty="0"/>
              <a:t>The reverse of 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split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6128" y="3693642"/>
            <a:ext cx="6460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names = [‘Mary’, ‘Watson’, ‘Holmes’]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#goal: ‘Mary Watson Holmes’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#also try: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‘’.join(names)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‘,’join(names)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[‘X’, ‘A’, ‘G’]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‘,’.join(b)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x?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[‘A,G,X’]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[‘X,A,G’]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‘X,A,G’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‘A,G,X’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8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592" y="1801430"/>
            <a:ext cx="646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[‘X’, ‘A’, ‘G’]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‘#####’.join(a).split(‘#####’)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x?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Multidimensional indexing, file operations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</a:t>
            </a:r>
            <a:r>
              <a:rPr lang="en-US" sz="3600" smtClean="0">
                <a:solidFill>
                  <a:srgbClr val="000000"/>
                </a:solidFill>
              </a:rPr>
              <a:t>Lecture #10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2016-10-26</a:t>
            </a:r>
          </a:p>
        </p:txBody>
      </p:sp>
    </p:spTree>
    <p:extLst>
      <p:ext uri="{BB962C8B-B14F-4D97-AF65-F5344CB8AC3E}">
        <p14:creationId xmlns:p14="http://schemas.microsoft.com/office/powerpoint/2010/main" val="8362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1150</Words>
  <Application>Microsoft Macintosh PowerPoint</Application>
  <PresentationFormat>On-screen Show (4:3)</PresentationFormat>
  <Paragraphs>329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Courier New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169</cp:revision>
  <dcterms:created xsi:type="dcterms:W3CDTF">2017-10-01T06:00:02Z</dcterms:created>
  <dcterms:modified xsi:type="dcterms:W3CDTF">2017-10-26T01:40:00Z</dcterms:modified>
</cp:coreProperties>
</file>