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83" r:id="rId14"/>
    <p:sldId id="278" r:id="rId15"/>
    <p:sldId id="279" r:id="rId16"/>
    <p:sldId id="280" r:id="rId17"/>
    <p:sldId id="284" r:id="rId18"/>
    <p:sldId id="281" r:id="rId19"/>
    <p:sldId id="282" r:id="rId20"/>
    <p:sldId id="285" r:id="rId21"/>
    <p:sldId id="286" r:id="rId22"/>
    <p:sldId id="288" r:id="rId23"/>
    <p:sldId id="289" r:id="rId24"/>
    <p:sldId id="287" r:id="rId25"/>
    <p:sldId id="290" r:id="rId26"/>
    <p:sldId id="291" r:id="rId27"/>
    <p:sldId id="294" r:id="rId28"/>
    <p:sldId id="296" r:id="rId29"/>
    <p:sldId id="297" r:id="rId30"/>
    <p:sldId id="292" r:id="rId31"/>
    <p:sldId id="295" r:id="rId32"/>
    <p:sldId id="293" r:id="rId33"/>
    <p:sldId id="298" r:id="rId34"/>
    <p:sldId id="299" r:id="rId35"/>
    <p:sldId id="300" r:id="rId36"/>
    <p:sldId id="302" r:id="rId37"/>
    <p:sldId id="301" r:id="rId38"/>
    <p:sldId id="303" r:id="rId39"/>
    <p:sldId id="304" r:id="rId40"/>
    <p:sldId id="306" r:id="rId41"/>
    <p:sldId id="305" r:id="rId42"/>
    <p:sldId id="307" r:id="rId43"/>
    <p:sldId id="308" r:id="rId44"/>
    <p:sldId id="309" r:id="rId45"/>
    <p:sldId id="310" r:id="rId46"/>
    <p:sldId id="311" r:id="rId47"/>
    <p:sldId id="263" r:id="rId48"/>
    <p:sldId id="262" r:id="rId49"/>
    <p:sldId id="26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83"/>
            <p14:sldId id="278"/>
            <p14:sldId id="279"/>
            <p14:sldId id="280"/>
            <p14:sldId id="284"/>
            <p14:sldId id="281"/>
            <p14:sldId id="282"/>
            <p14:sldId id="285"/>
            <p14:sldId id="286"/>
            <p14:sldId id="288"/>
            <p14:sldId id="289"/>
            <p14:sldId id="287"/>
            <p14:sldId id="290"/>
            <p14:sldId id="291"/>
            <p14:sldId id="294"/>
            <p14:sldId id="296"/>
            <p14:sldId id="297"/>
            <p14:sldId id="292"/>
            <p14:sldId id="295"/>
            <p14:sldId id="293"/>
            <p14:sldId id="298"/>
            <p14:sldId id="299"/>
            <p14:sldId id="300"/>
            <p14:sldId id="302"/>
            <p14:sldId id="301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</p14:sldIdLst>
        </p14:section>
        <p14:section name="Untitled Section" id="{448F6AA1-7E66-BC44-9E32-295021B39B4B}">
          <p14:sldIdLst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A6EFE3"/>
    <a:srgbClr val="87DDEC"/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9" autoAdjust="0"/>
    <p:restoredTop sz="83793" autoAdjust="0"/>
  </p:normalViewPr>
  <p:slideViewPr>
    <p:cSldViewPr snapToGrid="0" snapToObjects="1">
      <p:cViewPr varScale="1">
        <p:scale>
          <a:sx n="75" d="100"/>
          <a:sy n="75" d="100"/>
        </p:scale>
        <p:origin x="11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F213-A9FC-4E1C-A656-7C977800AEA6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5DDFD-2775-4078-B606-F8CFF7927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90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等差数列：</a:t>
            </a:r>
            <a:r>
              <a:rPr lang="en-US" altLang="zh-CN" dirty="0" smtClean="0"/>
              <a:t>arithmetic</a:t>
            </a:r>
            <a:r>
              <a:rPr lang="en-US" altLang="zh-CN" baseline="0" dirty="0" smtClean="0"/>
              <a:t> sequence</a:t>
            </a:r>
          </a:p>
          <a:p>
            <a:r>
              <a:rPr lang="zh-CN" altLang="en-US" baseline="0" dirty="0" smtClean="0"/>
              <a:t>等比数列：</a:t>
            </a:r>
            <a:r>
              <a:rPr lang="en-US" altLang="zh-CN" baseline="0" dirty="0" smtClean="0"/>
              <a:t>geometric sequence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5DDFD-2775-4078-B606-F8CFF7927E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0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Mutability, container methods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#9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2016-10-24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distinction of mutability (of list) and immutability (of string)</a:t>
            </a:r>
          </a:p>
          <a:p>
            <a:endParaRPr lang="en-US" dirty="0"/>
          </a:p>
          <a:p>
            <a:r>
              <a:rPr lang="en-US" dirty="0" smtClean="0"/>
              <a:t>The distinction arises from the </a:t>
            </a:r>
            <a:r>
              <a:rPr lang="en-US" dirty="0" smtClean="0">
                <a:solidFill>
                  <a:srgbClr val="FF0000"/>
                </a:solidFill>
              </a:rPr>
              <a:t>storage in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Immutability</a:t>
            </a:r>
            <a:r>
              <a:rPr lang="en-US" dirty="0" smtClean="0"/>
              <a:t> occurs when values are copied in memory </a:t>
            </a:r>
            <a:r>
              <a:rPr lang="en-US" i="1" dirty="0" smtClean="0"/>
              <a:t>(copy by value)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2896422"/>
            <a:ext cx="8312727" cy="1065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4050315"/>
            <a:ext cx="8312727" cy="15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Mutability occurs when variables refer to the same memory location of values </a:t>
            </a:r>
            <a:r>
              <a:rPr lang="en-US" i="1" dirty="0" smtClean="0"/>
              <a:t>(copy by reference, or shallow copy)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6" y="3229900"/>
            <a:ext cx="8355724" cy="12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828"/>
            <a:ext cx="9132660" cy="41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data types are either mutable or immutable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float, string, tuple</a:t>
            </a:r>
          </a:p>
          <a:p>
            <a:pPr lvl="1"/>
            <a:r>
              <a:rPr lang="en-US" dirty="0" smtClean="0"/>
              <a:t>list,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5829" y="407295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in mutable types</a:t>
            </a:r>
          </a:p>
          <a:p>
            <a:r>
              <a:rPr lang="en-US" dirty="0" smtClean="0"/>
              <a:t>Changes in one variable causes value of another variable to change</a:t>
            </a:r>
          </a:p>
          <a:p>
            <a:r>
              <a:rPr lang="en-US" dirty="0" smtClean="0"/>
              <a:t>sometimes useful, sometimes cause trouble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3730612"/>
            <a:ext cx="8449056" cy="12254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83" y="17705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Aliasing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3912817"/>
            <a:ext cx="8450317" cy="11649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683" y="17705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884" y="2216314"/>
            <a:ext cx="58080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[’a’, ’b’, ’c’, ‘d’]	# a dictionary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y[2] = ‘*‘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’b’, ’c’, ‘d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’*’, ’c’,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‘d’]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[’a’,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’b’, ’*’,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‘d’]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None of the above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884" y="2216314"/>
            <a:ext cx="67313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{1:’a’, 2:’b’, 3:’c’, 4:’d’}	# a dictionary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y[2] = ‘*‘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 {1:’a’, 2:’b’, 3:’c’, 4:’d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{1:’a’,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:’*’,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3:’c’, 4:’d’}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{1:’a’, 2:’b’, 3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:’*’,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4:’d’}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 None of the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800" b="1" dirty="0" smtClean="0"/>
              <a:t> loops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immutable analogue of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Use the parentheses () instead of the square brackets []</a:t>
            </a:r>
          </a:p>
          <a:p>
            <a:pPr lvl="1"/>
            <a:r>
              <a:rPr lang="en-US" dirty="0" smtClean="0"/>
              <a:t>Parentheses can </a:t>
            </a:r>
            <a:r>
              <a:rPr lang="en-US" altLang="zh-CN" dirty="0"/>
              <a:t>sometimes </a:t>
            </a:r>
            <a:r>
              <a:rPr lang="en-US" dirty="0" smtClean="0"/>
              <a:t>be skipped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866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1,2,3,4		# equivalent to above line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elements by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429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print(y[0])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print(y[-1])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change elements within a tuple (like a string)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676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-1			#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change elements within a tuple (like a string)</a:t>
            </a:r>
          </a:p>
          <a:p>
            <a:r>
              <a:rPr lang="en-US" dirty="0" smtClean="0"/>
              <a:t>Copy by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Tuples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664" y="38416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1,2,3,4]		# x is a list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(1,2,3,4)		# y is a tuple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-1			#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(1,  2,  3,  4)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z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(1,  2,  3,  4)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multiple values in string format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’%(1,2,3)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0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multiple values in string format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’%(1,2,3)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‘the avg. grade of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HW%i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%.3f’%(4, 85.0)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???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‘Hello’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3.14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 %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should replace the ???  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%f %s’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‘%f %s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‘%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%f’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None of the above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Lets us make multiple assignment at once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3706465"/>
            <a:ext cx="736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One, pi, hello = (1, 3,14, ‘Hi’)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Lets us make multiple assignment at once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3706465"/>
            <a:ext cx="736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exchange values of two variables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parentheses is skipped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‘Hi!’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 rot="2492899">
            <a:off x="7501257" y="5035005"/>
            <a:ext cx="843280" cy="813380"/>
          </a:xfrm>
          <a:prstGeom prst="arc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rc 14"/>
          <p:cNvSpPr/>
          <p:nvPr/>
        </p:nvSpPr>
        <p:spPr>
          <a:xfrm rot="3198368">
            <a:off x="7542862" y="5121344"/>
            <a:ext cx="696925" cy="555550"/>
          </a:xfrm>
          <a:prstGeom prst="arc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used on the left hand side of an assignment operator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Lets us make multiple assignment at once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3706465"/>
            <a:ext cx="736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exchange values of two variables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parentheses is skipped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76320" y="5004546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4008" y="4999707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‘Hi!’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4988560" y="5161785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76320" y="5562935"/>
            <a:ext cx="1412240" cy="314477"/>
          </a:xfrm>
          <a:prstGeom prst="roundRect">
            <a:avLst/>
          </a:prstGeom>
          <a:solidFill>
            <a:srgbClr val="87DDEC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4008" y="5558096"/>
            <a:ext cx="2552552" cy="326732"/>
          </a:xfrm>
          <a:prstGeom prst="roundRect">
            <a:avLst/>
          </a:prstGeom>
          <a:solidFill>
            <a:srgbClr val="A6EFE3"/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4988560" y="5720174"/>
            <a:ext cx="495448" cy="1288"/>
          </a:xfrm>
          <a:prstGeom prst="straightConnector1">
            <a:avLst/>
          </a:prstGeom>
          <a:ln>
            <a:solidFill>
              <a:srgbClr val="00D8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83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‘hi’, 3, ‘3.14’</a:t>
            </a:r>
          </a:p>
          <a:p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x**2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x**0.5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z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i="1" dirty="0" smtClean="0"/>
              <a:t>multiple values </a:t>
            </a:r>
            <a:r>
              <a:rPr lang="en-US" dirty="0" smtClean="0"/>
              <a:t>from a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Where can we use tuples?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858070"/>
            <a:ext cx="646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fun(x):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x**2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x**0.5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z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fun(10)[0]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fun(10)[1]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3.1622…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800" b="1" dirty="0" smtClean="0"/>
              <a:t> and 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4800" b="1" dirty="0" smtClean="0"/>
              <a:t> 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lists are mutable, we can change their content by calling its method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954978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[4,1,2,3]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x.reverse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lists are mutable, we can change their content by calling its method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624" y="2954978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[4,1,2,3]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x.reverse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[3.14, 1+0j, ‘hi’]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				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#error!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x[-1] = 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[3,2,3]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3,2,1,5]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3,2,1,3]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None of the above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Append, reverse, sort modify the list content itself</a:t>
            </a:r>
          </a:p>
          <a:p>
            <a:r>
              <a:rPr lang="en-US" dirty="0" smtClean="0"/>
              <a:t>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dirty="0" smtClean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returns the index of the first occurrence of a value in a list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 smtClean="0"/>
              <a:t> for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/>
              <a:t> returns how many times a value occurs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returns membership (True or False) in a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repeats a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extends a list (also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/>
              <a:t>,…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More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4000" i="1" dirty="0" smtClean="0"/>
              <a:t>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dirty="0" smtClean="0"/>
              <a:t> splits a string by a delimiter</a:t>
            </a:r>
          </a:p>
          <a:p>
            <a:r>
              <a:rPr lang="en-US" dirty="0" smtClean="0"/>
              <a:t>Returns a list</a:t>
            </a:r>
          </a:p>
          <a:p>
            <a:r>
              <a:rPr lang="en-US" dirty="0" smtClean="0"/>
              <a:t>Takes a single argument, the delimiter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Oliver,Wendell,Holmes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(‘,’)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25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zh-CN" dirty="0"/>
              <a:t> splits a string by a delimiter</a:t>
            </a:r>
          </a:p>
          <a:p>
            <a:r>
              <a:rPr lang="en-US" altLang="zh-CN" dirty="0"/>
              <a:t>Returns a </a:t>
            </a:r>
            <a:r>
              <a:rPr lang="en-US" altLang="zh-CN" dirty="0" smtClean="0"/>
              <a:t>list</a:t>
            </a:r>
            <a:endParaRPr lang="en-US" dirty="0" smtClean="0"/>
          </a:p>
          <a:p>
            <a:r>
              <a:rPr lang="en-US" dirty="0" smtClean="0"/>
              <a:t>Takes a single argument, the delimiter</a:t>
            </a:r>
          </a:p>
          <a:p>
            <a:pPr marL="731520" lvl="1">
              <a:spcBef>
                <a:spcPts val="0"/>
              </a:spcBef>
            </a:pPr>
            <a:r>
              <a:rPr lang="en-US" dirty="0" smtClean="0"/>
              <a:t>Default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Mary,Watson,Holmes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(‘,’)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‘Mary Watson Holmes’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</p:txBody>
      </p:sp>
    </p:spTree>
    <p:extLst>
      <p:ext uri="{BB962C8B-B14F-4D97-AF65-F5344CB8AC3E}">
        <p14:creationId xmlns:p14="http://schemas.microsoft.com/office/powerpoint/2010/main" val="10405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‘A+B+C’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(‘A’, ‘B’, ‘C’)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[‘A’, ‘B’, ‘C’]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[‘A+B+C’]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‘A+B+C’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None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‘A+B+C’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(‘+’)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 (‘A’, ‘B’, ‘C’)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 [‘A’, ‘B’, ‘C’]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 [‘A+B+C’]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 ‘A+B+C’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E None</a:t>
            </a:r>
          </a:p>
        </p:txBody>
      </p:sp>
    </p:spTree>
    <p:extLst>
      <p:ext uri="{BB962C8B-B14F-4D97-AF65-F5344CB8AC3E}">
        <p14:creationId xmlns:p14="http://schemas.microsoft.com/office/powerpoint/2010/main" val="17481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dirty="0" smtClean="0"/>
              <a:t> takes a list of string types and concatenate them together</a:t>
            </a:r>
            <a:endParaRPr lang="en-US" altLang="zh-CN" dirty="0"/>
          </a:p>
          <a:p>
            <a:r>
              <a:rPr lang="en-US" altLang="zh-CN" dirty="0" smtClean="0"/>
              <a:t>Returns a </a:t>
            </a:r>
            <a:r>
              <a:rPr lang="en-US" altLang="zh-CN" dirty="0" err="1" smtClean="0"/>
              <a:t>str</a:t>
            </a:r>
            <a:endParaRPr lang="en-US" dirty="0" smtClean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[‘Mary’, ‘Watson’,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Holmes’]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#goal: 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Mary Watson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Holmes’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’.join(names)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dirty="0" smtClean="0"/>
              <a:t> takes a list of string types and concatenate them together</a:t>
            </a:r>
            <a:endParaRPr lang="en-US" altLang="zh-CN" dirty="0"/>
          </a:p>
          <a:p>
            <a:r>
              <a:rPr lang="en-US" altLang="zh-CN" dirty="0" smtClean="0"/>
              <a:t>Returns a </a:t>
            </a:r>
            <a:r>
              <a:rPr lang="en-US" altLang="zh-CN" dirty="0" err="1" smtClean="0"/>
              <a:t>str</a:t>
            </a:r>
            <a:endParaRPr lang="en-US" dirty="0" smtClean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names = [‘Mary’, ‘Watson’, ‘Holmes’]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#goal: ‘Mary Watson Holmes’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#also try: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‘’.join(names)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‘,’join(names)</a:t>
            </a:r>
          </a:p>
        </p:txBody>
      </p:sp>
    </p:spTree>
    <p:extLst>
      <p:ext uri="{BB962C8B-B14F-4D97-AF65-F5344CB8AC3E}">
        <p14:creationId xmlns:p14="http://schemas.microsoft.com/office/powerpoint/2010/main" val="38516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[‘X’, ‘A’, ‘G’]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a[:]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‘,’.join(b)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[‘A,G,X’]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[‘X,A,G’]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‘X,A,G’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‘A,G,X’</a:t>
            </a:r>
          </a:p>
        </p:txBody>
      </p:sp>
    </p:spTree>
    <p:extLst>
      <p:ext uri="{BB962C8B-B14F-4D97-AF65-F5344CB8AC3E}">
        <p14:creationId xmlns:p14="http://schemas.microsoft.com/office/powerpoint/2010/main" val="2541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Mutability, container methods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#9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2016-10-24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783976"/>
            <a:ext cx="8424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range(2,10,3):		# arithmetic sequence from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to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10 (exclusive) w/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 3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1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Mutability and Aliasing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212" y="1620519"/>
            <a:ext cx="3768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212" y="1620519"/>
            <a:ext cx="37689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‘Hello’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y + ‘ world!’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212" y="1620519"/>
            <a:ext cx="37689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 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‘Hello’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y + ‘ world!’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[1,2,3]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y[0] = 0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#What is the value of x?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1393</Words>
  <Application>Microsoft Office PowerPoint</Application>
  <PresentationFormat>On-screen Show (4:3)</PresentationFormat>
  <Paragraphs>418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宋体</vt:lpstr>
      <vt:lpstr>Arial</vt:lpstr>
      <vt:lpstr>Calibri</vt:lpstr>
      <vt:lpstr>Courier New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168</cp:revision>
  <dcterms:created xsi:type="dcterms:W3CDTF">2017-10-01T06:00:02Z</dcterms:created>
  <dcterms:modified xsi:type="dcterms:W3CDTF">2017-10-22T06:18:43Z</dcterms:modified>
</cp:coreProperties>
</file>