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2" r:id="rId11"/>
    <p:sldId id="274" r:id="rId12"/>
    <p:sldId id="275" r:id="rId13"/>
    <p:sldId id="276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63" r:id="rId33"/>
    <p:sldId id="262" r:id="rId34"/>
    <p:sldId id="26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2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Untitled Section" id="{448F6AA1-7E66-BC44-9E32-295021B39B4B}">
          <p14:sldIdLst>
            <p14:sldId id="263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E5E7"/>
    <a:srgbClr val="6DDEE1"/>
    <a:srgbClr val="46D0EC"/>
    <a:srgbClr val="8EC7E4"/>
    <a:srgbClr val="40D4D8"/>
    <a:srgbClr val="118EB0"/>
    <a:srgbClr val="3DBFDB"/>
    <a:srgbClr val="17BBE8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9" autoAdjust="0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8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esar_ciph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elate.cs.illinois.edu/course/zuics101fa16/f/lectures/lec11/jeopardy-example.p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dictionary, mutable arguments</a:t>
            </a:r>
            <a:endParaRPr lang="en-US" sz="2000" dirty="0" smtClean="0">
              <a:solidFill>
                <a:srgbClr val="118EB0"/>
              </a:solidFill>
            </a:endParaRP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</a:t>
            </a:r>
            <a:r>
              <a:rPr lang="en-US" sz="3600" dirty="0" smtClean="0">
                <a:solidFill>
                  <a:srgbClr val="000000"/>
                </a:solidFill>
              </a:rPr>
              <a:t>#11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2016-10-31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data type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Indexes data by specified data type (key)</a:t>
            </a:r>
          </a:p>
          <a:p>
            <a:r>
              <a:rPr lang="en-US" sz="2800" dirty="0" smtClean="0"/>
              <a:t>Analogy of a real dictionary, but can use data types besides string</a:t>
            </a:r>
          </a:p>
          <a:p>
            <a:r>
              <a:rPr lang="en-US" sz="2800" dirty="0" smtClean="0"/>
              <a:t>The data type maps </a:t>
            </a:r>
            <a:r>
              <a:rPr lang="en-US" sz="2800" i="1" dirty="0" smtClean="0"/>
              <a:t>key</a:t>
            </a:r>
            <a:r>
              <a:rPr lang="en-US" sz="2800" dirty="0" smtClean="0"/>
              <a:t> to </a:t>
            </a:r>
            <a:r>
              <a:rPr lang="en-US" sz="2800" i="1" dirty="0" smtClean="0"/>
              <a:t>value</a:t>
            </a:r>
            <a:endParaRPr lang="en-US" sz="2400" i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03" y="3740801"/>
            <a:ext cx="5677705" cy="20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4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data type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07" y="1986203"/>
            <a:ext cx="6870023" cy="238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data type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 smtClean="0"/>
              <a:t>Syntax as follows:</a:t>
            </a:r>
          </a:p>
          <a:p>
            <a:pPr lvl="1"/>
            <a:r>
              <a:rPr lang="en-US" dirty="0" smtClean="0"/>
              <a:t>Opening brace {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key: value</a:t>
            </a:r>
            <a:r>
              <a:rPr lang="en-US" dirty="0" smtClean="0"/>
              <a:t> pairs, separated by commas</a:t>
            </a:r>
          </a:p>
          <a:p>
            <a:pPr lvl="1"/>
            <a:r>
              <a:rPr lang="en-US" dirty="0" smtClean="0"/>
              <a:t>Closing brace }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5520" y="4030462"/>
            <a:ext cx="32656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ars = {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‘Civic’: ‘Honda’,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‘Mustang’: ‘Ford’,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‘Model S’: ‘Tesla’,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‘Model T’: ‘Ford’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5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operations and 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190" y="1615736"/>
            <a:ext cx="640111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{‘one’:1, ‘two’:2, ‘three’:3}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print(d[‘one’])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d[‘four’] = 4			#add a new key-value pair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d[‘three’] = 3.0		#modify an existing pair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 d[‘four’]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‘five’ in d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d:			#no guarantee on order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print(key, d[key])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1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smtClean="0">
                <a:cs typeface="Courier New" panose="02070309020205020404" pitchFamily="49" charset="0"/>
              </a:rPr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190" y="1615736"/>
            <a:ext cx="45961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{1:’a’, 2:‘b’, 3:‘c’, 4:’d’}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d[2] + d[3]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x?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7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‘cd’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‘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75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smtClean="0">
                <a:cs typeface="Courier New" panose="02070309020205020404" pitchFamily="49" charset="0"/>
              </a:rPr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190" y="1615736"/>
            <a:ext cx="50097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{}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words = [‘red’, ‘orange’, ‘yellow’]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word in words: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d[word]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words.index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 smtClean="0">
                <a:cs typeface="Courier New" panose="02070309020205020404" pitchFamily="49" charset="0"/>
              </a:rPr>
              <a:t>What is the value of d?</a:t>
            </a:r>
          </a:p>
        </p:txBody>
      </p:sp>
    </p:spTree>
    <p:extLst>
      <p:ext uri="{BB962C8B-B14F-4D97-AF65-F5344CB8AC3E}">
        <p14:creationId xmlns:p14="http://schemas.microsoft.com/office/powerpoint/2010/main" val="349512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</a:t>
            </a:r>
            <a:r>
              <a:rPr lang="en-US" sz="4000" i="1" dirty="0" smtClean="0">
                <a:cs typeface="Courier New" panose="02070309020205020404" pitchFamily="49" charset="0"/>
              </a:rPr>
              <a:t>Applications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0110" y="2570520"/>
            <a:ext cx="45961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‘ABCDEFGHIJKLMNOPQRSTUVWXYZ’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‘BCDEFGHIJKLMNOPQRSTUVWXYZA’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= {}</a:t>
            </a:r>
            <a:b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e[x[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= y[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encoded = ‘’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 in ‘HELLO’: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encoded += e[c]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Dictionaries can encode/decode data, or translate data from one representation to another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How would you reverse (decode) this?</a:t>
            </a:r>
          </a:p>
        </p:txBody>
      </p:sp>
    </p:spTree>
    <p:extLst>
      <p:ext uri="{BB962C8B-B14F-4D97-AF65-F5344CB8AC3E}">
        <p14:creationId xmlns:p14="http://schemas.microsoft.com/office/powerpoint/2010/main" val="2338822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</a:t>
            </a:r>
            <a:r>
              <a:rPr lang="en-US" sz="4000" i="1" dirty="0" smtClean="0">
                <a:cs typeface="Courier New" panose="02070309020205020404" pitchFamily="49" charset="0"/>
              </a:rPr>
              <a:t>Applications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0110" y="1771530"/>
            <a:ext cx="45961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‘ABCDEFGHIJKLMNOPQRSTUVWXYZ’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‘BCDEFGHIJKLMNOPQRSTUVWXYZA’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#encoded is given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decoded = ‘’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6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smtClean="0">
                <a:cs typeface="Courier New" panose="02070309020205020404" pitchFamily="49" charset="0"/>
              </a:rPr>
              <a:t>Exercise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Encoder words in a file using a Caesar cipher</a:t>
            </a:r>
          </a:p>
          <a:p>
            <a:r>
              <a:rPr lang="en-US" sz="2800" dirty="0" smtClean="0"/>
              <a:t>Decode all of the words in a file</a:t>
            </a:r>
          </a:p>
        </p:txBody>
      </p:sp>
      <p:pic>
        <p:nvPicPr>
          <p:cNvPr id="1026" name="Picture 2" descr="https://upload.wikimedia.org/wikipedia/commons/thumb/4/4a/Caesar_cipher_left_shift_of_3.svg/856px-Caesar_cipher_left_shift_of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109" y="3009328"/>
            <a:ext cx="5062620" cy="213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18438" y="5450607"/>
            <a:ext cx="4351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https://</a:t>
            </a:r>
            <a:r>
              <a:rPr lang="zh-CN" altLang="en-US" dirty="0" smtClean="0">
                <a:hlinkClick r:id="rId3"/>
              </a:rPr>
              <a:t>en.wikipedia.org/wiki/Caesar_cipher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20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</a:t>
            </a:r>
            <a:r>
              <a:rPr lang="en-US" sz="4000" i="1" dirty="0" smtClean="0">
                <a:cs typeface="Courier New" panose="02070309020205020404" pitchFamily="49" charset="0"/>
              </a:rPr>
              <a:t>Applications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6742" y="2579397"/>
            <a:ext cx="25763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‘ABBACABD’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{}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c in x: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c not in d: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d[c] = 0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d[c] += 1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Dictionary can also be used as accumulators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What is the output of d by the above code?</a:t>
            </a:r>
          </a:p>
        </p:txBody>
      </p:sp>
    </p:spTree>
    <p:extLst>
      <p:ext uri="{BB962C8B-B14F-4D97-AF65-F5344CB8AC3E}">
        <p14:creationId xmlns:p14="http://schemas.microsoft.com/office/powerpoint/2010/main" val="240535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smtClean="0">
                <a:cs typeface="Courier New" panose="02070309020205020404" pitchFamily="49" charset="0"/>
              </a:rPr>
              <a:t>Exercise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00369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Count the category frequencies in </a:t>
            </a:r>
            <a:r>
              <a:rPr lang="en-US" sz="2800" dirty="0" smtClean="0">
                <a:hlinkClick r:id="rId2"/>
              </a:rPr>
              <a:t>Jeopardy questions</a:t>
            </a:r>
            <a:endParaRPr lang="en-US" sz="2800" dirty="0" smtClean="0"/>
          </a:p>
          <a:p>
            <a:r>
              <a:rPr lang="en-US" sz="2800" dirty="0" smtClean="0"/>
              <a:t>Find the category name with the highest frequency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60110" y="2947575"/>
            <a:ext cx="45961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open(‘jeopardy.csv’)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myfile.readlines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get category frequencies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get most popular category name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6527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</a:t>
            </a:r>
            <a:r>
              <a:rPr lang="en-US" sz="4000" i="1" dirty="0" smtClean="0">
                <a:cs typeface="Courier New" panose="02070309020205020404" pitchFamily="49" charset="0"/>
              </a:rPr>
              <a:t>Applications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6741" y="2579397"/>
            <a:ext cx="69966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	{‘Bill’: 60644,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‘Jill’: 41073,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‘Jack’: 61820,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‘Tony’: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60801}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zip2city = {41073: ‘Cincinnati’,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60644: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‘Chicago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61801: ‘Urbana’,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61820: ‘Champaign’}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name in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print(name, zip2city[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[name] ])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145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data based on a common field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2880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Mutable Arguments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smtClean="0">
                <a:cs typeface="Courier New" panose="02070309020205020404" pitchFamily="49" charset="0"/>
              </a:rPr>
              <a:t>Exercise: mutability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190" y="1615736"/>
            <a:ext cx="4173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[3,2,1]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y.sort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x.append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 smtClean="0">
                <a:cs typeface="Courier New" panose="02070309020205020404" pitchFamily="49" charset="0"/>
              </a:rPr>
              <a:t>What is the value of y?</a:t>
            </a:r>
          </a:p>
        </p:txBody>
      </p:sp>
    </p:spTree>
    <p:extLst>
      <p:ext uri="{BB962C8B-B14F-4D97-AF65-F5344CB8AC3E}">
        <p14:creationId xmlns:p14="http://schemas.microsoft.com/office/powerpoint/2010/main" val="3716523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M</a:t>
            </a:r>
            <a:r>
              <a:rPr lang="en-US" sz="4000" i="1" dirty="0" smtClean="0">
                <a:cs typeface="Courier New" panose="02070309020205020404" pitchFamily="49" charset="0"/>
              </a:rPr>
              <a:t>utable arguments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29180"/>
            <a:ext cx="8229600" cy="20307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Mutability causes lists to work differently when passed to a function</a:t>
            </a:r>
          </a:p>
          <a:p>
            <a:r>
              <a:rPr lang="en-US" sz="2800" dirty="0" smtClean="0"/>
              <a:t>Can be changed within a function</a:t>
            </a:r>
          </a:p>
          <a:p>
            <a:r>
              <a:rPr lang="en-US" sz="2800" dirty="0" smtClean="0"/>
              <a:t>Very useful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67966" y="3549607"/>
            <a:ext cx="4173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q,i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q.append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range(10)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rint(a)</a:t>
            </a:r>
            <a:endParaRPr lang="en-US" altLang="zh-CN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75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M</a:t>
            </a:r>
            <a:r>
              <a:rPr lang="en-US" sz="4000" i="1" dirty="0" smtClean="0">
                <a:cs typeface="Courier New" panose="02070309020205020404" pitchFamily="49" charset="0"/>
              </a:rPr>
              <a:t>utable arguments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025" y="1662316"/>
            <a:ext cx="5674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(filename, a)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line in open(filename):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all_lines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(‘file1.txt’,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all_lines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file2.txt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all_lines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59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M</a:t>
            </a:r>
            <a:r>
              <a:rPr lang="en-US" sz="4000" i="1" dirty="0" smtClean="0">
                <a:cs typeface="Courier New" panose="02070309020205020404" pitchFamily="49" charset="0"/>
              </a:rPr>
              <a:t>utable arguments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025" y="1662316"/>
            <a:ext cx="5674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(filename, a)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line in open(filename):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all_lines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f in open(‘filenames.txt’):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all_lines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56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Copy mutable type by value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390" y="2892435"/>
            <a:ext cx="5674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[3,2,1]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x[:]		#slice everything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y.sort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29180"/>
            <a:ext cx="8229600" cy="20307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Have a copy of a list, not as an alias</a:t>
            </a:r>
          </a:p>
          <a:p>
            <a:r>
              <a:rPr lang="en-US" sz="2800" dirty="0" smtClean="0"/>
              <a:t>Use the slice operator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7581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Copy mutable type by value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390" y="2892435"/>
            <a:ext cx="5674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[3,2,1]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x[:]		#slice everything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y.append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print(x == y)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8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test identity: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390" y="1893148"/>
            <a:ext cx="5674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[1,2,3]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a[:]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is a		#True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is a		#False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7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645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Reminders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Reminders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8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dictionary, mutable arguments</a:t>
            </a:r>
            <a:endParaRPr lang="en-US" sz="2000" dirty="0" smtClean="0">
              <a:solidFill>
                <a:srgbClr val="118EB0"/>
              </a:solidFill>
            </a:endParaRP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</a:t>
            </a:r>
            <a:r>
              <a:rPr lang="en-US" sz="3600" dirty="0" smtClean="0">
                <a:solidFill>
                  <a:srgbClr val="000000"/>
                </a:solidFill>
              </a:rPr>
              <a:t>#11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2016-10-31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6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30 multi-choice question</a:t>
            </a:r>
          </a:p>
          <a:p>
            <a:r>
              <a:rPr lang="en-US" sz="2800" dirty="0" smtClean="0"/>
              <a:t>50 mins (next lecture)</a:t>
            </a:r>
          </a:p>
          <a:p>
            <a:r>
              <a:rPr lang="en-US" sz="2800" dirty="0" smtClean="0"/>
              <a:t>Electronic devices (Cellphones, computers, etc.) not allowed</a:t>
            </a:r>
          </a:p>
          <a:p>
            <a:r>
              <a:rPr lang="en-US" sz="2800" dirty="0" smtClean="0"/>
              <a:t>Will cover all material except dictionaries and file operations.</a:t>
            </a:r>
          </a:p>
          <a:p>
            <a:r>
              <a:rPr lang="en-US" sz="2800" dirty="0" smtClean="0"/>
              <a:t>Practice midterm is a good guide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Midterm instructions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5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Library Functions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Python has built-in functions</a:t>
            </a:r>
          </a:p>
          <a:p>
            <a:pPr lvl="1"/>
            <a:r>
              <a:rPr lang="en-US" sz="2400" dirty="0" smtClean="0"/>
              <a:t>abs, type, </a:t>
            </a:r>
            <a:r>
              <a:rPr lang="en-US" sz="2400" dirty="0" err="1" smtClean="0"/>
              <a:t>len</a:t>
            </a:r>
            <a:endParaRPr lang="en-US" sz="2400" dirty="0"/>
          </a:p>
          <a:p>
            <a:r>
              <a:rPr lang="en-US" sz="2800" dirty="0" smtClean="0"/>
              <a:t>There are also specialized libraries</a:t>
            </a:r>
          </a:p>
          <a:p>
            <a:pPr lvl="1"/>
            <a:r>
              <a:rPr lang="en-US" sz="2400" dirty="0" smtClean="0"/>
              <a:t>Math, string, </a:t>
            </a:r>
            <a:r>
              <a:rPr lang="en-US" sz="2400" dirty="0" err="1" smtClean="0"/>
              <a:t>numpy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134" y="4092606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(2*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sin, pi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Sin(2*pi)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3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Dictionary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index a list?</a:t>
            </a:r>
          </a:p>
          <a:p>
            <a:r>
              <a:rPr lang="en-US" dirty="0" smtClean="0"/>
              <a:t>Lists and tuples have implicit indexing scheme</a:t>
            </a:r>
          </a:p>
          <a:p>
            <a:pPr lvl="1"/>
            <a:r>
              <a:rPr lang="en-US" dirty="0" smtClean="0"/>
              <a:t>0,1,2,…</a:t>
            </a:r>
            <a:endParaRPr lang="en-US" dirty="0"/>
          </a:p>
          <a:p>
            <a:r>
              <a:rPr lang="en-US" dirty="0" smtClean="0"/>
              <a:t>How else would you like to organize data?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4000" i="1" dirty="0" smtClean="0"/>
              <a:t> data type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0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145219" y="1518081"/>
            <a:ext cx="2894121" cy="4039340"/>
          </a:xfrm>
          <a:prstGeom prst="ellipse">
            <a:avLst/>
          </a:prstGeom>
          <a:solidFill>
            <a:srgbClr val="46D0EC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Oval 8"/>
          <p:cNvSpPr/>
          <p:nvPr/>
        </p:nvSpPr>
        <p:spPr>
          <a:xfrm>
            <a:off x="4937464" y="1599460"/>
            <a:ext cx="2894121" cy="4039340"/>
          </a:xfrm>
          <a:prstGeom prst="ellipse">
            <a:avLst/>
          </a:prstGeom>
          <a:solidFill>
            <a:srgbClr val="8DE5E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45682" y="5726474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name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937927" y="5726473"/>
            <a:ext cx="893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grade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281561" y="2302208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joe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115866" y="3168419"/>
            <a:ext cx="883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mike</a:t>
            </a:r>
            <a:endParaRPr lang="zh-CN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902350" y="363392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john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414829" y="4087090"/>
            <a:ext cx="969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peter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5682" y="4677118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vivian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65366" y="193138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65</a:t>
            </a:r>
            <a:endParaRPr lang="zh-CN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0290" y="283278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80</a:t>
            </a:r>
            <a:endParaRPr lang="zh-CN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779461" y="335752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95</a:t>
            </a:r>
            <a:endParaRPr lang="zh-CN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780248" y="383703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7</a:t>
            </a:r>
            <a:r>
              <a:rPr lang="en-US" altLang="zh-CN" sz="2800" dirty="0" smtClean="0"/>
              <a:t>5</a:t>
            </a:r>
            <a:endParaRPr lang="zh-CN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628566" y="426159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80</a:t>
            </a:r>
            <a:endParaRPr lang="zh-CN" altLang="en-US" sz="2800" dirty="0"/>
          </a:p>
        </p:txBody>
      </p:sp>
      <p:cxnSp>
        <p:nvCxnSpPr>
          <p:cNvPr id="21" name="Straight Arrow Connector 20"/>
          <p:cNvCxnSpPr>
            <a:stCxn id="2" idx="3"/>
            <a:endCxn id="17" idx="1"/>
          </p:cNvCxnSpPr>
          <p:nvPr/>
        </p:nvCxnSpPr>
        <p:spPr>
          <a:xfrm>
            <a:off x="2919877" y="2563818"/>
            <a:ext cx="2870413" cy="530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558193" y="2302208"/>
            <a:ext cx="2507173" cy="157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2999121" y="3430029"/>
            <a:ext cx="2943569" cy="590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438141" y="3763010"/>
            <a:ext cx="3525349" cy="50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3"/>
          </p:cNvCxnSpPr>
          <p:nvPr/>
        </p:nvCxnSpPr>
        <p:spPr>
          <a:xfrm flipV="1">
            <a:off x="3178337" y="4562636"/>
            <a:ext cx="3601124" cy="376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39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577</Words>
  <Application>Microsoft Office PowerPoint</Application>
  <PresentationFormat>On-screen Show (4:3)</PresentationFormat>
  <Paragraphs>279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宋体</vt:lpstr>
      <vt:lpstr>Arial</vt:lpstr>
      <vt:lpstr>Calibri</vt:lpstr>
      <vt:lpstr>Courier New</vt:lpstr>
      <vt:lpstr>Office Theme</vt:lpstr>
      <vt:lpstr>Python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Basics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106</cp:revision>
  <dcterms:created xsi:type="dcterms:W3CDTF">2017-10-01T06:00:02Z</dcterms:created>
  <dcterms:modified xsi:type="dcterms:W3CDTF">2017-10-22T10:25:14Z</dcterms:modified>
</cp:coreProperties>
</file>