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20"/>
  </p:normalViewPr>
  <p:slideViewPr>
    <p:cSldViewPr snapToGrid="0" snapToObjects="1">
      <p:cViewPr varScale="1">
        <p:scale>
          <a:sx n="100" d="100"/>
          <a:sy n="100" d="100"/>
        </p:scale>
        <p:origin x="1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C3D0D96-C0AE-4B25-8495-AACD00821159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3D341-7AF3-4231-A28E-D7B87A8A2AA7}" type="datetimeFigureOut">
              <a:rPr lang="en-US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76693-C7B5-4767-B46B-EFAFB86680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76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BA17E-1937-4510-B5C1-4F37ABDA1E79}" type="datetimeFigureOut">
              <a:rPr lang="en-US"/>
              <a:t>11/2/17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fld id="{E43A0DF7-B2DC-4648-B2F1-67E7A6B686C7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FC57B-24A2-4324-A96B-E452295155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0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SimSun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E5A319-C918-460E-9111-779CA9F268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006D2C-0B97-4908-937B-9FF9FEE1AAB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C8CBF7-7581-4B18-A134-5EEE0AEED7D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7122CE-00F3-49D0-9932-91171D6D9E1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5866A2-5CD1-4A45-8520-903DC2EFA8B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487DF7-929B-4989-8737-7F6CCB1C742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1BEF6E-98CB-4F03-8462-CFE6850B924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1938AE-23BD-44C2-B01E-084A3B3E566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E7E3FC-A862-4478-A885-61185CD4450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D66B44-5FB4-498A-987B-2554469E5B3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7317EF-EA7B-47D3-A17C-9B02C2AB9DB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2BE4AA-FE9E-4E5B-B7E6-11470239C5C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0D4E27-BD89-48CD-833A-845FE71D8B0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1B53F2-C76C-45B1-8117-E0650829321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314185-2AB6-4A3D-A7D4-03765D04B6F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CE6C6-F566-48F5-ABFB-A908199ECAF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01D722-F009-4264-A955-5028BEFB051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D3F41-B238-445E-B228-F77258E1A65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459D26-EF25-4F67-9932-227BDB1B091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73B002-D22A-4CBB-BD65-7B491E274AE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5AFFBE-BC7F-4EEF-B295-EECCE639CCA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C3DF6-051C-41A5-B624-9A311664FE1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FBC607-C71D-4DCD-98E3-271C06DE938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0EFD64-1AEB-46B9-93AA-095D7846F47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1C5B7-2FFE-4918-9BC9-735C3FAE578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E3560-FAF0-4834-B473-5B9A775D30A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C9F10E-CBEB-4B93-A17C-C99C18BB074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9B12AC-CE8B-49DB-8404-381C5D2B14D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2CCA5D-118F-4D24-978F-D07DFA11C51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7EFF3C-17B4-467E-9D66-0861B15B965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C0E281-DD65-4B9A-A62C-F6B9E9701FF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6E9934-88B7-4DBB-B4C6-952BBEA0B58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5BBBC-A731-47BB-9D6A-E00BFDBDD25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16AFB3-A81F-4BA8-8C5E-DF09D2D194A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2A0C0D-DCF3-4DB9-BFC4-8979D72E788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717859-DD3C-402F-AF26-1E084D7E51C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5D474F-5546-4F8F-9D10-B050B20E0BB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4A7610-DB17-4DB3-81A5-7FE8F8BF235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7F88EB-BEA1-46CF-95AC-2D25F936E88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335890-C4A1-40F6-899B-D081192921F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BD0A1-FA29-41A8-90B3-B9408EC4CFA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E07669-B354-47F1-96C8-8D8C1836E8D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C56099-BFEB-40F6-BC3E-EA8484CD82C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12DF25-66DD-42A3-BA9E-85CE2BB928B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540B21-EBE1-47B5-908F-4B67A7D4594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3F21F4-74C4-427C-9089-DCADD9F7D6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DA832-967C-406F-BB2F-48ED260826E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B24643-4A4A-4C70-8BD7-ED721894A37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7ABF9-F9BC-44F7-85F1-7379CF15F40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0E53CA-12A5-4811-9BA4-DB15D52A15A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81D6C4-440C-4CDA-89ED-6B138FFE257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C2581C-9965-415C-9867-64FEC4B12C1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9273F7-3575-49B9-A7D1-7B05AB04E85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A8E844-5AE1-4C19-A2D9-F45C6B62C2A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94C33-16DD-49C6-B15B-BAE279681BD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BBD4D-14E6-48E0-9E7D-A06E1938C5F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F1B31-35EA-4EFF-A1DA-315FDE13C80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31BC8D-CE75-4949-9291-7A05BE7477E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099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344BB0-013F-45A1-AE5B-6948C0BF0DC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581D1-8D05-453E-8B57-F06885A595B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059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1D05-6225-4F85-BD75-C7749CC090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CC324-C40D-425C-A785-67E4C572BA1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28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6DC3CF-BB79-4CE8-9BC3-7E8E26D924A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39F68-4BA4-424A-962A-BC976382EDF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C6F8B-E4B6-48E9-96D7-E26B9E4D71A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83C35D-268E-4563-B658-2C2BC6007FF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67F09-B1D2-4FF2-924E-2AC0ABD5C4F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AA8CA0-B77B-4318-8839-A3182BBBE36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0303F-7F52-4285-A18D-DE284672CFB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4B4126-2A28-41DA-B47B-69FB096912B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47EFAE-1F2F-432D-813C-07C4DBA5EBA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E28BF-C73A-4361-A7D8-254CD27D0EF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A50B65-18E4-4D9C-92E9-A7389019B34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BB7934-28F4-4BFC-83F1-3B945DC65CE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84A29-0A43-4842-BC30-E6E8728A700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B480FE-80C4-4148-90D0-EE1C9571E19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1A0E09-C315-42B8-9E59-DA5A7CC7686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DFC50-F4F5-488B-8726-6F868A85AC7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85006-4F90-48AF-8C65-FDAA0C79A90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617368-1DE4-4A6C-AF2F-896A1ADB5BF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B1C65D57-F073-4CD8-9015-FFEA3E6811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4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769040"/>
            <a:ext cx="9071640" cy="43844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E5175CB0-6FE4-4605-BD66-56F7F94D10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D6EFB4D4-F831-48DA-8388-64DDE676F5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6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B30E5F60-9C83-4C3D-A232-A0967E0A1F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8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5B7BE8E5-F022-40E0-BCE3-2A7D5CD40C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7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783FD884-2B7E-488D-A169-78432EBCCB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4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4C2546A3-5EA6-49F6-944C-044C68AD86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5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1860AE83-FD94-4941-AE76-2F9788C559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6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E744C5C6-50EF-46A1-8462-05E7AABA4F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2105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BC40AE5E-B600-4BD3-A664-1533DE1444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4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DE4FC60C-A9AA-4F2A-88D9-D411C83BBA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0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fld id="{30936DA3-51ED-4F18-83A8-3568D89479F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SimSun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SimSun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8719" y="2616480"/>
            <a:ext cx="8065799" cy="2504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solidFill>
                  <a:srgbClr val="379BB2"/>
                </a:solidFill>
                <a:latin typeface="Euphemia UCAS" pitchFamily="18"/>
                <a:ea typeface="SimSun" pitchFamily="2"/>
                <a:cs typeface="Lucida Sans" pitchFamily="2"/>
              </a:rPr>
              <a:t>all models are wrong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solidFill>
                  <a:srgbClr val="379BB2"/>
                </a:solidFill>
                <a:latin typeface="Euphemia UCAS" pitchFamily="18"/>
                <a:ea typeface="SimSun" pitchFamily="2"/>
                <a:cs typeface="Lucida Sans" pitchFamily="2"/>
              </a:rPr>
              <a:t>	(but some are useful)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87DDEC"/>
                </a:solidFill>
                <a:latin typeface="Euphemia UCAS" pitchFamily="18"/>
                <a:ea typeface="SimSun" pitchFamily="2"/>
                <a:cs typeface="Lucida Sans" pitchFamily="2"/>
              </a:rPr>
              <a:t>—George Box, statistician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637920" y="384120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 w="18360">
            <a:solidFill>
              <a:srgbClr val="314004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cal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829919" cy="169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elements of modeling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model definition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384000" y="2377439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physics &amp; math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3384000" y="3108959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implementation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637920" y="457272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00"/>
          </a:solidFill>
          <a:ln w="18360">
            <a:solidFill>
              <a:srgbClr val="FDB91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app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637920" y="5304239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FF"/>
          </a:solidFill>
          <a:ln w="18360">
            <a:solidFill>
              <a:srgbClr val="4B1F6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ext</a:t>
            </a:r>
          </a:p>
        </p:txBody>
      </p:sp>
      <p:cxnSp>
        <p:nvCxnSpPr>
          <p:cNvPr id="8" name="Connector: Curved 7"/>
          <p:cNvCxnSpPr>
            <a:stCxn id="6" idx="1"/>
            <a:endCxn id="15" idx="1"/>
          </p:cNvCxnSpPr>
          <p:nvPr/>
        </p:nvCxnSpPr>
        <p:spPr>
          <a:xfrm flipV="1">
            <a:off x="1473479" y="3338279"/>
            <a:ext cx="12700" cy="1463041"/>
          </a:xfrm>
          <a:prstGeom prst="curvedConnector3">
            <a:avLst>
              <a:gd name="adj1" fmla="val 1800000"/>
            </a:avLst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9" name="Straight Arrow Connector 8"/>
          <p:cNvCxnSpPr>
            <a:stCxn id="15" idx="2"/>
            <a:endCxn id="2" idx="0"/>
          </p:cNvCxnSpPr>
          <p:nvPr/>
        </p:nvCxnSpPr>
        <p:spPr>
          <a:xfrm>
            <a:off x="1055700" y="3566879"/>
            <a:ext cx="0" cy="274321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10" name="Straight Arrow Connector 9"/>
          <p:cNvCxnSpPr>
            <a:stCxn id="2" idx="2"/>
            <a:endCxn id="6" idx="0"/>
          </p:cNvCxnSpPr>
          <p:nvPr/>
        </p:nvCxnSpPr>
        <p:spPr>
          <a:xfrm>
            <a:off x="1055700" y="4298400"/>
            <a:ext cx="0" cy="274320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1055700" y="5029920"/>
            <a:ext cx="0" cy="27431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sp>
        <p:nvSpPr>
          <p:cNvPr id="12" name="Freeform: Shape 11"/>
          <p:cNvSpPr/>
          <p:nvPr/>
        </p:nvSpPr>
        <p:spPr>
          <a:xfrm>
            <a:off x="637920" y="237348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5000B"/>
          </a:solidFill>
          <a:ln w="18360">
            <a:solidFill>
              <a:srgbClr val="7E0021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prob</a:t>
            </a:r>
          </a:p>
        </p:txBody>
      </p:sp>
      <p:cxnSp>
        <p:nvCxnSpPr>
          <p:cNvPr id="13" name="Straight Arrow Connector 12"/>
          <p:cNvCxnSpPr>
            <a:stCxn id="12" idx="2"/>
            <a:endCxn id="15" idx="0"/>
          </p:cNvCxnSpPr>
          <p:nvPr/>
        </p:nvCxnSpPr>
        <p:spPr>
          <a:xfrm>
            <a:off x="1055700" y="2830680"/>
            <a:ext cx="0" cy="27899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sp>
        <p:nvSpPr>
          <p:cNvPr id="14" name="Freeform: Shape 13"/>
          <p:cNvSpPr/>
          <p:nvPr/>
        </p:nvSpPr>
        <p:spPr>
          <a:xfrm>
            <a:off x="548640" y="2286000"/>
            <a:ext cx="1645920" cy="3566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637920" y="3109679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defn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54640" y="3931560"/>
            <a:ext cx="7104960" cy="31705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Freeform: Shape 16"/>
          <p:cNvSpPr/>
          <p:nvPr/>
        </p:nvSpPr>
        <p:spPr>
          <a:xfrm>
            <a:off x="2468880" y="6126480"/>
            <a:ext cx="7315200" cy="109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637920" y="384120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 w="18360">
            <a:solidFill>
              <a:srgbClr val="314004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cal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829919" cy="169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elements of modeling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model definition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384000" y="2377439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physics &amp; math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3384000" y="3108959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implementation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637920" y="457272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00"/>
          </a:solidFill>
          <a:ln w="18360">
            <a:solidFill>
              <a:srgbClr val="FDB91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app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637920" y="5304239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FF"/>
          </a:solidFill>
          <a:ln w="18360">
            <a:solidFill>
              <a:srgbClr val="4B1F6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ext</a:t>
            </a:r>
          </a:p>
        </p:txBody>
      </p:sp>
      <p:cxnSp>
        <p:nvCxnSpPr>
          <p:cNvPr id="8" name="Connector: Curved 7"/>
          <p:cNvCxnSpPr>
            <a:stCxn id="6" idx="1"/>
            <a:endCxn id="15" idx="1"/>
          </p:cNvCxnSpPr>
          <p:nvPr/>
        </p:nvCxnSpPr>
        <p:spPr>
          <a:xfrm flipV="1">
            <a:off x="1473479" y="3338279"/>
            <a:ext cx="12700" cy="1463041"/>
          </a:xfrm>
          <a:prstGeom prst="curvedConnector3">
            <a:avLst>
              <a:gd name="adj1" fmla="val 1800000"/>
            </a:avLst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9" name="Straight Arrow Connector 8"/>
          <p:cNvCxnSpPr>
            <a:stCxn id="15" idx="2"/>
            <a:endCxn id="2" idx="0"/>
          </p:cNvCxnSpPr>
          <p:nvPr/>
        </p:nvCxnSpPr>
        <p:spPr>
          <a:xfrm>
            <a:off x="1055700" y="3566879"/>
            <a:ext cx="0" cy="274321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10" name="Straight Arrow Connector 9"/>
          <p:cNvCxnSpPr>
            <a:stCxn id="2" idx="2"/>
            <a:endCxn id="6" idx="0"/>
          </p:cNvCxnSpPr>
          <p:nvPr/>
        </p:nvCxnSpPr>
        <p:spPr>
          <a:xfrm>
            <a:off x="1055700" y="4298400"/>
            <a:ext cx="0" cy="274320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1055700" y="5029920"/>
            <a:ext cx="0" cy="27431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sp>
        <p:nvSpPr>
          <p:cNvPr id="12" name="Freeform: Shape 11"/>
          <p:cNvSpPr/>
          <p:nvPr/>
        </p:nvSpPr>
        <p:spPr>
          <a:xfrm>
            <a:off x="637920" y="237348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5000B"/>
          </a:solidFill>
          <a:ln w="18360">
            <a:solidFill>
              <a:srgbClr val="7E0021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prob</a:t>
            </a:r>
          </a:p>
        </p:txBody>
      </p:sp>
      <p:cxnSp>
        <p:nvCxnSpPr>
          <p:cNvPr id="13" name="Straight Arrow Connector 12"/>
          <p:cNvCxnSpPr>
            <a:stCxn id="12" idx="2"/>
            <a:endCxn id="15" idx="0"/>
          </p:cNvCxnSpPr>
          <p:nvPr/>
        </p:nvCxnSpPr>
        <p:spPr>
          <a:xfrm>
            <a:off x="1055700" y="2830680"/>
            <a:ext cx="0" cy="27899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sp>
        <p:nvSpPr>
          <p:cNvPr id="14" name="Freeform: Shape 13"/>
          <p:cNvSpPr/>
          <p:nvPr/>
        </p:nvSpPr>
        <p:spPr>
          <a:xfrm>
            <a:off x="548640" y="2286000"/>
            <a:ext cx="1645920" cy="3566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637920" y="3109679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defn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54640" y="3931560"/>
            <a:ext cx="7104960" cy="317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29919" cy="169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elements of modeling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calibration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3384000" y="3841200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 w="18360">
            <a:solidFill>
              <a:srgbClr val="314004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verification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384000" y="3109679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 w="18360">
            <a:solidFill>
              <a:srgbClr val="314004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calibration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3384000" y="4572720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 w="18360">
            <a:solidFill>
              <a:srgbClr val="314004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validation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637920" y="3109679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defn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637920" y="457272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00"/>
          </a:solidFill>
          <a:ln w="18360">
            <a:solidFill>
              <a:srgbClr val="FDB91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app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637920" y="5304239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FF"/>
          </a:solidFill>
          <a:ln w="18360">
            <a:solidFill>
              <a:srgbClr val="4B1F6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ext</a:t>
            </a:r>
          </a:p>
        </p:txBody>
      </p:sp>
      <p:cxnSp>
        <p:nvCxnSpPr>
          <p:cNvPr id="9" name="Connector: Curved 8"/>
          <p:cNvCxnSpPr>
            <a:stCxn id="7" idx="1"/>
            <a:endCxn id="6" idx="1"/>
          </p:cNvCxnSpPr>
          <p:nvPr/>
        </p:nvCxnSpPr>
        <p:spPr>
          <a:xfrm flipV="1">
            <a:off x="1473479" y="3338279"/>
            <a:ext cx="12700" cy="1463041"/>
          </a:xfrm>
          <a:prstGeom prst="curvedConnector3">
            <a:avLst>
              <a:gd name="adj1" fmla="val 1800000"/>
            </a:avLst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10" name="Straight Arrow Connector 9"/>
          <p:cNvCxnSpPr>
            <a:stCxn id="6" idx="2"/>
            <a:endCxn id="16" idx="0"/>
          </p:cNvCxnSpPr>
          <p:nvPr/>
        </p:nvCxnSpPr>
        <p:spPr>
          <a:xfrm>
            <a:off x="1055700" y="3566879"/>
            <a:ext cx="0" cy="274321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11" name="Straight Arrow Connector 10"/>
          <p:cNvCxnSpPr>
            <a:stCxn id="16" idx="2"/>
            <a:endCxn id="7" idx="0"/>
          </p:cNvCxnSpPr>
          <p:nvPr/>
        </p:nvCxnSpPr>
        <p:spPr>
          <a:xfrm>
            <a:off x="1055700" y="4298400"/>
            <a:ext cx="0" cy="274320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1055700" y="5029920"/>
            <a:ext cx="0" cy="27431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sp>
        <p:nvSpPr>
          <p:cNvPr id="13" name="Freeform: Shape 12"/>
          <p:cNvSpPr/>
          <p:nvPr/>
        </p:nvSpPr>
        <p:spPr>
          <a:xfrm>
            <a:off x="637920" y="237348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5000B"/>
          </a:solidFill>
          <a:ln w="18360">
            <a:solidFill>
              <a:srgbClr val="7E0021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prob</a:t>
            </a:r>
          </a:p>
        </p:txBody>
      </p:sp>
      <p:cxnSp>
        <p:nvCxnSpPr>
          <p:cNvPr id="14" name="Straight Arrow Connector 13"/>
          <p:cNvCxnSpPr>
            <a:stCxn id="13" idx="2"/>
            <a:endCxn id="6" idx="0"/>
          </p:cNvCxnSpPr>
          <p:nvPr/>
        </p:nvCxnSpPr>
        <p:spPr>
          <a:xfrm>
            <a:off x="1055700" y="2830680"/>
            <a:ext cx="0" cy="27899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sp>
        <p:nvSpPr>
          <p:cNvPr id="15" name="Freeform: Shape 14"/>
          <p:cNvSpPr/>
          <p:nvPr/>
        </p:nvSpPr>
        <p:spPr>
          <a:xfrm>
            <a:off x="548640" y="2286000"/>
            <a:ext cx="1645920" cy="3566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637920" y="384120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 w="18360">
            <a:solidFill>
              <a:srgbClr val="314004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cal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637920" y="384120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 w="18360">
            <a:solidFill>
              <a:srgbClr val="314004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cal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829919" cy="169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elements of modeling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application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384000" y="4572000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00"/>
          </a:solidFill>
          <a:ln w="18360">
            <a:solidFill>
              <a:srgbClr val="FDB91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analysis &amp; error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3384000" y="3840479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00"/>
          </a:solidFill>
          <a:ln w="18360">
            <a:solidFill>
              <a:srgbClr val="FDB91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solution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637920" y="3109679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defn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637920" y="5304239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FF"/>
          </a:solidFill>
          <a:ln w="18360">
            <a:solidFill>
              <a:srgbClr val="4B1F6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ext</a:t>
            </a:r>
          </a:p>
        </p:txBody>
      </p:sp>
      <p:cxnSp>
        <p:nvCxnSpPr>
          <p:cNvPr id="8" name="Connector: Curved 7"/>
          <p:cNvCxnSpPr>
            <a:stCxn id="15" idx="1"/>
            <a:endCxn id="6" idx="1"/>
          </p:cNvCxnSpPr>
          <p:nvPr/>
        </p:nvCxnSpPr>
        <p:spPr>
          <a:xfrm flipV="1">
            <a:off x="1473479" y="3338279"/>
            <a:ext cx="12700" cy="1463041"/>
          </a:xfrm>
          <a:prstGeom prst="curvedConnector3">
            <a:avLst>
              <a:gd name="adj1" fmla="val 1800000"/>
            </a:avLst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9" name="Straight Arrow Connector 8"/>
          <p:cNvCxnSpPr>
            <a:stCxn id="6" idx="2"/>
            <a:endCxn id="2" idx="0"/>
          </p:cNvCxnSpPr>
          <p:nvPr/>
        </p:nvCxnSpPr>
        <p:spPr>
          <a:xfrm>
            <a:off x="1055700" y="3566879"/>
            <a:ext cx="0" cy="274321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10" name="Straight Arrow Connector 9"/>
          <p:cNvCxnSpPr>
            <a:stCxn id="2" idx="2"/>
            <a:endCxn id="15" idx="0"/>
          </p:cNvCxnSpPr>
          <p:nvPr/>
        </p:nvCxnSpPr>
        <p:spPr>
          <a:xfrm>
            <a:off x="1055700" y="4298400"/>
            <a:ext cx="0" cy="274320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11" name="Straight Arrow Connector 10"/>
          <p:cNvCxnSpPr>
            <a:stCxn id="15" idx="2"/>
            <a:endCxn id="7" idx="0"/>
          </p:cNvCxnSpPr>
          <p:nvPr/>
        </p:nvCxnSpPr>
        <p:spPr>
          <a:xfrm>
            <a:off x="1055700" y="5029920"/>
            <a:ext cx="0" cy="27431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sp>
        <p:nvSpPr>
          <p:cNvPr id="12" name="Freeform: Shape 11"/>
          <p:cNvSpPr/>
          <p:nvPr/>
        </p:nvSpPr>
        <p:spPr>
          <a:xfrm>
            <a:off x="637920" y="237348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5000B"/>
          </a:solidFill>
          <a:ln w="18360">
            <a:solidFill>
              <a:srgbClr val="7E0021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prob</a:t>
            </a:r>
          </a:p>
        </p:txBody>
      </p:sp>
      <p:cxnSp>
        <p:nvCxnSpPr>
          <p:cNvPr id="13" name="Straight Arrow Connector 12"/>
          <p:cNvCxnSpPr>
            <a:stCxn id="12" idx="2"/>
            <a:endCxn id="6" idx="0"/>
          </p:cNvCxnSpPr>
          <p:nvPr/>
        </p:nvCxnSpPr>
        <p:spPr>
          <a:xfrm>
            <a:off x="1055700" y="2830680"/>
            <a:ext cx="0" cy="27899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sp>
        <p:nvSpPr>
          <p:cNvPr id="14" name="Freeform: Shape 13"/>
          <p:cNvSpPr/>
          <p:nvPr/>
        </p:nvSpPr>
        <p:spPr>
          <a:xfrm>
            <a:off x="548640" y="2286000"/>
            <a:ext cx="1645920" cy="3566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637920" y="457272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00"/>
          </a:solidFill>
          <a:ln w="18360">
            <a:solidFill>
              <a:srgbClr val="FDB91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app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637920" y="384120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 w="18360">
            <a:solidFill>
              <a:srgbClr val="314004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cal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829919" cy="169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elements of modeling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extension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383280" y="4572000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FF"/>
          </a:solidFill>
          <a:ln w="18360">
            <a:solidFill>
              <a:srgbClr val="4B1F6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shortcomings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3383280" y="5303520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FF"/>
          </a:solidFill>
          <a:ln w="18360">
            <a:solidFill>
              <a:srgbClr val="4B1F6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surprises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637920" y="3109679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defn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637920" y="457272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00"/>
          </a:solidFill>
          <a:ln w="18360">
            <a:solidFill>
              <a:srgbClr val="FDB91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app</a:t>
            </a:r>
          </a:p>
        </p:txBody>
      </p:sp>
      <p:cxnSp>
        <p:nvCxnSpPr>
          <p:cNvPr id="8" name="Connector: Curved 7"/>
          <p:cNvCxnSpPr>
            <a:stCxn id="7" idx="1"/>
            <a:endCxn id="6" idx="1"/>
          </p:cNvCxnSpPr>
          <p:nvPr/>
        </p:nvCxnSpPr>
        <p:spPr>
          <a:xfrm flipV="1">
            <a:off x="1473479" y="3338279"/>
            <a:ext cx="12700" cy="1463041"/>
          </a:xfrm>
          <a:prstGeom prst="curvedConnector3">
            <a:avLst>
              <a:gd name="adj1" fmla="val 1800000"/>
            </a:avLst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9" name="Straight Arrow Connector 8"/>
          <p:cNvCxnSpPr>
            <a:stCxn id="6" idx="2"/>
            <a:endCxn id="2" idx="0"/>
          </p:cNvCxnSpPr>
          <p:nvPr/>
        </p:nvCxnSpPr>
        <p:spPr>
          <a:xfrm>
            <a:off x="1055700" y="3566879"/>
            <a:ext cx="0" cy="274321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10" name="Straight Arrow Connector 9"/>
          <p:cNvCxnSpPr>
            <a:stCxn id="2" idx="2"/>
            <a:endCxn id="7" idx="0"/>
          </p:cNvCxnSpPr>
          <p:nvPr/>
        </p:nvCxnSpPr>
        <p:spPr>
          <a:xfrm>
            <a:off x="1055700" y="4298400"/>
            <a:ext cx="0" cy="274320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11" name="Straight Arrow Connector 10"/>
          <p:cNvCxnSpPr>
            <a:stCxn id="7" idx="2"/>
            <a:endCxn id="15" idx="0"/>
          </p:cNvCxnSpPr>
          <p:nvPr/>
        </p:nvCxnSpPr>
        <p:spPr>
          <a:xfrm>
            <a:off x="1055700" y="5029920"/>
            <a:ext cx="0" cy="27431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sp>
        <p:nvSpPr>
          <p:cNvPr id="12" name="Freeform: Shape 11"/>
          <p:cNvSpPr/>
          <p:nvPr/>
        </p:nvSpPr>
        <p:spPr>
          <a:xfrm>
            <a:off x="637920" y="237348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5000B"/>
          </a:solidFill>
          <a:ln w="18360">
            <a:solidFill>
              <a:srgbClr val="7E0021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prob</a:t>
            </a:r>
          </a:p>
        </p:txBody>
      </p:sp>
      <p:cxnSp>
        <p:nvCxnSpPr>
          <p:cNvPr id="13" name="Straight Arrow Connector 12"/>
          <p:cNvCxnSpPr>
            <a:stCxn id="12" idx="2"/>
            <a:endCxn id="6" idx="0"/>
          </p:cNvCxnSpPr>
          <p:nvPr/>
        </p:nvCxnSpPr>
        <p:spPr>
          <a:xfrm>
            <a:off x="1055700" y="2830680"/>
            <a:ext cx="0" cy="27899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sp>
        <p:nvSpPr>
          <p:cNvPr id="14" name="Freeform: Shape 13"/>
          <p:cNvSpPr/>
          <p:nvPr/>
        </p:nvSpPr>
        <p:spPr>
          <a:xfrm>
            <a:off x="548640" y="2286000"/>
            <a:ext cx="1645920" cy="3566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637920" y="5304239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FF"/>
          </a:solidFill>
          <a:ln w="18360">
            <a:solidFill>
              <a:srgbClr val="4B1F6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ext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/>
          <p:nvPr/>
        </p:nvSpPr>
        <p:spPr>
          <a:xfrm flipV="1">
            <a:off x="4846320" y="2468880"/>
            <a:ext cx="2834640" cy="2834640"/>
          </a:xfrm>
          <a:prstGeom prst="line">
            <a:avLst/>
          </a:prstGeom>
          <a:noFill/>
          <a:ln w="36720">
            <a:solidFill>
              <a:srgbClr val="005DA4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  <p:sp>
        <p:nvSpPr>
          <p:cNvPr id="3" name="Straight Connector 2"/>
          <p:cNvSpPr/>
          <p:nvPr/>
        </p:nvSpPr>
        <p:spPr>
          <a:xfrm flipV="1">
            <a:off x="4846320" y="2377439"/>
            <a:ext cx="0" cy="2926081"/>
          </a:xfrm>
          <a:prstGeom prst="line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  <p:sp>
        <p:nvSpPr>
          <p:cNvPr id="4" name="Straight Connector 3"/>
          <p:cNvSpPr/>
          <p:nvPr/>
        </p:nvSpPr>
        <p:spPr>
          <a:xfrm>
            <a:off x="4846320" y="5303520"/>
            <a:ext cx="4297680" cy="0"/>
          </a:xfrm>
          <a:prstGeom prst="line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 rot="2700000">
            <a:off x="3463736" y="6131298"/>
            <a:ext cx="3491279" cy="22438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99" h="6234">
                <a:moveTo>
                  <a:pt x="0" y="306"/>
                </a:moveTo>
                <a:cubicBezTo>
                  <a:pt x="4311" y="306"/>
                  <a:pt x="5568" y="127"/>
                  <a:pt x="5568" y="127"/>
                </a:cubicBezTo>
                <a:cubicBezTo>
                  <a:pt x="5568" y="127"/>
                  <a:pt x="10237" y="-951"/>
                  <a:pt x="8621" y="3180"/>
                </a:cubicBezTo>
                <a:cubicBezTo>
                  <a:pt x="7005" y="7311"/>
                  <a:pt x="9699" y="6054"/>
                  <a:pt x="9699" y="6054"/>
                </a:cubicBezTo>
              </a:path>
            </a:pathLst>
          </a:custGeom>
          <a:noFill/>
          <a:ln w="91440">
            <a:solidFill>
              <a:srgbClr val="FDB913"/>
            </a:solidFill>
            <a:custDash>
              <a:ds d="100000" sp="100000"/>
            </a:custDash>
          </a:ln>
        </p:spPr>
        <p:txBody>
          <a:bodyPr vert="horz" wrap="none" lIns="135000" tIns="90000" rIns="135000" bIns="90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3621060" y="3932460"/>
            <a:ext cx="357480" cy="63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CMU Classical Serif" pitchFamily="18"/>
                <a:ea typeface="SimSun" pitchFamily="2"/>
                <a:cs typeface="Lucida Sans" pitchFamily="2"/>
              </a:rPr>
              <a:t>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6080" y="5405040"/>
            <a:ext cx="520560" cy="63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CMU Classical Serif" pitchFamily="18"/>
                <a:ea typeface="SimSun" pitchFamily="2"/>
                <a:cs typeface="Lucida Sans" pitchFamily="2"/>
              </a:rPr>
              <a:t>V</a:t>
            </a:r>
          </a:p>
        </p:txBody>
      </p:sp>
      <p:sp>
        <p:nvSpPr>
          <p:cNvPr id="8" name="Straight Connector 7"/>
          <p:cNvSpPr/>
          <p:nvPr/>
        </p:nvSpPr>
        <p:spPr>
          <a:xfrm flipV="1">
            <a:off x="4846320" y="2468880"/>
            <a:ext cx="2834640" cy="2834640"/>
          </a:xfrm>
          <a:prstGeom prst="line">
            <a:avLst/>
          </a:prstGeom>
          <a:noFill/>
          <a:ln w="91440">
            <a:solidFill>
              <a:srgbClr val="C5000B"/>
            </a:solidFill>
            <a:custDash>
              <a:ds d="100000" sp="100000"/>
            </a:custDash>
          </a:ln>
        </p:spPr>
        <p:txBody>
          <a:bodyPr vert="horz" wrap="none" lIns="135000" tIns="90000" rIns="135000" bIns="90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400" y="2834640"/>
            <a:ext cx="2809440" cy="62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90680" y="4144680"/>
            <a:ext cx="4081320" cy="7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360" y="360"/>
            <a:ext cx="8893440" cy="169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scientific programming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model failure:  ohm’s law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-91440" y="-91440"/>
            <a:ext cx="10241279" cy="777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489708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8360">
            <a:solidFill>
              <a:srgbClr val="3333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536436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8360">
            <a:solidFill>
              <a:srgbClr val="3333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583200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8360">
            <a:solidFill>
              <a:srgbClr val="3333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6299279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8360">
            <a:solidFill>
              <a:srgbClr val="3333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676692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8360">
            <a:solidFill>
              <a:srgbClr val="3333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723456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8360">
            <a:solidFill>
              <a:srgbClr val="3333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770184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8360">
            <a:solidFill>
              <a:srgbClr val="3333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816948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8360">
            <a:solidFill>
              <a:srgbClr val="3333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442944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8360">
            <a:solidFill>
              <a:srgbClr val="3333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396180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8360">
            <a:solidFill>
              <a:srgbClr val="3333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3494519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8360">
            <a:solidFill>
              <a:srgbClr val="3333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302688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8360">
            <a:solidFill>
              <a:srgbClr val="3333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255924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8360">
            <a:solidFill>
              <a:srgbClr val="3333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5" name="Freeform: Shape 14"/>
          <p:cNvSpPr/>
          <p:nvPr/>
        </p:nvSpPr>
        <p:spPr>
          <a:xfrm>
            <a:off x="209196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8360">
            <a:solidFill>
              <a:srgbClr val="3333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1624319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8360">
            <a:solidFill>
              <a:srgbClr val="3333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7" name="Freeform: Shape 16"/>
          <p:cNvSpPr/>
          <p:nvPr/>
        </p:nvSpPr>
        <p:spPr>
          <a:xfrm>
            <a:off x="115704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8360">
            <a:solidFill>
              <a:srgbClr val="3333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489708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536436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583200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6299279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676692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723456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770184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816948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442944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396180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3494519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302688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255924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5" name="Freeform: Shape 14"/>
          <p:cNvSpPr/>
          <p:nvPr/>
        </p:nvSpPr>
        <p:spPr>
          <a:xfrm>
            <a:off x="209196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1624319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7" name="Freeform: Shape 16"/>
          <p:cNvSpPr/>
          <p:nvPr/>
        </p:nvSpPr>
        <p:spPr>
          <a:xfrm>
            <a:off x="115704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489708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536436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583200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6299279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676692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723456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770184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816948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442944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396180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3494519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302688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255924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5" name="Freeform: Shape 14"/>
          <p:cNvSpPr/>
          <p:nvPr/>
        </p:nvSpPr>
        <p:spPr>
          <a:xfrm>
            <a:off x="209196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1624319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7" name="Freeform: Shape 16"/>
          <p:cNvSpPr/>
          <p:nvPr/>
        </p:nvSpPr>
        <p:spPr>
          <a:xfrm>
            <a:off x="115704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57800" y="2560319"/>
            <a:ext cx="579960" cy="916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98080" y="2560680"/>
            <a:ext cx="68832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31920" y="2560680"/>
            <a:ext cx="54864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74720" y="2560680"/>
            <a:ext cx="54864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17520" y="2561039"/>
            <a:ext cx="100584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60319" y="2561039"/>
            <a:ext cx="1463039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03120" y="2561039"/>
            <a:ext cx="1920239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45920" y="2561039"/>
            <a:ext cx="2377439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8719" y="2561039"/>
            <a:ext cx="283464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55280" y="2561039"/>
            <a:ext cx="68832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12480" y="2561039"/>
            <a:ext cx="68832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61120" y="2561039"/>
            <a:ext cx="68832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18320" y="2561399"/>
            <a:ext cx="68832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75519" y="2561399"/>
            <a:ext cx="68832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80960" y="2561399"/>
            <a:ext cx="68832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38160" y="2561760"/>
            <a:ext cx="68832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29919" cy="169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elements of modeling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the same story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3397320" y="3204720"/>
            <a:ext cx="3200400" cy="118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model: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mathematics,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physics, code</a:t>
            </a:r>
          </a:p>
        </p:txBody>
      </p:sp>
      <p:cxnSp>
        <p:nvCxnSpPr>
          <p:cNvPr id="4" name="Straight Arrow Connector 3"/>
          <p:cNvCxnSpPr>
            <a:endCxn id="3" idx="3"/>
          </p:cNvCxnSpPr>
          <p:nvPr/>
        </p:nvCxnSpPr>
        <p:spPr>
          <a:xfrm>
            <a:off x="2834640" y="3789000"/>
            <a:ext cx="562680" cy="10080"/>
          </a:xfrm>
          <a:prstGeom prst="straightConnector1">
            <a:avLst/>
          </a:prstGeom>
          <a:noFill/>
          <a:ln w="18360">
            <a:solidFill>
              <a:srgbClr val="807971"/>
            </a:solidFill>
            <a:prstDash val="solid"/>
            <a:tailEnd type="arrow"/>
          </a:ln>
        </p:spPr>
      </p:cxnSp>
      <p:cxnSp>
        <p:nvCxnSpPr>
          <p:cNvPr id="5" name="Straight Arrow Connector 4"/>
          <p:cNvCxnSpPr/>
          <p:nvPr/>
        </p:nvCxnSpPr>
        <p:spPr>
          <a:xfrm>
            <a:off x="6597720" y="3834720"/>
            <a:ext cx="562680" cy="10080"/>
          </a:xfrm>
          <a:prstGeom prst="straightConnector1">
            <a:avLst/>
          </a:prstGeom>
          <a:noFill/>
          <a:ln w="18360">
            <a:solidFill>
              <a:srgbClr val="807971"/>
            </a:solidFill>
            <a:prstDash val="solid"/>
            <a:tailEnd type="arrow"/>
          </a:ln>
        </p:spPr>
      </p:cxnSp>
      <p:sp>
        <p:nvSpPr>
          <p:cNvPr id="6" name="Freeform: Shape 5"/>
          <p:cNvSpPr/>
          <p:nvPr/>
        </p:nvSpPr>
        <p:spPr>
          <a:xfrm>
            <a:off x="7132320" y="3423600"/>
            <a:ext cx="1828800" cy="8229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0D6C5"/>
          </a:solidFill>
          <a:ln w="18360">
            <a:solidFill>
              <a:srgbClr val="807971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result/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prediction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1005840" y="3387600"/>
            <a:ext cx="1828800" cy="8229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FFCC"/>
          </a:solidFill>
          <a:ln w="18360">
            <a:solidFill>
              <a:srgbClr val="33996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input/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489708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536436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583200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6299279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676692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723456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770184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816948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442944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396180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3494519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302688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255924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5" name="Freeform: Shape 14"/>
          <p:cNvSpPr/>
          <p:nvPr/>
        </p:nvSpPr>
        <p:spPr>
          <a:xfrm>
            <a:off x="209196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1624319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7" name="Freeform: Shape 16"/>
          <p:cNvSpPr/>
          <p:nvPr/>
        </p:nvSpPr>
        <p:spPr>
          <a:xfrm>
            <a:off x="115704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88719" y="4206240"/>
            <a:ext cx="7406640" cy="1498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7</a:t>
            </a:r>
            <a:r>
              <a:rPr lang="en-US" sz="2800" b="0" i="0" u="none" strike="noStrike" kern="1200" cap="none" baseline="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 + 2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 + 2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–2</a:t>
            </a:r>
            <a:r>
              <a:rPr lang="en-US" sz="2800" b="0" i="0" u="none" strike="noStrike" kern="1200" cap="none" baseline="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 + 2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–4</a:t>
            </a:r>
            <a:r>
              <a:rPr lang="en-US" sz="2800" b="0" i="0" u="none" strike="noStrike" kern="1200" cap="none" baseline="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 + 2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–5</a:t>
            </a:r>
            <a:r>
              <a:rPr lang="en-US" sz="2800" b="0" i="0" u="none" strike="noStrike" kern="1200" cap="none" baseline="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 + 2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–6</a:t>
            </a:r>
            <a:r>
              <a:rPr lang="en-US" sz="2800" b="0" i="0" u="none" strike="noStrike" kern="1200" cap="none" baseline="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 + 2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–8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 baseline="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= 128 + 4 + </a:t>
            </a:r>
            <a:r>
              <a:rPr lang="en-US" sz="2800" b="0" i="0" u="none" strike="noStrike" kern="1200" cap="none" baseline="0">
                <a:ln>
                  <a:noFill/>
                </a:ln>
                <a:latin typeface="Euphemia UCAS" pitchFamily="18"/>
                <a:ea typeface="Euphemia UCAS" pitchFamily="2"/>
                <a:cs typeface="Euphemia UCAS" pitchFamily="2"/>
              </a:rPr>
              <a:t>½ + 1/32 + 1/64 + 1/256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 baseline="0">
                <a:ln>
                  <a:noFill/>
                </a:ln>
                <a:latin typeface="Euphemia UCAS" pitchFamily="18"/>
                <a:ea typeface="Euphemia UCAS" pitchFamily="2"/>
                <a:cs typeface="Euphemia UCAS" pitchFamily="2"/>
              </a:rPr>
              <a:t>= 132.55078125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57800" y="2560680"/>
            <a:ext cx="579960" cy="916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98080" y="2561039"/>
            <a:ext cx="68832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31920" y="2561039"/>
            <a:ext cx="54864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74720" y="2561039"/>
            <a:ext cx="54864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17520" y="2561399"/>
            <a:ext cx="100584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60319" y="2561399"/>
            <a:ext cx="1463039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03120" y="2561399"/>
            <a:ext cx="1920239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45920" y="2561399"/>
            <a:ext cx="2377439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88719" y="2561399"/>
            <a:ext cx="283464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55280" y="2561399"/>
            <a:ext cx="68832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12480" y="2561399"/>
            <a:ext cx="68832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61120" y="2561399"/>
            <a:ext cx="68832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18320" y="2561760"/>
            <a:ext cx="68832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75519" y="2561760"/>
            <a:ext cx="68832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80960" y="2561760"/>
            <a:ext cx="68832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38160" y="2562119"/>
            <a:ext cx="68832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1723680"/>
          <a:ext cx="10079640" cy="4113000"/>
        </p:xfrm>
        <a:graphic>
          <a:graphicData uri="http://schemas.openxmlformats.org/drawingml/2006/table">
            <a:tbl>
              <a:tblPr firstRow="1" bandRow="1"/>
              <a:tblGrid>
                <a:gridCol w="1755360">
                  <a:extLst>
                    <a:ext uri="{9D8B030D-6E8A-4147-A177-3AD203B41FA5}">
                      <a16:colId xmlns:a16="http://schemas.microsoft.com/office/drawing/2014/main" xmlns="" val="2786807042"/>
                    </a:ext>
                  </a:extLst>
                </a:gridCol>
                <a:gridCol w="8324640">
                  <a:extLst>
                    <a:ext uri="{9D8B030D-6E8A-4147-A177-3AD203B41FA5}">
                      <a16:colId xmlns:a16="http://schemas.microsoft.com/office/drawing/2014/main" xmlns="" val="3219770508"/>
                    </a:ext>
                  </a:extLst>
                </a:gridCol>
              </a:tblGrid>
              <a:tr h="82260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1.1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0001100110011001100110011001100110011001100110011010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6487234"/>
                  </a:ext>
                </a:extLst>
              </a:tr>
              <a:tr h="82260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0.8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1001100110011001100110011001100110011001100110011010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1644133"/>
                  </a:ext>
                </a:extLst>
              </a:tr>
              <a:tr h="82260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1.1–0.8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0011001100110011001100110011001100110011001100110100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5199459"/>
                  </a:ext>
                </a:extLst>
              </a:tr>
              <a:tr h="82260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0.3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0011001100110011001100110011001100110011001100110011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972664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Linux Libertine O" pitchFamily="2"/>
                          <a:cs typeface="Linux Libertine O" pitchFamily="2"/>
                        </a:rPr>
                        <a:t>Δ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Linux Libertine O" pitchFamily="2"/>
                          <a:cs typeface="Linux Libertine O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0000000000000000000000000000000000000000000000000001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4181018"/>
                  </a:ext>
                </a:extLst>
              </a:tr>
            </a:tbl>
          </a:graphicData>
        </a:graphic>
      </p:graphicFrame>
      <p:sp>
        <p:nvSpPr>
          <p:cNvPr id="3" name="Freeform: Shape 2"/>
          <p:cNvSpPr/>
          <p:nvPr/>
        </p:nvSpPr>
        <p:spPr>
          <a:xfrm>
            <a:off x="0" y="4114800"/>
            <a:ext cx="10080000" cy="1920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1723680"/>
          <a:ext cx="10079640" cy="4113000"/>
        </p:xfrm>
        <a:graphic>
          <a:graphicData uri="http://schemas.openxmlformats.org/drawingml/2006/table">
            <a:tbl>
              <a:tblPr firstRow="1" bandRow="1"/>
              <a:tblGrid>
                <a:gridCol w="1755360">
                  <a:extLst>
                    <a:ext uri="{9D8B030D-6E8A-4147-A177-3AD203B41FA5}">
                      <a16:colId xmlns:a16="http://schemas.microsoft.com/office/drawing/2014/main" xmlns="" val="2356097636"/>
                    </a:ext>
                  </a:extLst>
                </a:gridCol>
                <a:gridCol w="8324640">
                  <a:extLst>
                    <a:ext uri="{9D8B030D-6E8A-4147-A177-3AD203B41FA5}">
                      <a16:colId xmlns:a16="http://schemas.microsoft.com/office/drawing/2014/main" xmlns="" val="2622545888"/>
                    </a:ext>
                  </a:extLst>
                </a:gridCol>
              </a:tblGrid>
              <a:tr h="82260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1.1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0001100110011001100110011001100110011001100110011010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0341357"/>
                  </a:ext>
                </a:extLst>
              </a:tr>
              <a:tr h="82260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0.8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1001100110011001100110011001100110011001100110011010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6060235"/>
                  </a:ext>
                </a:extLst>
              </a:tr>
              <a:tr h="82260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1.1–0.8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0011001100110011001100110011001100110011001100110100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1823676"/>
                  </a:ext>
                </a:extLst>
              </a:tr>
              <a:tr h="82260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0.3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0011001100110011001100110011001100110011001100110011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9137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Linux Libertine O" pitchFamily="2"/>
                          <a:cs typeface="Linux Libertine O" pitchFamily="2"/>
                        </a:rPr>
                        <a:t>Δ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Linux Libertine O" pitchFamily="2"/>
                          <a:cs typeface="Linux Libertine O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0000000000000000000000000000000000000000000000000001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5362389"/>
                  </a:ext>
                </a:extLst>
              </a:tr>
            </a:tbl>
          </a:graphicData>
        </a:graphic>
      </p:graphicFrame>
      <p:sp>
        <p:nvSpPr>
          <p:cNvPr id="3" name="Freeform: Shape 2"/>
          <p:cNvSpPr/>
          <p:nvPr/>
        </p:nvSpPr>
        <p:spPr>
          <a:xfrm>
            <a:off x="0" y="4937760"/>
            <a:ext cx="10080000" cy="109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1723680"/>
          <a:ext cx="10079640" cy="4113000"/>
        </p:xfrm>
        <a:graphic>
          <a:graphicData uri="http://schemas.openxmlformats.org/drawingml/2006/table">
            <a:tbl>
              <a:tblPr firstRow="1" bandRow="1"/>
              <a:tblGrid>
                <a:gridCol w="1755360">
                  <a:extLst>
                    <a:ext uri="{9D8B030D-6E8A-4147-A177-3AD203B41FA5}">
                      <a16:colId xmlns:a16="http://schemas.microsoft.com/office/drawing/2014/main" xmlns="" val="1644333376"/>
                    </a:ext>
                  </a:extLst>
                </a:gridCol>
                <a:gridCol w="8324640">
                  <a:extLst>
                    <a:ext uri="{9D8B030D-6E8A-4147-A177-3AD203B41FA5}">
                      <a16:colId xmlns:a16="http://schemas.microsoft.com/office/drawing/2014/main" xmlns="" val="2311781267"/>
                    </a:ext>
                  </a:extLst>
                </a:gridCol>
              </a:tblGrid>
              <a:tr h="82260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1.1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0001100110011001100110011001100110011001100110011010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8012322"/>
                  </a:ext>
                </a:extLst>
              </a:tr>
              <a:tr h="82260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0.8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1001100110011001100110011001100110011001100110011010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0933032"/>
                  </a:ext>
                </a:extLst>
              </a:tr>
              <a:tr h="82260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1.1–0.8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0011001100110011001100110011001100110011001100110</a:t>
                      </a: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solidFill>
                            <a:srgbClr val="00D8FF"/>
                          </a:solidFill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6075772"/>
                  </a:ext>
                </a:extLst>
              </a:tr>
              <a:tr h="82260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0.3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0011001100110011001100110011001100110011001100110</a:t>
                      </a: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solidFill>
                            <a:srgbClr val="00D8FF"/>
                          </a:solidFill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147315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Linux Libertine O" pitchFamily="2"/>
                          <a:cs typeface="Linux Libertine O" pitchFamily="2"/>
                        </a:rPr>
                        <a:t>Δ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Linux Libertine O" pitchFamily="2"/>
                          <a:cs typeface="Linux Libertine O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0000000000000000000000000000000000000000000000000001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368966"/>
                  </a:ext>
                </a:extLst>
              </a:tr>
            </a:tbl>
          </a:graphicData>
        </a:graphic>
      </p:graphicFrame>
      <p:sp>
        <p:nvSpPr>
          <p:cNvPr id="3" name="Freeform: Shape 2"/>
          <p:cNvSpPr/>
          <p:nvPr/>
        </p:nvSpPr>
        <p:spPr>
          <a:xfrm>
            <a:off x="0" y="4937760"/>
            <a:ext cx="10080000" cy="109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1723680"/>
          <a:ext cx="10079640" cy="4113000"/>
        </p:xfrm>
        <a:graphic>
          <a:graphicData uri="http://schemas.openxmlformats.org/drawingml/2006/table">
            <a:tbl>
              <a:tblPr firstRow="1" bandRow="1"/>
              <a:tblGrid>
                <a:gridCol w="1755360">
                  <a:extLst>
                    <a:ext uri="{9D8B030D-6E8A-4147-A177-3AD203B41FA5}">
                      <a16:colId xmlns:a16="http://schemas.microsoft.com/office/drawing/2014/main" xmlns="" val="1371774165"/>
                    </a:ext>
                  </a:extLst>
                </a:gridCol>
                <a:gridCol w="8324640">
                  <a:extLst>
                    <a:ext uri="{9D8B030D-6E8A-4147-A177-3AD203B41FA5}">
                      <a16:colId xmlns:a16="http://schemas.microsoft.com/office/drawing/2014/main" xmlns="" val="620766171"/>
                    </a:ext>
                  </a:extLst>
                </a:gridCol>
              </a:tblGrid>
              <a:tr h="82260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1.1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0001100110011001100110011001100110011001100110011010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7886506"/>
                  </a:ext>
                </a:extLst>
              </a:tr>
              <a:tr h="82260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0.8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1001100110011001100110011001100110011001100110011010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076751"/>
                  </a:ext>
                </a:extLst>
              </a:tr>
              <a:tr h="82260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1.1–0.8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0011001100110011001100110011001100110011001100110</a:t>
                      </a: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solidFill>
                            <a:srgbClr val="00D8FF"/>
                          </a:solidFill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606439"/>
                  </a:ext>
                </a:extLst>
              </a:tr>
              <a:tr h="82260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0.3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0011001100110011001100110011001100110011001100110</a:t>
                      </a: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solidFill>
                            <a:srgbClr val="00D8FF"/>
                          </a:solidFill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394435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Linux Libertine O" pitchFamily="2"/>
                          <a:cs typeface="Linux Libertine O" pitchFamily="2"/>
                        </a:rPr>
                        <a:t>Δ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Linux Libertine O" pitchFamily="2"/>
                          <a:cs typeface="Linux Libertine O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0000000000000000000000000000000000000000000000000</a:t>
                      </a: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solidFill>
                            <a:srgbClr val="00D8FF"/>
                          </a:solidFill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22983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-91440" y="-91440"/>
            <a:ext cx="10241279" cy="777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503999" y="1121040"/>
            <a:ext cx="9071640" cy="5402880"/>
          </a:xfrm>
        </p:spPr>
        <p:txBody>
          <a:bodyPr>
            <a:spAutoFit/>
          </a:bodyPr>
          <a:lstStyle/>
          <a:p>
            <a:pPr lvl="0"/>
            <a:r>
              <a:rPr lang="en-US">
                <a:latin typeface="Avenir Next" pitchFamily="18"/>
              </a:rPr>
              <a:t>Don’t compare directly: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latin typeface="Ubuntu Mono" pitchFamily="17"/>
              </a:rPr>
              <a:t>a == b   # never do this for floats!</a:t>
            </a:r>
          </a:p>
          <a:p>
            <a:pPr lvl="0">
              <a:buSzPct val="45000"/>
              <a:buFont typeface="StarSymbol"/>
              <a:buChar char="●"/>
            </a:pPr>
            <a:endParaRPr lang="en-US">
              <a:latin typeface="Ubuntu Mono" pitchFamily="17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latin typeface="Ubuntu Mono" pitchFamily="17"/>
              </a:rPr>
              <a:t>np.isclose( a, b, rtol=1e-05, atol=1e-08)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latin typeface="Ubuntu Mono" pitchFamily="17"/>
              </a:rPr>
              <a:t>np.allclose(a, b, rtol=1e-05, atol=1e-08)</a:t>
            </a:r>
          </a:p>
          <a:p>
            <a:pPr lvl="0">
              <a:buSzPct val="45000"/>
              <a:buFont typeface="StarSymbol"/>
              <a:buChar char="●"/>
            </a:pPr>
            <a:endParaRPr lang="en-US">
              <a:latin typeface="Ubuntu Mono" pitchFamily="17"/>
            </a:endParaRPr>
          </a:p>
          <a:p>
            <a:pPr lvl="0"/>
            <a:r>
              <a:rPr lang="en-US">
                <a:latin typeface="Avenir Next" pitchFamily="18"/>
              </a:rPr>
              <a:t>Parameters: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latin typeface="Ubuntu Mono" pitchFamily="17"/>
              </a:rPr>
              <a:t>rtol  # relative tolerance (w/i percent)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latin typeface="Ubuntu Mono" pitchFamily="17"/>
              </a:rPr>
              <a:t>atol  # absolute tolerance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58000" y="2560319"/>
            <a:ext cx="2935800" cy="1752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48640" y="131904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0.0001100110011001100110011001100...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latin typeface="Linux Libertine O" pitchFamily="18"/>
                <a:ea typeface="SimSun" pitchFamily="2"/>
                <a:cs typeface="Lucida Sans" pitchFamily="2"/>
              </a:rPr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293940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0.00011001100110011001100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441540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0.0000000000000000000000011001100...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,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0640" y="6215759"/>
            <a:ext cx="9819360" cy="123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100 hr × 60      </a:t>
            </a:r>
            <a:r>
              <a:rPr lang="zh-CN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× 60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   </a:t>
            </a:r>
            <a:r>
              <a:rPr lang="zh-CN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×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(10×0.000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095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) = 0.34 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86560" y="6170040"/>
            <a:ext cx="1306800" cy="7887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sng" strike="noStrike" kern="1200" cap="none">
                <a:ln>
                  <a:noFill/>
                </a:ln>
                <a:solidFill>
                  <a:srgbClr val="C5000B"/>
                </a:solidFill>
                <a:uFillTx/>
                <a:latin typeface="Linux Libertine O" pitchFamily="18"/>
                <a:ea typeface="SimSun" pitchFamily="2"/>
                <a:cs typeface="Lucida Sans" pitchFamily="2"/>
              </a:rPr>
              <a:t>min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cap="none">
              <a:ln>
                <a:noFill/>
              </a:ln>
              <a:solidFill>
                <a:srgbClr val="C5000B"/>
              </a:solidFill>
              <a:latin typeface="Linux Libertine O" pitchFamily="18"/>
              <a:ea typeface="SimSun" pitchFamily="2"/>
              <a:cs typeface="Lucida 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7040" y="6462000"/>
            <a:ext cx="457920" cy="439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hr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6560" y="6170400"/>
            <a:ext cx="1306800" cy="7887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 s 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cap="none">
              <a:ln>
                <a:noFill/>
              </a:ln>
              <a:solidFill>
                <a:srgbClr val="C5000B"/>
              </a:solidFill>
              <a:latin typeface="Linux Libertine O" pitchFamily="18"/>
              <a:ea typeface="SimSun" pitchFamily="2"/>
              <a:cs typeface="Lucida 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6799" y="6462360"/>
            <a:ext cx="731519" cy="785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min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457200"/>
            <a:ext cx="8407080" cy="5504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The number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0.1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 is written in binary 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which the machine represents 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The difference of these numbers is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rendered in decimal as about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0.000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095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.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91440" y="1280159"/>
            <a:ext cx="9875520" cy="6171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58000" y="2560319"/>
            <a:ext cx="2935800" cy="1752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48640" y="131904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0.0001100110011001100110011001100...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latin typeface="Linux Libertine O" pitchFamily="18"/>
                <a:ea typeface="SimSun" pitchFamily="2"/>
                <a:cs typeface="Lucida Sans" pitchFamily="2"/>
              </a:rPr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293940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0.00011001100110011001100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441540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0.0000000000000000000000011001100...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,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0640" y="6215759"/>
            <a:ext cx="9819360" cy="123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100 hr × 60      </a:t>
            </a:r>
            <a:r>
              <a:rPr lang="zh-CN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× 60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   </a:t>
            </a:r>
            <a:r>
              <a:rPr lang="zh-CN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×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(10×0.000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095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) = 0.34 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86560" y="6170040"/>
            <a:ext cx="1306800" cy="7887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sng" strike="noStrike" kern="1200" cap="none">
                <a:ln>
                  <a:noFill/>
                </a:ln>
                <a:solidFill>
                  <a:srgbClr val="C5000B"/>
                </a:solidFill>
                <a:uFillTx/>
                <a:latin typeface="Linux Libertine O" pitchFamily="18"/>
                <a:ea typeface="SimSun" pitchFamily="2"/>
                <a:cs typeface="Lucida Sans" pitchFamily="2"/>
              </a:rPr>
              <a:t>min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cap="none">
              <a:ln>
                <a:noFill/>
              </a:ln>
              <a:solidFill>
                <a:srgbClr val="C5000B"/>
              </a:solidFill>
              <a:latin typeface="Linux Libertine O" pitchFamily="18"/>
              <a:ea typeface="SimSun" pitchFamily="2"/>
              <a:cs typeface="Lucida 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7040" y="6462000"/>
            <a:ext cx="457920" cy="439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hr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6560" y="6170400"/>
            <a:ext cx="1306800" cy="7887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 s 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cap="none">
              <a:ln>
                <a:noFill/>
              </a:ln>
              <a:solidFill>
                <a:srgbClr val="C5000B"/>
              </a:solidFill>
              <a:latin typeface="Linux Libertine O" pitchFamily="18"/>
              <a:ea typeface="SimSun" pitchFamily="2"/>
              <a:cs typeface="Lucida 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6799" y="6462360"/>
            <a:ext cx="731519" cy="785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min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457200"/>
            <a:ext cx="8407080" cy="5504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The number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0.1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 is written in binary 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which the machine represents 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The difference of these numbers is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rendered in decimal as about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0.000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095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.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91440" y="2194560"/>
            <a:ext cx="9875520" cy="525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131904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0.0001100110011001100110011001100...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latin typeface="Linux Libertine O" pitchFamily="18"/>
                <a:ea typeface="SimSun" pitchFamily="2"/>
                <a:cs typeface="Lucida Sans" pitchFamily="2"/>
              </a:rPr>
              <a:t>,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293940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0.00011001100110011001100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41540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0.0000000000000000000000011001100...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640" y="6215759"/>
            <a:ext cx="9819360" cy="123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100 hr × 60      </a:t>
            </a:r>
            <a:r>
              <a:rPr lang="zh-CN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× 60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   </a:t>
            </a:r>
            <a:r>
              <a:rPr lang="zh-CN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×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(10×0.000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095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) = 0.34 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6560" y="6170040"/>
            <a:ext cx="1306800" cy="7887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sng" strike="noStrike" kern="1200" cap="none">
                <a:ln>
                  <a:noFill/>
                </a:ln>
                <a:solidFill>
                  <a:srgbClr val="C5000B"/>
                </a:solidFill>
                <a:uFillTx/>
                <a:latin typeface="Linux Libertine O" pitchFamily="18"/>
                <a:ea typeface="SimSun" pitchFamily="2"/>
                <a:cs typeface="Lucida Sans" pitchFamily="2"/>
              </a:rPr>
              <a:t>min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cap="none">
              <a:ln>
                <a:noFill/>
              </a:ln>
              <a:solidFill>
                <a:srgbClr val="C5000B"/>
              </a:solidFill>
              <a:latin typeface="Linux Libertine O" pitchFamily="18"/>
              <a:ea typeface="SimSun" pitchFamily="2"/>
              <a:cs typeface="Lucida 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7040" y="6462000"/>
            <a:ext cx="457920" cy="439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hr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26560" y="6170400"/>
            <a:ext cx="1306800" cy="7887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 s 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cap="none">
              <a:ln>
                <a:noFill/>
              </a:ln>
              <a:solidFill>
                <a:srgbClr val="C5000B"/>
              </a:solidFill>
              <a:latin typeface="Linux Libertine O" pitchFamily="18"/>
              <a:ea typeface="SimSun" pitchFamily="2"/>
              <a:cs typeface="Lucida 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6799" y="6462360"/>
            <a:ext cx="731519" cy="785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min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57200"/>
            <a:ext cx="8407080" cy="5504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The number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0.1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 is written in binary 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which the machine represents 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The difference of these numbers is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rendered in decimal as about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0.000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095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.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91440" y="3566160"/>
            <a:ext cx="9875520" cy="3885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29919" cy="169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elements of modeling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the model lifecycle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3383280" y="2372760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5000B"/>
          </a:solidFill>
          <a:ln w="18360">
            <a:solidFill>
              <a:srgbClr val="7E0021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problem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131904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0.0001100110011001100110011001100...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latin typeface="Linux Libertine O" pitchFamily="18"/>
                <a:ea typeface="SimSun" pitchFamily="2"/>
                <a:cs typeface="Lucida Sans" pitchFamily="2"/>
              </a:rPr>
              <a:t>,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293940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0.00011001100110011001100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41540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0.0000000000000000000000011001100...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640" y="6215759"/>
            <a:ext cx="9819360" cy="123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100 hr × 60      </a:t>
            </a:r>
            <a:r>
              <a:rPr lang="zh-CN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× 60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   </a:t>
            </a:r>
            <a:r>
              <a:rPr lang="zh-CN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×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(10×0.000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095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) = 0.34 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6560" y="6170040"/>
            <a:ext cx="1306800" cy="7887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sng" strike="noStrike" kern="1200" cap="none">
                <a:ln>
                  <a:noFill/>
                </a:ln>
                <a:solidFill>
                  <a:srgbClr val="C5000B"/>
                </a:solidFill>
                <a:uFillTx/>
                <a:latin typeface="Linux Libertine O" pitchFamily="18"/>
                <a:ea typeface="SimSun" pitchFamily="2"/>
                <a:cs typeface="Lucida Sans" pitchFamily="2"/>
              </a:rPr>
              <a:t>min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cap="none">
              <a:ln>
                <a:noFill/>
              </a:ln>
              <a:solidFill>
                <a:srgbClr val="C5000B"/>
              </a:solidFill>
              <a:latin typeface="Linux Libertine O" pitchFamily="18"/>
              <a:ea typeface="SimSun" pitchFamily="2"/>
              <a:cs typeface="Lucida 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7040" y="6462000"/>
            <a:ext cx="457920" cy="439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hr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26560" y="6170400"/>
            <a:ext cx="1306800" cy="7887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 s 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cap="none">
              <a:ln>
                <a:noFill/>
              </a:ln>
              <a:solidFill>
                <a:srgbClr val="C5000B"/>
              </a:solidFill>
              <a:latin typeface="Linux Libertine O" pitchFamily="18"/>
              <a:ea typeface="SimSun" pitchFamily="2"/>
              <a:cs typeface="Lucida 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6799" y="6462360"/>
            <a:ext cx="731519" cy="785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min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57200"/>
            <a:ext cx="8407080" cy="5504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The number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0.1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 is written in binary 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which the machine represents 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The difference of these numbers is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rendered in decimal as about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0.000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095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.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91440" y="5212080"/>
            <a:ext cx="9875520" cy="223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131904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0.0001100110011001100110011001100...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latin typeface="Linux Libertine O" pitchFamily="18"/>
                <a:ea typeface="SimSun" pitchFamily="2"/>
                <a:cs typeface="Lucida Sans" pitchFamily="2"/>
              </a:rPr>
              <a:t>,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293940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0.00011001100110011001100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41540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0.0000000000000000000000011001100...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640" y="6215759"/>
            <a:ext cx="9819360" cy="123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100 hr × 60      </a:t>
            </a:r>
            <a:r>
              <a:rPr lang="zh-CN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× 60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   </a:t>
            </a:r>
            <a:r>
              <a:rPr lang="zh-CN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×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(10×0.000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095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) = 0.34 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6560" y="6170040"/>
            <a:ext cx="1306800" cy="7887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sng" strike="noStrike" kern="1200" cap="none">
                <a:ln>
                  <a:noFill/>
                </a:ln>
                <a:solidFill>
                  <a:srgbClr val="C5000B"/>
                </a:solidFill>
                <a:uFillTx/>
                <a:latin typeface="Linux Libertine O" pitchFamily="18"/>
                <a:ea typeface="SimSun" pitchFamily="2"/>
                <a:cs typeface="Lucida Sans" pitchFamily="2"/>
              </a:rPr>
              <a:t>min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cap="none">
              <a:ln>
                <a:noFill/>
              </a:ln>
              <a:solidFill>
                <a:srgbClr val="C5000B"/>
              </a:solidFill>
              <a:latin typeface="Linux Libertine O" pitchFamily="18"/>
              <a:ea typeface="SimSun" pitchFamily="2"/>
              <a:cs typeface="Lucida 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7040" y="6462000"/>
            <a:ext cx="457920" cy="439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hr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26560" y="6170400"/>
            <a:ext cx="1306800" cy="7887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 s 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cap="none">
              <a:ln>
                <a:noFill/>
              </a:ln>
              <a:solidFill>
                <a:srgbClr val="C5000B"/>
              </a:solidFill>
              <a:latin typeface="Linux Libertine O" pitchFamily="18"/>
              <a:ea typeface="SimSun" pitchFamily="2"/>
              <a:cs typeface="Lucida 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6799" y="6462360"/>
            <a:ext cx="731519" cy="785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min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57200"/>
            <a:ext cx="8407080" cy="5504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The number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0.1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 is written in binary 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which the machine represents 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The difference of these numbers is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rendered in decimal as about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0.000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095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.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91440" y="6215759"/>
            <a:ext cx="9875520" cy="123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131904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0.0001100110011001100110011001100...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latin typeface="Linux Libertine O" pitchFamily="18"/>
                <a:ea typeface="SimSun" pitchFamily="2"/>
                <a:cs typeface="Lucida Sans" pitchFamily="2"/>
              </a:rPr>
              <a:t>,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293940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0.00011001100110011001100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41540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0.0000000000000000000000011001100...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640" y="6215759"/>
            <a:ext cx="9819360" cy="123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100 hr × 60      </a:t>
            </a:r>
            <a:r>
              <a:rPr lang="zh-CN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× 60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   </a:t>
            </a:r>
            <a:r>
              <a:rPr lang="zh-CN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×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(10×0.000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095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) = 0.34 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6560" y="6170040"/>
            <a:ext cx="1306800" cy="7887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sng" strike="noStrike" kern="1200" cap="none">
                <a:ln>
                  <a:noFill/>
                </a:ln>
                <a:solidFill>
                  <a:srgbClr val="C5000B"/>
                </a:solidFill>
                <a:uFillTx/>
                <a:latin typeface="Linux Libertine O" pitchFamily="18"/>
                <a:ea typeface="SimSun" pitchFamily="2"/>
                <a:cs typeface="Lucida Sans" pitchFamily="2"/>
              </a:rPr>
              <a:t>min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cap="none">
              <a:ln>
                <a:noFill/>
              </a:ln>
              <a:solidFill>
                <a:srgbClr val="C5000B"/>
              </a:solidFill>
              <a:latin typeface="Linux Libertine O" pitchFamily="18"/>
              <a:ea typeface="SimSun" pitchFamily="2"/>
              <a:cs typeface="Lucida 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7040" y="6462000"/>
            <a:ext cx="457920" cy="439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hr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26560" y="6170400"/>
            <a:ext cx="1306800" cy="7887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 s 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cap="none">
              <a:ln>
                <a:noFill/>
              </a:ln>
              <a:solidFill>
                <a:srgbClr val="C5000B"/>
              </a:solidFill>
              <a:latin typeface="Linux Libertine O" pitchFamily="18"/>
              <a:ea typeface="SimSun" pitchFamily="2"/>
              <a:cs typeface="Lucida 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6799" y="6462360"/>
            <a:ext cx="731519" cy="785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min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57200"/>
            <a:ext cx="8407080" cy="5504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The number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0.1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 is written in binary 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which the machine represents 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The difference of these numbers is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rendered in decimal as about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0.000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095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58000" y="2560319"/>
            <a:ext cx="2935800" cy="1752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48640" y="131904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0.0001100110011001100110011001100...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latin typeface="Linux Libertine O" pitchFamily="18"/>
                <a:ea typeface="SimSun" pitchFamily="2"/>
                <a:cs typeface="Lucida Sans" pitchFamily="2"/>
              </a:rPr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293940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0.00011001100110011001100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441540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0.0000000000000000000000011001100...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,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0640" y="6215759"/>
            <a:ext cx="9819360" cy="123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100 hr × 60      </a:t>
            </a:r>
            <a:r>
              <a:rPr lang="zh-CN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× 60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   </a:t>
            </a:r>
            <a:r>
              <a:rPr lang="zh-CN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×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(10×0.000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095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) = 0.34 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86560" y="6170040"/>
            <a:ext cx="1306800" cy="7887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sng" strike="noStrike" kern="1200" cap="none">
                <a:ln>
                  <a:noFill/>
                </a:ln>
                <a:solidFill>
                  <a:srgbClr val="C5000B"/>
                </a:solidFill>
                <a:uFillTx/>
                <a:latin typeface="Linux Libertine O" pitchFamily="18"/>
                <a:ea typeface="SimSun" pitchFamily="2"/>
                <a:cs typeface="Lucida Sans" pitchFamily="2"/>
              </a:rPr>
              <a:t>min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cap="none">
              <a:ln>
                <a:noFill/>
              </a:ln>
              <a:solidFill>
                <a:srgbClr val="C5000B"/>
              </a:solidFill>
              <a:latin typeface="Linux Libertine O" pitchFamily="18"/>
              <a:ea typeface="SimSun" pitchFamily="2"/>
              <a:cs typeface="Lucida 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7040" y="6462000"/>
            <a:ext cx="457920" cy="439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hr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6560" y="6170400"/>
            <a:ext cx="1306800" cy="7887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 s 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cap="none">
              <a:ln>
                <a:noFill/>
              </a:ln>
              <a:solidFill>
                <a:srgbClr val="C5000B"/>
              </a:solidFill>
              <a:latin typeface="Linux Libertine O" pitchFamily="18"/>
              <a:ea typeface="SimSun" pitchFamily="2"/>
              <a:cs typeface="Lucida 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6799" y="6462360"/>
            <a:ext cx="731519" cy="785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min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457200"/>
            <a:ext cx="8407080" cy="5504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The number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0.1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 is written in binary 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which the machine represents 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The difference of these numbers is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rendered in decimal as about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0.000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095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365760"/>
            <a:ext cx="9509760" cy="259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600">
                <a:latin typeface="Avenir Next" pitchFamily="2"/>
              </a:defRPr>
            </a:pPr>
            <a:r>
              <a:rPr lang="en-US" sz="3600" b="0" i="0" u="none" strike="noStrike" kern="1200" cap="none">
                <a:ln>
                  <a:noFill/>
                </a:ln>
                <a:latin typeface="Avenir Next" pitchFamily="18"/>
                <a:ea typeface="SimSun" pitchFamily="2"/>
                <a:cs typeface="Lucida Sans" pitchFamily="2"/>
              </a:rPr>
              <a:t>Which of the following expressions is liable to experience problems with numerical error?  Assume all variables are defined and have appropriate type.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5520" y="3439800"/>
            <a:ext cx="5941440" cy="3418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>
                <a:latin typeface="Avenir Next" pitchFamily="2"/>
              </a:defRPr>
            </a:pPr>
            <a:r>
              <a:rPr lang="en-US" sz="4800" b="0" i="0" u="none" strike="noStrike" kern="1200" cap="none">
                <a:ln>
                  <a:noFill/>
                </a:ln>
                <a:latin typeface="Avenir Next" pitchFamily="18"/>
                <a:ea typeface="SimSun" pitchFamily="2"/>
                <a:cs typeface="Lucida Sans" pitchFamily="2"/>
              </a:rPr>
              <a:t>A.  </a:t>
            </a:r>
            <a:r>
              <a:rPr lang="en-US" sz="4800" b="0" i="0" u="none" strike="noStrike" kern="1200" cap="none">
                <a:ln>
                  <a:noFill/>
                </a:ln>
                <a:latin typeface="Ubuntu Mono" pitchFamily="17"/>
                <a:ea typeface="SimSun" pitchFamily="2"/>
                <a:cs typeface="Lucida Sans" pitchFamily="2"/>
              </a:rPr>
              <a:t>( a / 1e5 &lt; 0 )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>
                <a:latin typeface="Avenir Next" pitchFamily="2"/>
              </a:defRPr>
            </a:pPr>
            <a:r>
              <a:rPr lang="en-US" sz="4800" b="0" i="0" u="none" strike="noStrike" kern="1200" cap="none">
                <a:ln>
                  <a:noFill/>
                </a:ln>
                <a:latin typeface="Avenir Next" pitchFamily="18"/>
                <a:ea typeface="SimSun" pitchFamily="2"/>
                <a:cs typeface="Lucida Sans" pitchFamily="2"/>
              </a:rPr>
              <a:t>B.  </a:t>
            </a:r>
            <a:r>
              <a:rPr lang="en-US" sz="4800" b="0" i="0" u="none" strike="noStrike" kern="1200" cap="none">
                <a:ln>
                  <a:noFill/>
                </a:ln>
                <a:latin typeface="Ubuntu Mono" pitchFamily="17"/>
                <a:ea typeface="SimSun" pitchFamily="2"/>
                <a:cs typeface="Lucida Sans" pitchFamily="2"/>
              </a:rPr>
              <a:t>( b &lt;= 1.0 )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>
                <a:latin typeface="Avenir Next" pitchFamily="2"/>
              </a:defRPr>
            </a:pPr>
            <a:r>
              <a:rPr lang="en-US" sz="4800" b="0" i="0" u="none" strike="noStrike" kern="1200" cap="none">
                <a:ln>
                  <a:noFill/>
                </a:ln>
                <a:latin typeface="Avenir Next" pitchFamily="18"/>
                <a:ea typeface="SimSun" pitchFamily="2"/>
                <a:cs typeface="Lucida Sans" pitchFamily="2"/>
              </a:rPr>
              <a:t>C.  </a:t>
            </a:r>
            <a:r>
              <a:rPr lang="en-US" sz="4800" b="0" i="0" u="none" strike="noStrike" kern="1200" cap="none">
                <a:ln>
                  <a:noFill/>
                </a:ln>
                <a:latin typeface="Ubuntu Mono" pitchFamily="17"/>
                <a:ea typeface="SimSun" pitchFamily="2"/>
                <a:cs typeface="Lucida Sans" pitchFamily="2"/>
              </a:rPr>
              <a:t>( c ** 0.5 ) / 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>
                <a:latin typeface="Avenir Next" pitchFamily="2"/>
              </a:defRPr>
            </a:pPr>
            <a:r>
              <a:rPr lang="en-US" sz="4800" b="0" i="0" u="none" strike="noStrike" kern="1200" cap="none">
                <a:ln>
                  <a:noFill/>
                </a:ln>
                <a:latin typeface="Avenir Next" pitchFamily="18"/>
                <a:ea typeface="SimSun" pitchFamily="2"/>
                <a:cs typeface="Lucida Sans" pitchFamily="2"/>
              </a:rPr>
              <a:t>D.  </a:t>
            </a:r>
            <a:r>
              <a:rPr lang="en-US" sz="4800" b="0" i="0" u="none" strike="noStrike" kern="1200" cap="none">
                <a:ln>
                  <a:noFill/>
                </a:ln>
                <a:latin typeface="Ubuntu Mono" pitchFamily="17"/>
                <a:ea typeface="SimSun" pitchFamily="2"/>
                <a:cs typeface="Lucida Sans" pitchFamily="2"/>
              </a:rPr>
              <a:t>( d == 0.4 )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-91440" y="-91440"/>
            <a:ext cx="10241279" cy="777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759" y="548640"/>
            <a:ext cx="8991000" cy="48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What does this mean?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solidFill>
                  <a:srgbClr val="7D9FAB"/>
                </a:solidFill>
                <a:latin typeface="Ubuntu Mono" pitchFamily="18"/>
                <a:ea typeface="SimSun" pitchFamily="2"/>
                <a:cs typeface="Lucida Sans" pitchFamily="2"/>
              </a:rPr>
              <a:t>seatingAvail = guests &lt; 150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800" b="0" i="0" u="none" strike="noStrike" kern="1200" cap="none">
              <a:ln>
                <a:noFill/>
              </a:ln>
              <a:solidFill>
                <a:srgbClr val="7D9FAB"/>
              </a:solidFill>
              <a:latin typeface="Ubuntu Mono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759" y="548640"/>
            <a:ext cx="8991000" cy="48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What does this mean?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solidFill>
                  <a:srgbClr val="7D9FAB"/>
                </a:solidFill>
                <a:latin typeface="Ubuntu Mono" pitchFamily="18"/>
                <a:ea typeface="SimSun" pitchFamily="2"/>
                <a:cs typeface="Lucida Sans" pitchFamily="2"/>
              </a:rPr>
              <a:t>seatingAvail = guests &lt; 150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solidFill>
                  <a:srgbClr val="7D9FAB"/>
                </a:solidFill>
                <a:latin typeface="Ubuntu Mono" pitchFamily="18"/>
                <a:ea typeface="SimSun" pitchFamily="2"/>
                <a:cs typeface="Lucida Sans" pitchFamily="2"/>
              </a:rPr>
              <a:t>seatingAvail = \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solidFill>
                  <a:srgbClr val="7D9FAB"/>
                </a:solidFill>
                <a:latin typeface="Ubuntu Mono" pitchFamily="18"/>
                <a:ea typeface="SimSun" pitchFamily="2"/>
                <a:cs typeface="Lucida Sans" pitchFamily="2"/>
              </a:rPr>
              <a:t>  guests &lt; MaximumOccupancy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720" y="2616480"/>
            <a:ext cx="9184680" cy="341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don’t use magic numbers!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DDDDDD"/>
              </a:solidFill>
              <a:latin typeface="Euphemia UCAS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-91440" y="-91440"/>
            <a:ext cx="10241279" cy="777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29919" cy="169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elements of modeling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the model lifecycle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3383280" y="3108959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model definition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383280" y="2372760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5000B"/>
          </a:solidFill>
          <a:ln w="18360">
            <a:solidFill>
              <a:srgbClr val="7E0021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problem</a:t>
            </a:r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>
            <a:off x="5074920" y="2829960"/>
            <a:ext cx="0" cy="27431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97280" y="91440"/>
            <a:ext cx="8128440" cy="729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29919" cy="169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elements of modeling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the model lifecycle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3383280" y="3108959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model definition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383280" y="3840479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 w="18360">
            <a:solidFill>
              <a:srgbClr val="314004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calibration</a:t>
            </a:r>
          </a:p>
        </p:txBody>
      </p:sp>
      <p:cxnSp>
        <p:nvCxnSpPr>
          <p:cNvPr id="5" name="Straight Arrow Connector 4"/>
          <p:cNvCxnSpPr>
            <a:stCxn id="3" idx="2"/>
            <a:endCxn id="4" idx="0"/>
          </p:cNvCxnSpPr>
          <p:nvPr/>
        </p:nvCxnSpPr>
        <p:spPr>
          <a:xfrm>
            <a:off x="5074920" y="3566159"/>
            <a:ext cx="0" cy="274320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sp>
        <p:nvSpPr>
          <p:cNvPr id="6" name="Freeform: Shape 5"/>
          <p:cNvSpPr/>
          <p:nvPr/>
        </p:nvSpPr>
        <p:spPr>
          <a:xfrm>
            <a:off x="3383280" y="2372760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5000B"/>
          </a:solidFill>
          <a:ln w="18360">
            <a:solidFill>
              <a:srgbClr val="7E0021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problem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5074920" y="2829960"/>
            <a:ext cx="0" cy="27431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29919" cy="169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elements of modeling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the model lifecycle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3383280" y="3108959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model definition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383280" y="3840479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 w="18360">
            <a:solidFill>
              <a:srgbClr val="314004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calibration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3383280" y="4572000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00"/>
          </a:solidFill>
          <a:ln w="18360">
            <a:solidFill>
              <a:srgbClr val="FDB91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application</a:t>
            </a:r>
          </a:p>
        </p:txBody>
      </p:sp>
      <p:cxnSp>
        <p:nvCxnSpPr>
          <p:cNvPr id="6" name="Connector: Curved 5"/>
          <p:cNvCxnSpPr>
            <a:stCxn id="5" idx="1"/>
            <a:endCxn id="3" idx="1"/>
          </p:cNvCxnSpPr>
          <p:nvPr/>
        </p:nvCxnSpPr>
        <p:spPr>
          <a:xfrm flipV="1">
            <a:off x="6766560" y="3337559"/>
            <a:ext cx="12700" cy="1463041"/>
          </a:xfrm>
          <a:prstGeom prst="curvedConnector3">
            <a:avLst>
              <a:gd name="adj1" fmla="val 1800000"/>
            </a:avLst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7" name="Straight Arrow Connector 6"/>
          <p:cNvCxnSpPr>
            <a:stCxn id="3" idx="2"/>
            <a:endCxn id="4" idx="0"/>
          </p:cNvCxnSpPr>
          <p:nvPr/>
        </p:nvCxnSpPr>
        <p:spPr>
          <a:xfrm>
            <a:off x="5074920" y="3566159"/>
            <a:ext cx="0" cy="274320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5074920" y="4297679"/>
            <a:ext cx="0" cy="274321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sp>
        <p:nvSpPr>
          <p:cNvPr id="9" name="Freeform: Shape 8"/>
          <p:cNvSpPr/>
          <p:nvPr/>
        </p:nvSpPr>
        <p:spPr>
          <a:xfrm>
            <a:off x="3383280" y="2372760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5000B"/>
          </a:solidFill>
          <a:ln w="18360">
            <a:solidFill>
              <a:srgbClr val="7E0021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problem</a:t>
            </a: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>
            <a:off x="5074920" y="2829960"/>
            <a:ext cx="0" cy="27431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29919" cy="169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elements of modeling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the model lifecycle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3383280" y="3108959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model definition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383280" y="3840479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 w="18360">
            <a:solidFill>
              <a:srgbClr val="314004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calibration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3383280" y="4572000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00"/>
          </a:solidFill>
          <a:ln w="18360">
            <a:solidFill>
              <a:srgbClr val="FDB91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application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3383280" y="5303520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FF"/>
          </a:solidFill>
          <a:ln w="18360">
            <a:solidFill>
              <a:srgbClr val="4B1F6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extension</a:t>
            </a:r>
          </a:p>
        </p:txBody>
      </p:sp>
      <p:cxnSp>
        <p:nvCxnSpPr>
          <p:cNvPr id="7" name="Connector: Curved 6"/>
          <p:cNvCxnSpPr>
            <a:stCxn id="5" idx="1"/>
            <a:endCxn id="3" idx="1"/>
          </p:cNvCxnSpPr>
          <p:nvPr/>
        </p:nvCxnSpPr>
        <p:spPr>
          <a:xfrm flipV="1">
            <a:off x="6766560" y="3337559"/>
            <a:ext cx="12700" cy="1463041"/>
          </a:xfrm>
          <a:prstGeom prst="curvedConnector3">
            <a:avLst>
              <a:gd name="adj1" fmla="val 1800000"/>
            </a:avLst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8" name="Straight Arrow Connector 7"/>
          <p:cNvCxnSpPr>
            <a:stCxn id="3" idx="2"/>
            <a:endCxn id="4" idx="0"/>
          </p:cNvCxnSpPr>
          <p:nvPr/>
        </p:nvCxnSpPr>
        <p:spPr>
          <a:xfrm>
            <a:off x="5074920" y="3566159"/>
            <a:ext cx="0" cy="274320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5074920" y="4297679"/>
            <a:ext cx="0" cy="274321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5074920" y="5029200"/>
            <a:ext cx="0" cy="274320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sp>
        <p:nvSpPr>
          <p:cNvPr id="11" name="Freeform: Shape 10"/>
          <p:cNvSpPr/>
          <p:nvPr/>
        </p:nvSpPr>
        <p:spPr>
          <a:xfrm>
            <a:off x="3383280" y="2372760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5000B"/>
          </a:solidFill>
          <a:ln w="18360">
            <a:solidFill>
              <a:srgbClr val="7E0021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problem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5074920" y="2829960"/>
            <a:ext cx="0" cy="27431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985800" flipH="1">
            <a:off x="3797615" y="1708078"/>
            <a:ext cx="4836240" cy="47113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reeform: Shape 2"/>
          <p:cNvSpPr/>
          <p:nvPr/>
        </p:nvSpPr>
        <p:spPr>
          <a:xfrm>
            <a:off x="637920" y="384120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 w="18360">
            <a:solidFill>
              <a:srgbClr val="314004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cal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637920" y="3109679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defn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637920" y="457272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00"/>
          </a:solidFill>
          <a:ln w="18360">
            <a:solidFill>
              <a:srgbClr val="FDB91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app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637920" y="5304239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FF"/>
          </a:solidFill>
          <a:ln w="18360">
            <a:solidFill>
              <a:srgbClr val="4B1F6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ext</a:t>
            </a:r>
          </a:p>
        </p:txBody>
      </p:sp>
      <p:cxnSp>
        <p:nvCxnSpPr>
          <p:cNvPr id="7" name="Connector: Curved 6"/>
          <p:cNvCxnSpPr>
            <a:stCxn id="5" idx="1"/>
            <a:endCxn id="4" idx="1"/>
          </p:cNvCxnSpPr>
          <p:nvPr/>
        </p:nvCxnSpPr>
        <p:spPr>
          <a:xfrm flipV="1">
            <a:off x="1473479" y="3338279"/>
            <a:ext cx="12700" cy="1463041"/>
          </a:xfrm>
          <a:prstGeom prst="curvedConnector3">
            <a:avLst>
              <a:gd name="adj1" fmla="val 1800000"/>
            </a:avLst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8" name="Straight Arrow Connector 7"/>
          <p:cNvCxnSpPr>
            <a:stCxn id="4" idx="2"/>
            <a:endCxn id="3" idx="0"/>
          </p:cNvCxnSpPr>
          <p:nvPr/>
        </p:nvCxnSpPr>
        <p:spPr>
          <a:xfrm>
            <a:off x="1055700" y="3566879"/>
            <a:ext cx="0" cy="274321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9" name="Straight Arrow Connector 8"/>
          <p:cNvCxnSpPr>
            <a:stCxn id="3" idx="2"/>
            <a:endCxn id="5" idx="0"/>
          </p:cNvCxnSpPr>
          <p:nvPr/>
        </p:nvCxnSpPr>
        <p:spPr>
          <a:xfrm>
            <a:off x="1055700" y="4298400"/>
            <a:ext cx="0" cy="274320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1055700" y="5029920"/>
            <a:ext cx="0" cy="27431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11" name="Straight Arrow Connector 10"/>
          <p:cNvCxnSpPr>
            <a:stCxn id="13" idx="2"/>
            <a:endCxn id="4" idx="0"/>
          </p:cNvCxnSpPr>
          <p:nvPr/>
        </p:nvCxnSpPr>
        <p:spPr>
          <a:xfrm>
            <a:off x="1055700" y="2830680"/>
            <a:ext cx="0" cy="27899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sp>
        <p:nvSpPr>
          <p:cNvPr id="12" name="Freeform: Shape 11"/>
          <p:cNvSpPr/>
          <p:nvPr/>
        </p:nvSpPr>
        <p:spPr>
          <a:xfrm>
            <a:off x="548640" y="2286000"/>
            <a:ext cx="1645920" cy="3566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637920" y="237348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5000B"/>
          </a:solidFill>
          <a:ln w="18360">
            <a:solidFill>
              <a:srgbClr val="7E0021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prob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0" y="360"/>
            <a:ext cx="6829919" cy="169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elements of modeling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problem statement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637920" y="384120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 w="18360">
            <a:solidFill>
              <a:srgbClr val="314004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cal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829919" cy="169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elements of modeling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model definition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384000" y="2377439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physics &amp; math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3384000" y="3108959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implementation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637920" y="457272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00"/>
          </a:solidFill>
          <a:ln w="18360">
            <a:solidFill>
              <a:srgbClr val="FDB91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app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637920" y="5304239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FF"/>
          </a:solidFill>
          <a:ln w="18360">
            <a:solidFill>
              <a:srgbClr val="4B1F6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ext</a:t>
            </a:r>
          </a:p>
        </p:txBody>
      </p:sp>
      <p:cxnSp>
        <p:nvCxnSpPr>
          <p:cNvPr id="8" name="Connector: Curved 7"/>
          <p:cNvCxnSpPr>
            <a:stCxn id="6" idx="1"/>
            <a:endCxn id="15" idx="1"/>
          </p:cNvCxnSpPr>
          <p:nvPr/>
        </p:nvCxnSpPr>
        <p:spPr>
          <a:xfrm flipV="1">
            <a:off x="1473479" y="3338279"/>
            <a:ext cx="12700" cy="1463041"/>
          </a:xfrm>
          <a:prstGeom prst="curvedConnector3">
            <a:avLst>
              <a:gd name="adj1" fmla="val 1800000"/>
            </a:avLst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9" name="Straight Arrow Connector 8"/>
          <p:cNvCxnSpPr>
            <a:stCxn id="15" idx="2"/>
            <a:endCxn id="2" idx="0"/>
          </p:cNvCxnSpPr>
          <p:nvPr/>
        </p:nvCxnSpPr>
        <p:spPr>
          <a:xfrm>
            <a:off x="1055700" y="3566879"/>
            <a:ext cx="0" cy="274321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10" name="Straight Arrow Connector 9"/>
          <p:cNvCxnSpPr>
            <a:stCxn id="2" idx="2"/>
            <a:endCxn id="6" idx="0"/>
          </p:cNvCxnSpPr>
          <p:nvPr/>
        </p:nvCxnSpPr>
        <p:spPr>
          <a:xfrm>
            <a:off x="1055700" y="4298400"/>
            <a:ext cx="0" cy="274320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1055700" y="5029920"/>
            <a:ext cx="0" cy="27431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sp>
        <p:nvSpPr>
          <p:cNvPr id="12" name="Freeform: Shape 11"/>
          <p:cNvSpPr/>
          <p:nvPr/>
        </p:nvSpPr>
        <p:spPr>
          <a:xfrm>
            <a:off x="637920" y="237348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5000B"/>
          </a:solidFill>
          <a:ln w="18360">
            <a:solidFill>
              <a:srgbClr val="7E0021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prob</a:t>
            </a:r>
          </a:p>
        </p:txBody>
      </p:sp>
      <p:cxnSp>
        <p:nvCxnSpPr>
          <p:cNvPr id="13" name="Straight Arrow Connector 12"/>
          <p:cNvCxnSpPr>
            <a:stCxn id="12" idx="2"/>
            <a:endCxn id="15" idx="0"/>
          </p:cNvCxnSpPr>
          <p:nvPr/>
        </p:nvCxnSpPr>
        <p:spPr>
          <a:xfrm>
            <a:off x="1055700" y="2830680"/>
            <a:ext cx="0" cy="27899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sp>
        <p:nvSpPr>
          <p:cNvPr id="14" name="Freeform: Shape 13"/>
          <p:cNvSpPr/>
          <p:nvPr/>
        </p:nvSpPr>
        <p:spPr>
          <a:xfrm>
            <a:off x="548640" y="2286000"/>
            <a:ext cx="1645920" cy="3566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637920" y="3109679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defn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54640" y="3931560"/>
            <a:ext cx="7104960" cy="31705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Freeform: Shape 16"/>
          <p:cNvSpPr/>
          <p:nvPr/>
        </p:nvSpPr>
        <p:spPr>
          <a:xfrm>
            <a:off x="2468880" y="4937760"/>
            <a:ext cx="7315200" cy="228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11111</TotalTime>
  <Words>992</Words>
  <Application>Microsoft Macintosh PowerPoint</Application>
  <PresentationFormat>Custom</PresentationFormat>
  <Paragraphs>509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4" baseType="lpstr">
      <vt:lpstr>Arial</vt:lpstr>
      <vt:lpstr>Avenir Next</vt:lpstr>
      <vt:lpstr>Calibri</vt:lpstr>
      <vt:lpstr>CMU Classical Serif</vt:lpstr>
      <vt:lpstr>Euphemia UCAS</vt:lpstr>
      <vt:lpstr>Liberation Sans</vt:lpstr>
      <vt:lpstr>Liberation Serif</vt:lpstr>
      <vt:lpstr>Linux Libertine O</vt:lpstr>
      <vt:lpstr>Lucida Sans</vt:lpstr>
      <vt:lpstr>SimSun</vt:lpstr>
      <vt:lpstr>StarSymbol</vt:lpstr>
      <vt:lpstr>Tahoma</vt:lpstr>
      <vt:lpstr>Ubuntu Mono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 Davis</dc:creator>
  <cp:lastModifiedBy>Zicheng Liao</cp:lastModifiedBy>
  <cp:revision>92</cp:revision>
  <dcterms:created xsi:type="dcterms:W3CDTF">2016-02-24T14:09:34Z</dcterms:created>
  <dcterms:modified xsi:type="dcterms:W3CDTF">2017-11-02T14:40:34Z</dcterms:modified>
</cp:coreProperties>
</file>