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7" r:id="rId4"/>
    <p:sldId id="268" r:id="rId5"/>
    <p:sldId id="269" r:id="rId6"/>
    <p:sldId id="296" r:id="rId7"/>
    <p:sldId id="270" r:id="rId8"/>
    <p:sldId id="271" r:id="rId9"/>
    <p:sldId id="273" r:id="rId10"/>
    <p:sldId id="272" r:id="rId11"/>
    <p:sldId id="300" r:id="rId12"/>
    <p:sldId id="275" r:id="rId13"/>
    <p:sldId id="276" r:id="rId14"/>
    <p:sldId id="277" r:id="rId15"/>
    <p:sldId id="279" r:id="rId16"/>
    <p:sldId id="299" r:id="rId17"/>
    <p:sldId id="280" r:id="rId18"/>
    <p:sldId id="282" r:id="rId19"/>
    <p:sldId id="297" r:id="rId20"/>
    <p:sldId id="298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7"/>
            <p14:sldId id="268"/>
            <p14:sldId id="269"/>
            <p14:sldId id="296"/>
            <p14:sldId id="270"/>
            <p14:sldId id="271"/>
            <p14:sldId id="273"/>
            <p14:sldId id="272"/>
            <p14:sldId id="300"/>
            <p14:sldId id="275"/>
            <p14:sldId id="276"/>
            <p14:sldId id="277"/>
            <p14:sldId id="279"/>
            <p14:sldId id="299"/>
            <p14:sldId id="280"/>
            <p14:sldId id="282"/>
            <p14:sldId id="297"/>
            <p14:sldId id="298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E5E7"/>
    <a:srgbClr val="6DDEE1"/>
    <a:srgbClr val="46D0EC"/>
    <a:srgbClr val="8EC7E4"/>
    <a:srgbClr val="40D4D8"/>
    <a:srgbClr val="118EB0"/>
    <a:srgbClr val="3DBFDB"/>
    <a:srgbClr val="17BBE8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0" autoAdjust="0"/>
    <p:restoredTop sz="95652" autoAdjust="0"/>
  </p:normalViewPr>
  <p:slideViewPr>
    <p:cSldViewPr snapToGrid="0" snapToObjects="1">
      <p:cViewPr varScale="1">
        <p:scale>
          <a:sx n="127" d="100"/>
          <a:sy n="127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4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esar_cipher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Jeopardy!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.zju.edu.cn/bbcswebdav/pid-33465-dt-content-rid-177188_1/xid-177188_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.zju.edu.cn/bbcswebdav/pid-33465-dt-content-rid-177188_1/xid-177188_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dictionary, mutable arguments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#11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2016-10-31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Indexes data by specified data type (key)</a:t>
            </a:r>
          </a:p>
          <a:p>
            <a:r>
              <a:rPr lang="en-US" sz="2800" dirty="0" smtClean="0"/>
              <a:t>Analogy of a real dictionary </a:t>
            </a:r>
            <a:r>
              <a:rPr lang="en-US" sz="2000" dirty="0" smtClean="0"/>
              <a:t>(word: explanation)</a:t>
            </a:r>
            <a:r>
              <a:rPr lang="en-US" sz="2800" dirty="0" smtClean="0"/>
              <a:t>, but can use data types besides string</a:t>
            </a:r>
          </a:p>
          <a:p>
            <a:r>
              <a:rPr lang="en-US" sz="2800" dirty="0" smtClean="0"/>
              <a:t>The data type maps </a:t>
            </a:r>
            <a:r>
              <a:rPr lang="en-US" sz="2800" i="1" dirty="0" smtClean="0"/>
              <a:t>key</a:t>
            </a:r>
            <a:r>
              <a:rPr lang="en-US" sz="2800" dirty="0" smtClean="0"/>
              <a:t> to </a:t>
            </a:r>
            <a:r>
              <a:rPr lang="en-US" sz="2800" i="1" dirty="0" smtClean="0"/>
              <a:t>value</a:t>
            </a:r>
          </a:p>
          <a:p>
            <a:r>
              <a:rPr lang="en-US" sz="2800" dirty="0" smtClean="0"/>
              <a:t>It is a </a:t>
            </a:r>
            <a:r>
              <a:rPr lang="en-US" sz="2800" i="1" dirty="0" smtClean="0"/>
              <a:t>many-to-one </a:t>
            </a:r>
            <a:r>
              <a:rPr lang="en-US" sz="2800" dirty="0" smtClean="0"/>
              <a:t>mapping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3" y="4359053"/>
            <a:ext cx="5677705" cy="20727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7" y="1986203"/>
            <a:ext cx="6870023" cy="23884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6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306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multiple items at once</a:t>
            </a:r>
          </a:p>
          <a:p>
            <a:r>
              <a:rPr lang="en-US" dirty="0" smtClean="0"/>
              <a:t>Syntax </a:t>
            </a:r>
            <a:r>
              <a:rPr lang="en-US" dirty="0" smtClean="0"/>
              <a:t>as follows:</a:t>
            </a:r>
          </a:p>
          <a:p>
            <a:pPr lvl="1"/>
            <a:r>
              <a:rPr lang="en-US" dirty="0" smtClean="0"/>
              <a:t>Opening brace {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key: value</a:t>
            </a:r>
            <a:r>
              <a:rPr lang="en-US" dirty="0" smtClean="0"/>
              <a:t> pairs, separated by commas</a:t>
            </a:r>
          </a:p>
          <a:p>
            <a:pPr lvl="1"/>
            <a:r>
              <a:rPr lang="en-US" dirty="0" smtClean="0"/>
              <a:t>Closing brace }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5485" y="4100281"/>
            <a:ext cx="43396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ars = {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Mustang’: ‘Ford’,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‘Viper’: ‘Dodge’,</a:t>
            </a:r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‘Corvette’: ‘Chevrolet’,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‘Charger’: ‘Dodge’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‘911’:	‘Porsche’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5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operations and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7758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{‘one’:1, ‘two’:2, ‘three’:3}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print(d[‘one’])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d[‘four’] = 4			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new key-value pair if key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doesn’t exist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d[‘three’] = 3.0		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modify an existing pair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d[‘four’]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‘five’ in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			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False</a:t>
            </a:r>
            <a:endParaRPr lang="en-US" altLang="zh-CN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in d:			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guarantee on order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print(key, d[key])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1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4596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{1:’a’, 2:‘b’, 3:‘c’, 4:’d’}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d[2] + d[3]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x?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7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‘cd’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5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words = [‘red’, ‘orange’, ‘yellow’]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word in words: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d[word]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words.index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cs typeface="Courier New" panose="02070309020205020404" pitchFamily="49" charset="0"/>
              </a:rPr>
              <a:t>What is stored in d?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2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</a:t>
            </a:r>
            <a:r>
              <a:rPr lang="en-US" sz="4000" i="1" dirty="0" smtClean="0">
                <a:cs typeface="Courier New" panose="02070309020205020404" pitchFamily="49" charset="0"/>
              </a:rPr>
              <a:t>Applications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741" y="2579397"/>
            <a:ext cx="6996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	{‘Bill’: 60644,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‘Jill’: 41073,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‘Jack’: 61820,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‘Tony’: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60801}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zip2city = {41073: ‘Cincinnati’,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60644: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‘Chicago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61801: ‘Urbana’,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61820: ‘Champaign’}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print(name, zip2city[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[name] 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4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data based on a common field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4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</a:t>
            </a:r>
            <a:r>
              <a:rPr lang="en-US" sz="4000" i="1" dirty="0" smtClean="0">
                <a:cs typeface="Courier New" panose="02070309020205020404" pitchFamily="49" charset="0"/>
              </a:rPr>
              <a:t>Applications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110" y="2570520"/>
            <a:ext cx="4596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‘ABCDEFGHIJKLMNOPQRSTUVWXYZ’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‘BCDEFGHIJKLMNOPQRSTUVWXYZA’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= {}</a:t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e[x[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= y[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encoded = ‘’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 in ‘HELLO’: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encoded += e[c]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Dictionaries can encode/decode data, or translate data from one representation to another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Encoder words in a file using a Caesar cipher</a:t>
            </a:r>
          </a:p>
        </p:txBody>
      </p:sp>
      <p:pic>
        <p:nvPicPr>
          <p:cNvPr id="1026" name="Picture 2" descr="https://upload.wikimedia.org/wikipedia/commons/thumb/4/4a/Caesar_cipher_left_shift_of_3.svg/856px-Caesar_cipher_left_shift_of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31" y="2342104"/>
            <a:ext cx="5062620" cy="213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4457" y="6021129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</a:t>
            </a:r>
            <a:r>
              <a:rPr lang="zh-CN" altLang="en-US" dirty="0" smtClean="0">
                <a:hlinkClick r:id="rId3"/>
              </a:rPr>
              <a:t>en.wikipedia.org/wiki/Caesar_cipher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77423" y="4954545"/>
                <a:ext cx="2126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%26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423" y="4954545"/>
                <a:ext cx="2126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6" r="-286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662" y="1435854"/>
            <a:ext cx="69878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encode_caesar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(message, n):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from string import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ascii_uppercase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alphabet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alphabet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 = {}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initialize e (encoder)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message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message.upper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encoded = ‘’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encode the message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encoded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662" y="1435854"/>
            <a:ext cx="8180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message = ‘the quick brown fox jump over the lazy dog’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cipher.encode_caesar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(message, 7)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“AOL XBPJR IYVDU MVE QBTWZ VCLY AOL SHGF KVF”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662" y="4636907"/>
            <a:ext cx="425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</a:t>
            </a:r>
            <a:r>
              <a:rPr lang="en-US" altLang="zh-CN" dirty="0" smtClean="0"/>
              <a:t>would you write a </a:t>
            </a:r>
            <a:r>
              <a:rPr lang="en-US" altLang="zh-CN" dirty="0"/>
              <a:t>C</a:t>
            </a:r>
            <a:r>
              <a:rPr lang="en-US" altLang="zh-CN" dirty="0" smtClean="0"/>
              <a:t>aesar </a:t>
            </a:r>
            <a:r>
              <a:rPr lang="en-US" altLang="zh-CN" dirty="0" smtClean="0"/>
              <a:t>decoder?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9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</a:t>
            </a:r>
            <a:r>
              <a:rPr lang="en-US" sz="4000" i="1" dirty="0" smtClean="0">
                <a:cs typeface="Courier New" panose="02070309020205020404" pitchFamily="49" charset="0"/>
              </a:rPr>
              <a:t>Applications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742" y="2579397"/>
            <a:ext cx="25763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‘ABBACABD’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{}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c in x: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 not in d: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d[c] 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d[c] += 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8832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Dictionary can also be used as accumulators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What is the output of d by the above code?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00369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Count the category frequencies in </a:t>
            </a:r>
            <a:r>
              <a:rPr lang="en-US" sz="2800" dirty="0" smtClean="0">
                <a:hlinkClick r:id="rId2"/>
              </a:rPr>
              <a:t>Jeopardy questions</a:t>
            </a:r>
            <a:endParaRPr lang="en-US" sz="2800" dirty="0" smtClean="0"/>
          </a:p>
          <a:p>
            <a:r>
              <a:rPr lang="en-US" sz="2800" dirty="0" smtClean="0"/>
              <a:t>Find the category name with the highest frequency</a:t>
            </a:r>
          </a:p>
          <a:p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60110" y="2947575"/>
            <a:ext cx="4596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open(‘jeopardy.csv’)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myfile.readlines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category frequencies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most popular category name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Mutable Arguments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4173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fun(x):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x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fun(x)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cs typeface="Courier New" panose="02070309020205020404" pitchFamily="49" charset="0"/>
              </a:rPr>
              <a:t>What is the value of x in the end?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11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M</a:t>
            </a:r>
            <a:r>
              <a:rPr lang="en-US" sz="4000" i="1" dirty="0" smtClean="0">
                <a:cs typeface="Courier New" panose="02070309020205020404" pitchFamily="49" charset="0"/>
              </a:rPr>
              <a:t>utable 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9180"/>
            <a:ext cx="8229600" cy="2030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Mutability causes lists to work differently when passed to a function</a:t>
            </a:r>
          </a:p>
          <a:p>
            <a:r>
              <a:rPr lang="en-US" sz="2800" dirty="0" smtClean="0"/>
              <a:t>Can be changed within a function</a:t>
            </a:r>
          </a:p>
          <a:p>
            <a:r>
              <a:rPr lang="en-US" sz="2800" dirty="0" smtClean="0"/>
              <a:t>Very useful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67966" y="3549607"/>
            <a:ext cx="4173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q,i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rint(a)</a:t>
            </a:r>
            <a:endParaRPr lang="en-US" altLang="zh-CN" dirty="0" smtClean="0"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11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M</a:t>
            </a:r>
            <a:r>
              <a:rPr lang="en-US" sz="4000" i="1" dirty="0" smtClean="0">
                <a:cs typeface="Courier New" panose="02070309020205020404" pitchFamily="49" charset="0"/>
              </a:rPr>
              <a:t>utable 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025" y="1662316"/>
            <a:ext cx="567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(filename, 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open(filename):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(‘cipher.py’,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(‘jeopardy.py’,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11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M</a:t>
            </a:r>
            <a:r>
              <a:rPr lang="en-US" sz="4000" i="1" dirty="0" smtClean="0">
                <a:cs typeface="Courier New" panose="02070309020205020404" pitchFamily="49" charset="0"/>
              </a:rPr>
              <a:t>utable 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025" y="1662316"/>
            <a:ext cx="5674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(filename, 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open(filename):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f in open(‘filenames.txt’):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f.strip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11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Copy mutable type by value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390" y="2892435"/>
            <a:ext cx="567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x[:]		#slice everything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9180"/>
            <a:ext cx="8229600" cy="2030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copy of a list, not as an alias</a:t>
            </a:r>
          </a:p>
          <a:p>
            <a:r>
              <a:rPr lang="en-US" sz="2800" dirty="0" smtClean="0"/>
              <a:t>Use the slice operator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11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Copy mutable type by value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390" y="2892435"/>
            <a:ext cx="5674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x[:]			#slice everything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== x				#True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== x				#True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9180"/>
            <a:ext cx="8229600" cy="2030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copy of a list, not as an alias</a:t>
            </a:r>
          </a:p>
          <a:p>
            <a:r>
              <a:rPr lang="en-US" sz="2800" dirty="0" smtClean="0"/>
              <a:t>Use the slice operator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11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hlinkClick r:id="rId2"/>
              </a:rPr>
              <a:t>Practice midterm</a:t>
            </a:r>
            <a:r>
              <a:rPr lang="en-US" sz="2800" dirty="0" smtClean="0"/>
              <a:t> on blackboard.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Midterm instructions +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test identity: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90" y="2892435"/>
            <a:ext cx="5674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x[:]			#slice everything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				#False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altLang="zh-CN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				#True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529180"/>
            <a:ext cx="8229600" cy="2030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copy of a list, not as an alias</a:t>
            </a:r>
          </a:p>
          <a:p>
            <a:r>
              <a:rPr lang="en-US" sz="2800" dirty="0" smtClean="0"/>
              <a:t>Use the slice operator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11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Mutable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91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Reminders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91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hlinkClick r:id="rId2"/>
              </a:rPr>
              <a:t>Practice midterm</a:t>
            </a:r>
            <a:r>
              <a:rPr lang="en-US" sz="2800" dirty="0" smtClean="0"/>
              <a:t> on blackboard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Q&amp;A session on Tuesday (Oct 31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) afternoon</a:t>
            </a:r>
            <a:endParaRPr lang="en-US" sz="2400" dirty="0" smtClean="0"/>
          </a:p>
          <a:p>
            <a:pPr lvl="1"/>
            <a:r>
              <a:rPr lang="en-US" sz="2400" dirty="0" smtClean="0"/>
              <a:t>(?)Tentative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86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Library Functions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has built-in functions</a:t>
            </a:r>
          </a:p>
          <a:p>
            <a:pPr lvl="1"/>
            <a:r>
              <a:rPr lang="en-US" sz="2400" dirty="0" smtClean="0"/>
              <a:t>abs, type, </a:t>
            </a:r>
            <a:r>
              <a:rPr lang="en-US" sz="2400" dirty="0" err="1" smtClean="0"/>
              <a:t>len</a:t>
            </a:r>
            <a:endParaRPr lang="en-US" sz="2400" dirty="0"/>
          </a:p>
          <a:p>
            <a:r>
              <a:rPr lang="en-US" sz="2800" dirty="0" smtClean="0"/>
              <a:t>There are also specialized libraries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ath,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r>
              <a:rPr lang="en-US" sz="2400" dirty="0" smtClean="0"/>
              <a:t>, </a:t>
            </a:r>
            <a:r>
              <a:rPr lang="en-US" sz="2400" dirty="0" err="1" smtClean="0"/>
              <a:t>matplotlib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61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Library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134" y="4092606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sin, pi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in(2*pi)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3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has built-in functions</a:t>
            </a:r>
          </a:p>
          <a:p>
            <a:pPr lvl="1"/>
            <a:r>
              <a:rPr lang="en-US" sz="2400" dirty="0" smtClean="0"/>
              <a:t>abs, type, </a:t>
            </a:r>
            <a:r>
              <a:rPr lang="en-US" sz="2400" dirty="0" err="1" smtClean="0"/>
              <a:t>len</a:t>
            </a:r>
            <a:endParaRPr lang="en-US" sz="2400" dirty="0"/>
          </a:p>
          <a:p>
            <a:r>
              <a:rPr lang="en-US" sz="2800" dirty="0" smtClean="0"/>
              <a:t>There are also specialized libraries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ath,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r>
              <a:rPr lang="en-US" sz="2400" dirty="0" smtClean="0"/>
              <a:t>, </a:t>
            </a:r>
            <a:r>
              <a:rPr lang="en-US" sz="2400" dirty="0" err="1" smtClean="0"/>
              <a:t>matplotlib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134" y="4182359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(3,3)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(0,10)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1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Library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1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Dictionary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index a list?</a:t>
            </a:r>
          </a:p>
          <a:p>
            <a:r>
              <a:rPr lang="en-US" dirty="0" smtClean="0"/>
              <a:t>Lists and tuples have implicit indexing scheme</a:t>
            </a:r>
          </a:p>
          <a:p>
            <a:pPr lvl="1"/>
            <a:r>
              <a:rPr lang="en-US" dirty="0" smtClean="0"/>
              <a:t>0,1,2,…</a:t>
            </a:r>
            <a:endParaRPr lang="en-US" dirty="0"/>
          </a:p>
          <a:p>
            <a:r>
              <a:rPr lang="en-US" dirty="0" smtClean="0"/>
              <a:t>How else would you like to organize data?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0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6"/>
          <a:stretch/>
        </p:blipFill>
        <p:spPr>
          <a:xfrm>
            <a:off x="793488" y="1366039"/>
            <a:ext cx="7557025" cy="44620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824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Dictionary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912" y="586654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Models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518219" y="5889591"/>
            <a:ext cx="191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Manufacturer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39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608</Words>
  <Application>Microsoft Macintosh PowerPoint</Application>
  <PresentationFormat>On-screen Show (4:3)</PresentationFormat>
  <Paragraphs>290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Cambria Math</vt:lpstr>
      <vt:lpstr>Courier New</vt:lpstr>
      <vt:lpstr>宋体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165</cp:revision>
  <cp:lastPrinted>2017-10-27T14:53:55Z</cp:lastPrinted>
  <dcterms:created xsi:type="dcterms:W3CDTF">2017-10-01T06:00:02Z</dcterms:created>
  <dcterms:modified xsi:type="dcterms:W3CDTF">2017-10-28T01:44:57Z</dcterms:modified>
</cp:coreProperties>
</file>