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8" r:id="rId5"/>
    <p:sldId id="269" r:id="rId6"/>
    <p:sldId id="296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77" r:id="rId15"/>
    <p:sldId id="279" r:id="rId16"/>
    <p:sldId id="299" r:id="rId17"/>
    <p:sldId id="280" r:id="rId18"/>
    <p:sldId id="282" r:id="rId19"/>
    <p:sldId id="297" r:id="rId20"/>
    <p:sldId id="298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8"/>
            <p14:sldId id="269"/>
            <p14:sldId id="296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9"/>
            <p14:sldId id="299"/>
            <p14:sldId id="280"/>
            <p14:sldId id="282"/>
            <p14:sldId id="297"/>
            <p14:sldId id="298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Untitled Section" id="{448F6AA1-7E66-BC44-9E32-295021B39B4B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5E7"/>
    <a:srgbClr val="6DDEE1"/>
    <a:srgbClr val="46D0EC"/>
    <a:srgbClr val="8EC7E4"/>
    <a:srgbClr val="40D4D8"/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9" autoAdjust="0"/>
    <p:restoredTop sz="95652" autoAdjust="0"/>
  </p:normalViewPr>
  <p:slideViewPr>
    <p:cSldViewPr snapToGrid="0" snapToObjects="1">
      <p:cViewPr varScale="1">
        <p:scale>
          <a:sx n="91" d="100"/>
          <a:sy n="91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esar_ciph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opardy!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dictionary, mutable arguments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#11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Indexes data by specified data type (key)</a:t>
            </a:r>
          </a:p>
          <a:p>
            <a:r>
              <a:rPr lang="en-US" sz="2800" dirty="0" smtClean="0"/>
              <a:t>Analogy of a real </a:t>
            </a:r>
            <a:r>
              <a:rPr lang="en-US" sz="2800" dirty="0" smtClean="0"/>
              <a:t>dictionary </a:t>
            </a:r>
            <a:r>
              <a:rPr lang="en-US" sz="2000" dirty="0" smtClean="0"/>
              <a:t>(word: explanation)</a:t>
            </a:r>
            <a:r>
              <a:rPr lang="en-US" sz="2800" dirty="0" smtClean="0"/>
              <a:t>, </a:t>
            </a:r>
            <a:r>
              <a:rPr lang="en-US" sz="2800" dirty="0" smtClean="0"/>
              <a:t>but can use data types besides string</a:t>
            </a:r>
          </a:p>
          <a:p>
            <a:r>
              <a:rPr lang="en-US" sz="2800" dirty="0" smtClean="0"/>
              <a:t>The data type maps </a:t>
            </a:r>
            <a:r>
              <a:rPr lang="en-US" sz="2800" i="1" dirty="0" smtClean="0"/>
              <a:t>key</a:t>
            </a:r>
            <a:r>
              <a:rPr lang="en-US" sz="2800" dirty="0" smtClean="0"/>
              <a:t> to </a:t>
            </a:r>
            <a:r>
              <a:rPr lang="en-US" sz="2800" i="1" dirty="0" smtClean="0"/>
              <a:t>value</a:t>
            </a:r>
          </a:p>
          <a:p>
            <a:r>
              <a:rPr lang="en-US" sz="2800" dirty="0" smtClean="0"/>
              <a:t>It is a </a:t>
            </a:r>
            <a:r>
              <a:rPr lang="en-US" sz="2800" i="1" dirty="0" smtClean="0"/>
              <a:t>many-to-one </a:t>
            </a:r>
            <a:r>
              <a:rPr lang="en-US" sz="2800" dirty="0" smtClean="0"/>
              <a:t>mapping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3" y="4359053"/>
            <a:ext cx="5677705" cy="20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7" y="1986203"/>
            <a:ext cx="6870023" cy="23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Syntax as follows:</a:t>
            </a:r>
          </a:p>
          <a:p>
            <a:pPr lvl="1"/>
            <a:r>
              <a:rPr lang="en-US" dirty="0" smtClean="0"/>
              <a:t>Opening brace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key: value</a:t>
            </a:r>
            <a:r>
              <a:rPr lang="en-US" dirty="0" smtClean="0"/>
              <a:t> pairs, separated by commas</a:t>
            </a:r>
          </a:p>
          <a:p>
            <a:pPr lvl="1"/>
            <a:r>
              <a:rPr lang="en-US" dirty="0" smtClean="0"/>
              <a:t>Closing brace 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5621" y="4079446"/>
            <a:ext cx="3265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ars =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‘Civic’: ‘Honda’,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‘Mustang’: ‘Ford’,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‘Model S’: ‘Tesla’,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‘Model T’: ‘Ford’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5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operations and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7758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{‘one’:1, ‘two’:2, ‘three’:3}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print(d[‘one’])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d[‘four’] = 4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key-value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if key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doesn’t exist</a:t>
            </a:r>
            <a:endParaRPr lang="en-US" altLang="zh-CN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d[‘three’] = 3.0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existing pair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d[‘four’]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‘five’ in d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guarantee on order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print(key, d[key])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{1:’a’, 2:‘b’, 3:‘c’, 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d[2] + d[3]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7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‘cd’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5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= [‘red’, ‘orange’, ‘yellow’]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d[word]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words.index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cs typeface="Courier New" panose="02070309020205020404" pitchFamily="49" charset="0"/>
              </a:rPr>
              <a:t>What is stored in d?</a:t>
            </a:r>
            <a:endParaRPr lang="en-US" altLang="zh-CN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741" y="2579397"/>
            <a:ext cx="699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	{‘Bill’: 60644,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‘Jill’: 41073,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‘Jack’: 61820,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‘Tony’: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60801}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zip2city = {41073: ‘Cincinnati’,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60644: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‘Chicago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61801: ‘Urbana’,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61820: ‘Champaign’}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print(name, zip2city[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[name] 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4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data based on a common field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74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110" y="2570520"/>
            <a:ext cx="4596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‘ABCDEFGHIJKLMNOPQRSTUVWXYZ’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‘BCDEFGHIJKLMNOPQRSTUVWXYZA’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{}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e[x[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y[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‘HELLO’: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 += e[c]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Dictionaries can encode/decode data, or translate data from one representation to another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88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Encoder words in a file using a Caesar </a:t>
            </a:r>
            <a:r>
              <a:rPr lang="en-US" sz="2800" dirty="0" smtClean="0"/>
              <a:t>cipher</a:t>
            </a:r>
            <a:endParaRPr lang="en-US" sz="2800" dirty="0" smtClean="0"/>
          </a:p>
        </p:txBody>
      </p:sp>
      <p:pic>
        <p:nvPicPr>
          <p:cNvPr id="1026" name="Picture 2" descr="https://upload.wikimedia.org/wikipedia/commons/thumb/4/4a/Caesar_cipher_left_shift_of_3.svg/856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31" y="2342104"/>
            <a:ext cx="5062620" cy="21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4457" y="602112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</a:t>
            </a:r>
            <a:r>
              <a:rPr lang="zh-CN" altLang="en-US" dirty="0" smtClean="0">
                <a:hlinkClick r:id="rId3"/>
              </a:rPr>
              <a:t>en.wikipedia.org/wiki/Caesar_cipher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77423" y="4954545"/>
                <a:ext cx="2126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%26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23" y="4954545"/>
                <a:ext cx="2126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6" r="-286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62" y="1435854"/>
            <a:ext cx="69878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encode_caesar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(message, n):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from string 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ascii_uppercase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alphabet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alphabet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 = {}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initialize e (encoder)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message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message.upper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encoded = ‘’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encode the message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encoded</a:t>
            </a:r>
          </a:p>
        </p:txBody>
      </p:sp>
    </p:spTree>
    <p:extLst>
      <p:ext uri="{BB962C8B-B14F-4D97-AF65-F5344CB8AC3E}">
        <p14:creationId xmlns:p14="http://schemas.microsoft.com/office/powerpoint/2010/main" val="16517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62" y="1435854"/>
            <a:ext cx="8180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‘the quick brown fox jump over the lazy dog’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cipher.encode_caesar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(message, 7)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“AOL XBPJR IYVDU MVE QBTWZ VCLY AOL SHGF KVF”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662" y="4636907"/>
            <a:ext cx="437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</a:t>
            </a:r>
            <a:r>
              <a:rPr lang="en-US" altLang="zh-CN" dirty="0" smtClean="0"/>
              <a:t>would you write a </a:t>
            </a:r>
            <a:r>
              <a:rPr lang="en-US" altLang="zh-CN" dirty="0" err="1" smtClean="0"/>
              <a:t>caesar</a:t>
            </a:r>
            <a:r>
              <a:rPr lang="en-US" altLang="zh-CN" dirty="0" smtClean="0"/>
              <a:t> decoder?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9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742" y="2579397"/>
            <a:ext cx="25763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‘ABBACABD’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c in x: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 not in d: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d[c]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832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Dictionary can also be used as accumulators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What is the output of d by the above code?</a:t>
            </a:r>
          </a:p>
        </p:txBody>
      </p:sp>
    </p:spTree>
    <p:extLst>
      <p:ext uri="{BB962C8B-B14F-4D97-AF65-F5344CB8AC3E}">
        <p14:creationId xmlns:p14="http://schemas.microsoft.com/office/powerpoint/2010/main" val="24053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00369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Count the category frequencies in </a:t>
            </a:r>
            <a:r>
              <a:rPr lang="en-US" sz="2800" dirty="0" smtClean="0">
                <a:hlinkClick r:id="rId2"/>
              </a:rPr>
              <a:t>Jeopardy questions</a:t>
            </a:r>
            <a:endParaRPr lang="en-US" sz="2800" dirty="0" smtClean="0"/>
          </a:p>
          <a:p>
            <a:r>
              <a:rPr lang="en-US" sz="2800" dirty="0" smtClean="0"/>
              <a:t>Find the category name with the highest frequency</a:t>
            </a:r>
          </a:p>
          <a:p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60110" y="2947575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open(‘jeopardy.csv’)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category frequencies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most popular category name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6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Mutable Arguments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417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x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cs typeface="Courier New" panose="02070309020205020404" pitchFamily="49" charset="0"/>
              </a:rPr>
              <a:t>What is the value of </a:t>
            </a:r>
            <a:r>
              <a:rPr lang="en-US" altLang="zh-CN" dirty="0" smtClean="0">
                <a:cs typeface="Courier New" panose="02070309020205020404" pitchFamily="49" charset="0"/>
              </a:rPr>
              <a:t>x in the end?</a:t>
            </a:r>
            <a:endParaRPr lang="en-US" altLang="zh-CN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Mutability causes lists to work differently when passed to a function</a:t>
            </a:r>
          </a:p>
          <a:p>
            <a:r>
              <a:rPr lang="en-US" sz="2800" dirty="0" smtClean="0"/>
              <a:t>Can be changed within a function</a:t>
            </a:r>
          </a:p>
          <a:p>
            <a:r>
              <a:rPr lang="en-US" sz="2800" dirty="0" smtClean="0"/>
              <a:t>Very useful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7966" y="3549607"/>
            <a:ext cx="4173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  <a:endParaRPr lang="en-US" altLang="zh-CN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025" y="1662316"/>
            <a:ext cx="56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open(filename):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(‘cipher.py’,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(‘jeopardy.py’,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025" y="1662316"/>
            <a:ext cx="5674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open(filename):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f in open(‘filenames.txt’):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Copy mutable type by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2892435"/>
            <a:ext cx="567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#slice everything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75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Copy mutable type by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2892435"/>
            <a:ext cx="5674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slice everything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				#True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== x				#True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3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Practice midterm</a:t>
            </a:r>
            <a:r>
              <a:rPr lang="en-US" sz="2800" dirty="0" smtClean="0"/>
              <a:t> on blackboard.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Midterm </a:t>
            </a:r>
            <a:r>
              <a:rPr lang="en-US" sz="4000" i="1" dirty="0" smtClean="0"/>
              <a:t>instructions +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test identity: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90" y="2892435"/>
            <a:ext cx="5674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slice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everything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				#False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				#True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</a:t>
            </a:r>
            <a:r>
              <a:rPr lang="en-US" sz="2800" dirty="0" smtClean="0"/>
              <a:t>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2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110" y="1771530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‘ABCDEFGHIJKLMNOPQRSTUVWXYZ’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‘BCDEFGHIJKLMNOPQRSTUVWXYZA’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#encoded is given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decoded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Library Functions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has built-in functions</a:t>
            </a:r>
          </a:p>
          <a:p>
            <a:pPr lvl="1"/>
            <a:r>
              <a:rPr lang="en-US" sz="2400" dirty="0" smtClean="0"/>
              <a:t>abs, type, </a:t>
            </a:r>
            <a:r>
              <a:rPr lang="en-US" sz="2400" dirty="0" err="1" smtClean="0"/>
              <a:t>len</a:t>
            </a:r>
            <a:endParaRPr lang="en-US" sz="2400" dirty="0"/>
          </a:p>
          <a:p>
            <a:r>
              <a:rPr lang="en-US" sz="2800" dirty="0" smtClean="0"/>
              <a:t>There are also specialized libraries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ath,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134" y="4092606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sin, pi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in(2*pi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has built-in functions</a:t>
            </a:r>
          </a:p>
          <a:p>
            <a:pPr lvl="1"/>
            <a:r>
              <a:rPr lang="en-US" sz="2400" dirty="0" smtClean="0"/>
              <a:t>abs, type, </a:t>
            </a:r>
            <a:r>
              <a:rPr lang="en-US" sz="2400" dirty="0" err="1" smtClean="0"/>
              <a:t>len</a:t>
            </a:r>
            <a:endParaRPr lang="en-US" sz="2400" dirty="0"/>
          </a:p>
          <a:p>
            <a:r>
              <a:rPr lang="en-US" sz="2800" dirty="0" smtClean="0"/>
              <a:t>There are also specialized libraries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ath,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134" y="4182359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(3,3)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(0,10)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Dictionary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index a list?</a:t>
            </a:r>
          </a:p>
          <a:p>
            <a:r>
              <a:rPr lang="en-US" dirty="0" smtClean="0"/>
              <a:t>Lists and tuples have implicit indexing scheme</a:t>
            </a:r>
          </a:p>
          <a:p>
            <a:pPr lvl="1"/>
            <a:r>
              <a:rPr lang="en-US" dirty="0" smtClean="0"/>
              <a:t>0,1,2,…</a:t>
            </a:r>
            <a:endParaRPr lang="en-US" dirty="0"/>
          </a:p>
          <a:p>
            <a:r>
              <a:rPr lang="en-US" dirty="0" smtClean="0"/>
              <a:t>How else would you like to organize data?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0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1366038"/>
            <a:ext cx="7557025" cy="50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602</Words>
  <Application>Microsoft Office PowerPoint</Application>
  <PresentationFormat>On-screen Show (4:3)</PresentationFormat>
  <Paragraphs>294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Courier New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149</cp:revision>
  <dcterms:created xsi:type="dcterms:W3CDTF">2017-10-01T06:00:02Z</dcterms:created>
  <dcterms:modified xsi:type="dcterms:W3CDTF">2017-10-27T08:53:25Z</dcterms:modified>
</cp:coreProperties>
</file>