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5" r:id="rId3"/>
    <p:sldId id="318" r:id="rId4"/>
    <p:sldId id="267" r:id="rId5"/>
    <p:sldId id="319" r:id="rId6"/>
    <p:sldId id="270" r:id="rId7"/>
    <p:sldId id="274" r:id="rId8"/>
    <p:sldId id="271" r:id="rId9"/>
    <p:sldId id="273" r:id="rId10"/>
    <p:sldId id="272" r:id="rId11"/>
    <p:sldId id="316" r:id="rId12"/>
    <p:sldId id="317" r:id="rId13"/>
    <p:sldId id="275" r:id="rId14"/>
    <p:sldId id="277" r:id="rId15"/>
    <p:sldId id="278" r:id="rId16"/>
    <p:sldId id="325" r:id="rId17"/>
    <p:sldId id="329" r:id="rId18"/>
    <p:sldId id="331" r:id="rId19"/>
    <p:sldId id="333" r:id="rId20"/>
    <p:sldId id="334" r:id="rId21"/>
    <p:sldId id="280" r:id="rId22"/>
    <p:sldId id="281" r:id="rId23"/>
    <p:sldId id="282" r:id="rId24"/>
    <p:sldId id="284" r:id="rId25"/>
    <p:sldId id="285" r:id="rId26"/>
    <p:sldId id="332" r:id="rId27"/>
    <p:sldId id="283" r:id="rId28"/>
    <p:sldId id="286" r:id="rId29"/>
    <p:sldId id="288" r:id="rId30"/>
    <p:sldId id="291" r:id="rId31"/>
    <p:sldId id="292" r:id="rId32"/>
    <p:sldId id="293" r:id="rId33"/>
    <p:sldId id="289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3" r:id="rId42"/>
    <p:sldId id="302" r:id="rId43"/>
    <p:sldId id="287" r:id="rId44"/>
    <p:sldId id="304" r:id="rId45"/>
    <p:sldId id="305" r:id="rId46"/>
    <p:sldId id="309" r:id="rId47"/>
    <p:sldId id="306" r:id="rId48"/>
    <p:sldId id="307" r:id="rId49"/>
    <p:sldId id="308" r:id="rId50"/>
    <p:sldId id="310" r:id="rId51"/>
    <p:sldId id="311" r:id="rId52"/>
    <p:sldId id="312" r:id="rId53"/>
    <p:sldId id="313" r:id="rId54"/>
    <p:sldId id="337" r:id="rId55"/>
    <p:sldId id="320" r:id="rId56"/>
    <p:sldId id="321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B8F049B-8701-6342-99AC-18641A1A3366}">
          <p14:sldIdLst>
            <p14:sldId id="264"/>
            <p14:sldId id="265"/>
            <p14:sldId id="318"/>
            <p14:sldId id="267"/>
            <p14:sldId id="319"/>
            <p14:sldId id="270"/>
            <p14:sldId id="274"/>
            <p14:sldId id="271"/>
            <p14:sldId id="273"/>
            <p14:sldId id="272"/>
            <p14:sldId id="316"/>
            <p14:sldId id="317"/>
            <p14:sldId id="275"/>
            <p14:sldId id="277"/>
            <p14:sldId id="278"/>
            <p14:sldId id="325"/>
            <p14:sldId id="329"/>
            <p14:sldId id="331"/>
            <p14:sldId id="333"/>
            <p14:sldId id="334"/>
            <p14:sldId id="280"/>
            <p14:sldId id="281"/>
            <p14:sldId id="282"/>
            <p14:sldId id="284"/>
            <p14:sldId id="285"/>
            <p14:sldId id="332"/>
            <p14:sldId id="283"/>
            <p14:sldId id="286"/>
            <p14:sldId id="288"/>
            <p14:sldId id="291"/>
            <p14:sldId id="292"/>
            <p14:sldId id="293"/>
            <p14:sldId id="289"/>
            <p14:sldId id="294"/>
            <p14:sldId id="295"/>
            <p14:sldId id="296"/>
            <p14:sldId id="297"/>
            <p14:sldId id="298"/>
            <p14:sldId id="299"/>
            <p14:sldId id="300"/>
            <p14:sldId id="303"/>
            <p14:sldId id="302"/>
            <p14:sldId id="287"/>
            <p14:sldId id="304"/>
            <p14:sldId id="305"/>
            <p14:sldId id="309"/>
            <p14:sldId id="306"/>
            <p14:sldId id="307"/>
            <p14:sldId id="308"/>
            <p14:sldId id="310"/>
            <p14:sldId id="311"/>
            <p14:sldId id="312"/>
            <p14:sldId id="313"/>
            <p14:sldId id="337"/>
            <p14:sldId id="320"/>
            <p14:sldId id="321"/>
          </p14:sldIdLst>
        </p14:section>
        <p14:section name="Untitled Section" id="{448F6AA1-7E66-BC44-9E32-295021B39B4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8EB0"/>
    <a:srgbClr val="3DBFDB"/>
    <a:srgbClr val="17BBE8"/>
    <a:srgbClr val="1AC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05" autoAdjust="0"/>
    <p:restoredTop sz="95879"/>
  </p:normalViewPr>
  <p:slideViewPr>
    <p:cSldViewPr snapToGrid="0" snapToObjects="1">
      <p:cViewPr varScale="1">
        <p:scale>
          <a:sx n="127" d="100"/>
          <a:sy n="127" d="100"/>
        </p:scale>
        <p:origin x="70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3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5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8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90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5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9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7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9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8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1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7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E4D60-05A1-A640-A7CD-C0D17F809990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3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slreports.com/forum/r25743814-Wife-of-a-computer-programmer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886200"/>
          </a:xfrm>
          <a:prstGeom prst="rect">
            <a:avLst/>
          </a:prstGeom>
          <a:solidFill>
            <a:srgbClr val="1AC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Python Basics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algn="r"/>
            <a:r>
              <a:rPr lang="en-US" sz="2000" dirty="0" smtClean="0">
                <a:solidFill>
                  <a:srgbClr val="118EB0"/>
                </a:solidFill>
              </a:rPr>
              <a:t>Functions, </a:t>
            </a:r>
            <a:r>
              <a:rPr lang="en-US" sz="2000" dirty="0" smtClean="0">
                <a:solidFill>
                  <a:srgbClr val="118EB0"/>
                </a:solidFill>
              </a:rPr>
              <a:t>control, </a:t>
            </a:r>
            <a:r>
              <a:rPr lang="en-US" sz="2000" dirty="0">
                <a:solidFill>
                  <a:srgbClr val="118EB0"/>
                </a:solidFill>
              </a:rPr>
              <a:t>logic</a:t>
            </a:r>
            <a:endParaRPr lang="en-US" sz="2000" dirty="0" smtClean="0">
              <a:solidFill>
                <a:srgbClr val="118EB0"/>
              </a:solidFill>
            </a:endParaRPr>
          </a:p>
          <a:p>
            <a:pPr algn="r"/>
            <a:endParaRPr lang="en-US" sz="2000" dirty="0">
              <a:solidFill>
                <a:srgbClr val="1ACFFF"/>
              </a:solidFill>
            </a:endParaRPr>
          </a:p>
          <a:p>
            <a:r>
              <a:rPr lang="en-US" sz="3600" dirty="0" smtClean="0">
                <a:solidFill>
                  <a:srgbClr val="000000"/>
                </a:solidFill>
              </a:rPr>
              <a:t>CS101 Lecture #5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01740" y="6488668"/>
            <a:ext cx="1143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118EB0"/>
                </a:solidFill>
              </a:rPr>
              <a:t>2016-10-10</a:t>
            </a:r>
            <a:endParaRPr lang="en-US" sz="16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49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914400">
              <a:spcBef>
                <a:spcPts val="0"/>
              </a:spcBef>
            </a:pPr>
            <a:r>
              <a:rPr lang="en-US" dirty="0" smtClean="0"/>
              <a:t>A section of code grouped together</a:t>
            </a:r>
          </a:p>
          <a:p>
            <a:pPr defTabSz="914400">
              <a:spcBef>
                <a:spcPts val="0"/>
              </a:spcBef>
            </a:pPr>
            <a:r>
              <a:rPr lang="en-US" dirty="0" smtClean="0"/>
              <a:t>Starts with a :</a:t>
            </a:r>
          </a:p>
          <a:p>
            <a:pPr defTabSz="914400">
              <a:spcBef>
                <a:spcPts val="0"/>
              </a:spcBef>
            </a:pPr>
            <a:r>
              <a:rPr lang="en-US" dirty="0" smtClean="0"/>
              <a:t>Contents of the block are </a:t>
            </a:r>
            <a:r>
              <a:rPr lang="en-US" b="1" i="1" dirty="0" smtClean="0"/>
              <a:t>indented</a:t>
            </a:r>
            <a:r>
              <a:rPr lang="en-US" i="1" dirty="0" smtClean="0"/>
              <a:t> at the same level</a:t>
            </a:r>
            <a:endParaRPr lang="en-US" i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Block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5709" y="3934461"/>
            <a:ext cx="4126230" cy="1569660"/>
          </a:xfrm>
          <a:prstGeom prst="rect">
            <a:avLst/>
          </a:prstGeom>
          <a:noFill/>
          <a:ln>
            <a:solidFill>
              <a:srgbClr val="118EB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ef pow(a, b):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y = a ** b</a:t>
            </a:r>
          </a:p>
          <a:p>
            <a:r>
              <a:rPr lang="en-US" sz="3200" dirty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return y</a:t>
            </a:r>
            <a:endParaRPr lang="en-US" sz="3200" dirty="0">
              <a:solidFill>
                <a:srgbClr val="118EB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790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Functions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86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1"/>
            <a:ext cx="8229600" cy="4842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0"/>
              </a:spcBef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7664" y="2266851"/>
            <a:ext cx="4126230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a = 5</a:t>
            </a:r>
          </a:p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def fun():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a = 3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print(a)</a:t>
            </a:r>
          </a:p>
          <a:p>
            <a:endParaRPr lang="en-US" sz="3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fun(a)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51738"/>
            <a:ext cx="790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Functions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02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1"/>
            <a:ext cx="8229600" cy="4842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0"/>
              </a:spcBef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7664" y="2266851"/>
            <a:ext cx="4126230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a = 5</a:t>
            </a:r>
          </a:p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def fun():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a = 3</a:t>
            </a:r>
          </a:p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print(a)</a:t>
            </a:r>
          </a:p>
          <a:p>
            <a:endParaRPr lang="en-US" sz="3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fun(a)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51738"/>
            <a:ext cx="790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Functions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61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914400">
              <a:spcBef>
                <a:spcPts val="0"/>
              </a:spcBef>
            </a:pPr>
            <a:r>
              <a:rPr lang="en-US" dirty="0" smtClean="0"/>
              <a:t>Variables defined inside of a block are </a:t>
            </a:r>
            <a:r>
              <a:rPr lang="en-US" i="1" dirty="0" smtClean="0"/>
              <a:t>Independent</a:t>
            </a:r>
            <a:r>
              <a:rPr lang="en-US" dirty="0" smtClean="0"/>
              <a:t> of variables outside of the block</a:t>
            </a:r>
          </a:p>
          <a:p>
            <a:pPr defTabSz="914400">
              <a:spcBef>
                <a:spcPts val="0"/>
              </a:spcBef>
            </a:pPr>
            <a:r>
              <a:rPr lang="en-US" dirty="0" smtClean="0"/>
              <a:t>Variables inside a block do not exist outside of the block </a:t>
            </a:r>
            <a:r>
              <a:rPr lang="mr-IN" dirty="0" smtClean="0"/>
              <a:t>–</a:t>
            </a:r>
            <a:r>
              <a:rPr lang="en-US" dirty="0" smtClean="0"/>
              <a:t> scope</a:t>
            </a:r>
          </a:p>
          <a:p>
            <a:pPr defTabSz="914400">
              <a:spcBef>
                <a:spcPts val="0"/>
              </a:spcBef>
            </a:pPr>
            <a:r>
              <a:rPr lang="en-US" dirty="0" smtClean="0"/>
              <a:t>The scope of a function is isolated from the rest of the code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Scope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7652" y="4862161"/>
            <a:ext cx="4126230" cy="1569660"/>
          </a:xfrm>
          <a:prstGeom prst="rect">
            <a:avLst/>
          </a:prstGeom>
          <a:noFill/>
          <a:ln>
            <a:solidFill>
              <a:srgbClr val="118EB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ef pow(a, b):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y = a ** b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return y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790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Functions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03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1"/>
            <a:ext cx="8229600" cy="4842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0"/>
              </a:spcBef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7664" y="2266851"/>
            <a:ext cx="4126230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3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def fun():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a = 3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b = 4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a = a + b</a:t>
            </a:r>
          </a:p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fun()</a:t>
            </a:r>
          </a:p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print(a)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51738"/>
            <a:ext cx="790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Functions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32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1"/>
            <a:ext cx="8229600" cy="4842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0"/>
              </a:spcBef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7664" y="2266851"/>
            <a:ext cx="4126230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a = 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5</a:t>
            </a:r>
            <a:endParaRPr lang="en-US" sz="3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def fun():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b 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= 4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a = a + b</a:t>
            </a:r>
          </a:p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fun()</a:t>
            </a:r>
          </a:p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print(a)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51738"/>
            <a:ext cx="790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Functions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67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1"/>
            <a:ext cx="8229600" cy="4842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0"/>
              </a:spcBef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7664" y="2266851"/>
            <a:ext cx="4126230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 = 5</a:t>
            </a:r>
            <a:endParaRPr lang="en-US" sz="3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def fun():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a = 3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b = 4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a = a + b</a:t>
            </a:r>
          </a:p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fun()</a:t>
            </a:r>
          </a:p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print(a)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51738"/>
            <a:ext cx="790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Functions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57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>
                <a:latin typeface="Courier" charset="0"/>
                <a:ea typeface="Courier" charset="0"/>
                <a:cs typeface="Courier" charset="0"/>
              </a:rPr>
              <a:t>return</a:t>
            </a:r>
            <a:endParaRPr lang="en-US" sz="4000" i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1"/>
            <a:ext cx="8229600" cy="4842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0"/>
              </a:spcBef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7664" y="2266851"/>
            <a:ext cx="4126230" cy="40318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 = 5</a:t>
            </a:r>
            <a:endParaRPr lang="en-US" sz="3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def fun():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a = 3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b = 4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a = a + 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b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 a</a:t>
            </a:r>
            <a:endParaRPr lang="en-US" sz="3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 = fun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print(a)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51738"/>
            <a:ext cx="790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Functions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37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>
                <a:latin typeface="Courier" charset="0"/>
                <a:ea typeface="Courier" charset="0"/>
                <a:cs typeface="Courier" charset="0"/>
              </a:rPr>
              <a:t>return</a:t>
            </a:r>
            <a:endParaRPr lang="en-US" sz="4000" i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1"/>
            <a:ext cx="8229600" cy="4842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0"/>
              </a:spcBef>
            </a:pPr>
            <a:r>
              <a:rPr lang="en-US" dirty="0" smtClean="0"/>
              <a:t>Functions can return values to the </a:t>
            </a:r>
            <a:r>
              <a:rPr lang="en-US" i="1" dirty="0" smtClean="0"/>
              <a:t>outer</a:t>
            </a:r>
            <a:r>
              <a:rPr lang="en-US" dirty="0" smtClean="0"/>
              <a:t> scope with the keyword </a:t>
            </a:r>
            <a:r>
              <a:rPr lang="en-US" dirty="0" smtClean="0">
                <a:solidFill>
                  <a:srgbClr val="118EB0"/>
                </a:solidFill>
              </a:rPr>
              <a:t>return</a:t>
            </a:r>
          </a:p>
          <a:p>
            <a:pPr defTabSz="914400">
              <a:spcBef>
                <a:spcPts val="0"/>
              </a:spcBef>
            </a:pPr>
            <a:r>
              <a:rPr lang="en-US" dirty="0" smtClean="0"/>
              <a:t>The returned values can be assigned to a variable after the function call</a:t>
            </a:r>
            <a:endParaRPr lang="en-US" dirty="0"/>
          </a:p>
          <a:p>
            <a:pPr defTabSz="914400">
              <a:spcBef>
                <a:spcPts val="0"/>
              </a:spcBef>
            </a:pPr>
            <a:endParaRPr lang="en-US" dirty="0" smtClean="0"/>
          </a:p>
          <a:p>
            <a:pPr defTabSz="914400">
              <a:spcBef>
                <a:spcPts val="0"/>
              </a:spcBef>
            </a:pPr>
            <a:endParaRPr lang="en-US" dirty="0"/>
          </a:p>
          <a:p>
            <a:pPr defTabSz="914400">
              <a:spcBef>
                <a:spcPts val="0"/>
              </a:spcBef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790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Functions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7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>
                <a:latin typeface="Courier" charset="0"/>
                <a:ea typeface="Courier" charset="0"/>
                <a:cs typeface="Courier" charset="0"/>
              </a:rPr>
              <a:t>return</a:t>
            </a:r>
            <a:endParaRPr lang="en-US" sz="4000" i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1"/>
            <a:ext cx="8229600" cy="4842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0"/>
              </a:spcBef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7664" y="2266851"/>
            <a:ext cx="4126230" cy="40318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 = 5</a:t>
            </a:r>
            <a:endParaRPr lang="en-US" sz="3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def fun():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a = 3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b = 4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a = a + 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b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 a</a:t>
            </a:r>
            <a:endParaRPr lang="en-US" sz="3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fun()</a:t>
            </a:r>
          </a:p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print(a)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51738"/>
            <a:ext cx="790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Functions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4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Administrivia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4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1"/>
            <a:ext cx="8229600" cy="4842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0"/>
              </a:spcBef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7664" y="1832599"/>
            <a:ext cx="4126230" cy="40318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a = 5</a:t>
            </a:r>
          </a:p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def fun():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a = 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3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return a</a:t>
            </a:r>
            <a:endParaRPr lang="en-US" sz="3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endParaRPr lang="en-US" sz="3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 = fun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print(a)</a:t>
            </a:r>
          </a:p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print(b)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51738"/>
            <a:ext cx="790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Functions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39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>
                <a:latin typeface="Courier" charset="0"/>
                <a:ea typeface="Courier" charset="0"/>
                <a:cs typeface="Courier" charset="0"/>
              </a:rPr>
              <a:t>return</a:t>
            </a:r>
            <a:endParaRPr lang="en-US" sz="4000" i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1"/>
            <a:ext cx="8229600" cy="4842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0"/>
              </a:spcBef>
            </a:pPr>
            <a:r>
              <a:rPr lang="en-US" dirty="0" smtClean="0"/>
              <a:t>Does the code below face an error?</a:t>
            </a:r>
          </a:p>
          <a:p>
            <a:pPr defTabSz="914400">
              <a:spcBef>
                <a:spcPts val="0"/>
              </a:spcBef>
            </a:pPr>
            <a:r>
              <a:rPr lang="en-US" dirty="0" smtClean="0"/>
              <a:t>Does the print statement take effect if invoking the function?</a:t>
            </a:r>
          </a:p>
          <a:p>
            <a:pPr defTabSz="914400">
              <a:spcBef>
                <a:spcPts val="0"/>
              </a:spcBef>
            </a:pPr>
            <a:endParaRPr lang="en-US" dirty="0"/>
          </a:p>
          <a:p>
            <a:pPr defTabSz="914400">
              <a:spcBef>
                <a:spcPts val="0"/>
              </a:spcBef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78007" y="3236769"/>
            <a:ext cx="4126230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ef three():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return 3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print(‘3’)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790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Functions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56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>
                <a:ea typeface="Courier" charset="0"/>
                <a:cs typeface="Courier" charset="0"/>
              </a:rPr>
              <a:t>Arguments</a:t>
            </a:r>
            <a:endParaRPr lang="en-US" sz="4000" i="1" dirty="0"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1"/>
            <a:ext cx="8229600" cy="4842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0"/>
              </a:spcBef>
            </a:pPr>
            <a:r>
              <a:rPr lang="en-US" dirty="0" smtClean="0"/>
              <a:t>Functions can accept values as argument (input, parameters)</a:t>
            </a:r>
          </a:p>
          <a:p>
            <a:pPr defTabSz="914400">
              <a:spcBef>
                <a:spcPts val="0"/>
              </a:spcBef>
            </a:pPr>
            <a:r>
              <a:rPr lang="en-US" dirty="0" smtClean="0"/>
              <a:t>These variables are declared in the function header</a:t>
            </a:r>
          </a:p>
          <a:p>
            <a:pPr defTabSz="914400">
              <a:spcBef>
                <a:spcPts val="0"/>
              </a:spcBef>
            </a:pPr>
            <a:r>
              <a:rPr lang="en-US" dirty="0" smtClean="0"/>
              <a:t>Multiple arguments are separated by commas</a:t>
            </a:r>
          </a:p>
          <a:p>
            <a:pPr defTabSz="914400">
              <a:spcBef>
                <a:spcPts val="0"/>
              </a:spcBef>
            </a:pPr>
            <a:endParaRPr lang="en-US" dirty="0" smtClean="0"/>
          </a:p>
          <a:p>
            <a:pPr defTabSz="914400">
              <a:spcBef>
                <a:spcPts val="0"/>
              </a:spcBef>
            </a:pPr>
            <a:endParaRPr lang="en-US" dirty="0"/>
          </a:p>
          <a:p>
            <a:pPr defTabSz="914400">
              <a:spcBef>
                <a:spcPts val="0"/>
              </a:spcBef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1861" y="4378618"/>
            <a:ext cx="6257083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ef </a:t>
            </a:r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print_message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	print(</a:t>
            </a:r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51738"/>
            <a:ext cx="790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Functions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08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1"/>
            <a:ext cx="8229600" cy="4842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0"/>
              </a:spcBef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7663" y="1712669"/>
            <a:ext cx="6346810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def fun(a):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return a+2</a:t>
            </a:r>
          </a:p>
          <a:p>
            <a:endParaRPr lang="en-US" sz="3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 = fun(2)*fun(3+1)</a:t>
            </a:r>
          </a:p>
          <a:p>
            <a:endParaRPr lang="en-US" sz="3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dirty="0" smtClean="0">
                <a:ea typeface="Courier" charset="0"/>
                <a:cs typeface="Courier" charset="0"/>
              </a:rPr>
              <a:t>What is the value of x?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6451738"/>
            <a:ext cx="790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Functions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8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1"/>
            <a:ext cx="8229600" cy="4842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0"/>
              </a:spcBef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7431" y="1354803"/>
            <a:ext cx="7649137" cy="50167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def fun(a):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return </a:t>
            </a:r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m.title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().</a:t>
            </a:r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swapcase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endParaRPr lang="en-US" sz="3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 = fun(‘</a:t>
            </a:r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abc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’)*fun(‘</a:t>
            </a:r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acab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’)</a:t>
            </a:r>
          </a:p>
          <a:p>
            <a:endParaRPr lang="en-US" sz="3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dirty="0" smtClean="0">
                <a:ea typeface="Courier" charset="0"/>
                <a:cs typeface="Courier" charset="0"/>
              </a:rPr>
              <a:t>What is the value of x?</a:t>
            </a:r>
          </a:p>
          <a:p>
            <a:r>
              <a:rPr lang="en-US" sz="3200" dirty="0">
                <a:ea typeface="Courier" charset="0"/>
                <a:cs typeface="Courier" charset="0"/>
              </a:rPr>
              <a:t> </a:t>
            </a:r>
            <a:r>
              <a:rPr lang="en-US" sz="3200" dirty="0" smtClean="0">
                <a:ea typeface="Courier" charset="0"/>
                <a:cs typeface="Courier" charset="0"/>
              </a:rPr>
              <a:t>A ‘</a:t>
            </a:r>
            <a:r>
              <a:rPr lang="en-US" sz="3200" dirty="0" err="1" smtClean="0">
                <a:ea typeface="Courier" charset="0"/>
                <a:cs typeface="Courier" charset="0"/>
              </a:rPr>
              <a:t>AbbAcab</a:t>
            </a:r>
            <a:r>
              <a:rPr lang="en-US" sz="3200" dirty="0" smtClean="0">
                <a:ea typeface="Courier" charset="0"/>
                <a:cs typeface="Courier" charset="0"/>
              </a:rPr>
              <a:t>’</a:t>
            </a:r>
          </a:p>
          <a:p>
            <a:r>
              <a:rPr lang="en-US" sz="3200" dirty="0">
                <a:ea typeface="Courier" charset="0"/>
                <a:cs typeface="Courier" charset="0"/>
              </a:rPr>
              <a:t> </a:t>
            </a:r>
            <a:r>
              <a:rPr lang="en-US" sz="3200" dirty="0" smtClean="0">
                <a:ea typeface="Courier" charset="0"/>
                <a:cs typeface="Courier" charset="0"/>
              </a:rPr>
              <a:t>B ‘</a:t>
            </a:r>
            <a:r>
              <a:rPr lang="en-US" sz="3200" dirty="0" err="1" smtClean="0">
                <a:ea typeface="Courier" charset="0"/>
                <a:cs typeface="Courier" charset="0"/>
              </a:rPr>
              <a:t>aBBaCAB</a:t>
            </a:r>
            <a:r>
              <a:rPr lang="en-US" sz="3200" dirty="0" smtClean="0">
                <a:ea typeface="Courier" charset="0"/>
                <a:cs typeface="Courier" charset="0"/>
              </a:rPr>
              <a:t>’</a:t>
            </a:r>
          </a:p>
          <a:p>
            <a:r>
              <a:rPr lang="en-US" sz="3200" dirty="0">
                <a:ea typeface="Courier" charset="0"/>
                <a:cs typeface="Courier" charset="0"/>
              </a:rPr>
              <a:t> </a:t>
            </a:r>
            <a:r>
              <a:rPr lang="en-US" sz="3200" dirty="0" smtClean="0">
                <a:ea typeface="Courier" charset="0"/>
                <a:cs typeface="Courier" charset="0"/>
              </a:rPr>
              <a:t>C ‘</a:t>
            </a:r>
            <a:r>
              <a:rPr lang="en-US" sz="3200" dirty="0" err="1" smtClean="0">
                <a:ea typeface="Courier" charset="0"/>
                <a:cs typeface="Courier" charset="0"/>
              </a:rPr>
              <a:t>abbacab</a:t>
            </a:r>
            <a:r>
              <a:rPr lang="en-US" sz="3200" dirty="0" smtClean="0">
                <a:ea typeface="Courier" charset="0"/>
                <a:cs typeface="Courier" charset="0"/>
              </a:rPr>
              <a:t>’</a:t>
            </a:r>
          </a:p>
          <a:p>
            <a:r>
              <a:rPr lang="en-US" sz="3200" dirty="0">
                <a:ea typeface="Courier" charset="0"/>
                <a:cs typeface="Courier" charset="0"/>
              </a:rPr>
              <a:t> </a:t>
            </a:r>
            <a:r>
              <a:rPr lang="en-US" sz="3200" dirty="0" smtClean="0">
                <a:ea typeface="Courier" charset="0"/>
                <a:cs typeface="Courier" charset="0"/>
              </a:rPr>
              <a:t>D ‘ABBACAB’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6451738"/>
            <a:ext cx="790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Functions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0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1"/>
            <a:ext cx="8229600" cy="4842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0"/>
              </a:spcBef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7431" y="1354803"/>
            <a:ext cx="7649137" cy="50167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def fun(a, b):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c = ((a+‘ ’)*len(b)).title()</a:t>
            </a:r>
          </a:p>
          <a:p>
            <a:endParaRPr lang="en-US" sz="3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 = fun(‘ab’, ‘</a:t>
            </a:r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caa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’)</a:t>
            </a:r>
          </a:p>
          <a:p>
            <a:endParaRPr lang="en-US" sz="3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dirty="0" smtClean="0">
                <a:ea typeface="Courier" charset="0"/>
                <a:cs typeface="Courier" charset="0"/>
              </a:rPr>
              <a:t>What is the value of x?</a:t>
            </a:r>
          </a:p>
          <a:p>
            <a:r>
              <a:rPr lang="en-US" sz="3200" dirty="0">
                <a:ea typeface="Courier" charset="0"/>
                <a:cs typeface="Courier" charset="0"/>
              </a:rPr>
              <a:t> </a:t>
            </a:r>
            <a:r>
              <a:rPr lang="en-US" sz="3200" dirty="0" smtClean="0">
                <a:ea typeface="Courier" charset="0"/>
                <a:cs typeface="Courier" charset="0"/>
              </a:rPr>
              <a:t>A ‘ab ab ab ’</a:t>
            </a:r>
          </a:p>
          <a:p>
            <a:r>
              <a:rPr lang="en-US" sz="3200" dirty="0">
                <a:ea typeface="Courier" charset="0"/>
                <a:cs typeface="Courier" charset="0"/>
              </a:rPr>
              <a:t> </a:t>
            </a:r>
            <a:r>
              <a:rPr lang="en-US" sz="3200" dirty="0" smtClean="0">
                <a:ea typeface="Courier" charset="0"/>
                <a:cs typeface="Courier" charset="0"/>
              </a:rPr>
              <a:t>B ‘Ab Ab Ab’</a:t>
            </a:r>
          </a:p>
          <a:p>
            <a:r>
              <a:rPr lang="en-US" sz="3200" dirty="0">
                <a:ea typeface="Courier" charset="0"/>
                <a:cs typeface="Courier" charset="0"/>
              </a:rPr>
              <a:t> </a:t>
            </a:r>
            <a:r>
              <a:rPr lang="en-US" sz="3200" dirty="0" smtClean="0">
                <a:ea typeface="Courier" charset="0"/>
                <a:cs typeface="Courier" charset="0"/>
              </a:rPr>
              <a:t>C ‘AB AB AB’</a:t>
            </a:r>
          </a:p>
          <a:p>
            <a:r>
              <a:rPr lang="en-US" sz="3200" dirty="0">
                <a:ea typeface="Courier" charset="0"/>
                <a:cs typeface="Courier" charset="0"/>
              </a:rPr>
              <a:t> </a:t>
            </a:r>
            <a:r>
              <a:rPr lang="en-US" sz="3200" dirty="0" smtClean="0">
                <a:ea typeface="Courier" charset="0"/>
                <a:cs typeface="Courier" charset="0"/>
              </a:rPr>
              <a:t>D None of the above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6451738"/>
            <a:ext cx="790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Functions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65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>
                <a:ea typeface="Courier" charset="0"/>
                <a:cs typeface="Courier" charset="0"/>
              </a:rPr>
              <a:t>R</a:t>
            </a:r>
            <a:r>
              <a:rPr lang="en-US" sz="4000" i="1" dirty="0" smtClean="0">
                <a:ea typeface="Courier" charset="0"/>
                <a:cs typeface="Courier" charset="0"/>
              </a:rPr>
              <a:t>eturn value as argument</a:t>
            </a:r>
            <a:endParaRPr lang="en-US" sz="4000" i="1" dirty="0"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415113"/>
            <a:ext cx="8229600" cy="4842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0"/>
              </a:spcBef>
            </a:pPr>
            <a:r>
              <a:rPr lang="en-US" dirty="0" smtClean="0"/>
              <a:t>The returned value of a function call can be passed to another function as argument</a:t>
            </a:r>
            <a:endParaRPr lang="en-US" dirty="0" smtClean="0"/>
          </a:p>
          <a:p>
            <a:pPr defTabSz="914400">
              <a:spcBef>
                <a:spcPts val="0"/>
              </a:spcBef>
            </a:pPr>
            <a:endParaRPr lang="en-US" dirty="0"/>
          </a:p>
          <a:p>
            <a:pPr defTabSz="914400">
              <a:spcBef>
                <a:spcPts val="0"/>
              </a:spcBef>
            </a:pP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3824" y="3194551"/>
            <a:ext cx="5386855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ef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three():</a:t>
            </a:r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3</a:t>
            </a:r>
          </a:p>
          <a:p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a = pow(three(), three()+2)</a:t>
            </a:r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790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Functions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41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1"/>
            <a:ext cx="8229600" cy="4842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0"/>
              </a:spcBef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7663" y="1712669"/>
            <a:ext cx="6346810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def fun(a):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return a+2</a:t>
            </a:r>
          </a:p>
          <a:p>
            <a:endParaRPr lang="en-US" sz="3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 = fun(2)*fun(fun(2))</a:t>
            </a:r>
          </a:p>
          <a:p>
            <a:endParaRPr lang="en-US" sz="3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dirty="0" smtClean="0">
                <a:ea typeface="Courier" charset="0"/>
                <a:cs typeface="Courier" charset="0"/>
              </a:rPr>
              <a:t>What is the value of x?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6451738"/>
            <a:ext cx="790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Functions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7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Conditional Execution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3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simple program execution flow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Control flow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663" y="3238571"/>
            <a:ext cx="39469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>
                  <a:lumMod val="75000"/>
                </a:schemeClr>
              </a:buClr>
              <a:buAutoNum type="arabicPeriod"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def pow(a, b):</a:t>
            </a:r>
          </a:p>
          <a:p>
            <a:pPr marL="342900" indent="-342900">
              <a:buClr>
                <a:schemeClr val="bg1">
                  <a:lumMod val="75000"/>
                </a:schemeClr>
              </a:buClr>
              <a:buAutoNum type="arabicPeriod"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	y = a** b</a:t>
            </a:r>
          </a:p>
          <a:p>
            <a:pPr marL="342900" indent="-342900">
              <a:buClr>
                <a:schemeClr val="bg1">
                  <a:lumMod val="75000"/>
                </a:schemeClr>
              </a:buClr>
              <a:buAutoNum type="arabicPeriod"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	return y</a:t>
            </a:r>
          </a:p>
          <a:p>
            <a:pPr marL="342900" indent="-342900">
              <a:buClr>
                <a:schemeClr val="bg1">
                  <a:lumMod val="75000"/>
                </a:schemeClr>
              </a:buClr>
              <a:buAutoNum type="arabicPeriod"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  <a:p>
            <a:pPr marL="342900" indent="-342900">
              <a:buClr>
                <a:schemeClr val="bg1">
                  <a:lumMod val="75000"/>
                </a:schemeClr>
              </a:buClr>
              <a:buAutoNum type="arabicPeriod"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a = 2</a:t>
            </a:r>
          </a:p>
          <a:p>
            <a:pPr marL="342900" indent="-342900">
              <a:buClr>
                <a:schemeClr val="bg1">
                  <a:lumMod val="75000"/>
                </a:schemeClr>
              </a:buClr>
              <a:buAutoNum type="arabicPeriod"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b = -3</a:t>
            </a:r>
          </a:p>
          <a:p>
            <a:pPr marL="342900" indent="-342900">
              <a:buClr>
                <a:schemeClr val="bg1">
                  <a:lumMod val="75000"/>
                </a:schemeClr>
              </a:buClr>
              <a:buAutoNum type="arabicPeriod"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print(pow(a, b))</a:t>
            </a:r>
          </a:p>
        </p:txBody>
      </p:sp>
      <p:sp>
        <p:nvSpPr>
          <p:cNvPr id="21" name="Oval 20"/>
          <p:cNvSpPr/>
          <p:nvPr/>
        </p:nvSpPr>
        <p:spPr>
          <a:xfrm>
            <a:off x="6813395" y="2723213"/>
            <a:ext cx="379141" cy="37914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813394" y="3385306"/>
            <a:ext cx="379141" cy="37914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813391" y="4040931"/>
            <a:ext cx="379141" cy="37914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813395" y="4672352"/>
            <a:ext cx="379141" cy="37914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6809672" y="5957482"/>
            <a:ext cx="379141" cy="37914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809672" y="5295389"/>
            <a:ext cx="379141" cy="37914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6" idx="4"/>
            <a:endCxn id="27" idx="0"/>
          </p:cNvCxnSpPr>
          <p:nvPr/>
        </p:nvCxnSpPr>
        <p:spPr>
          <a:xfrm flipH="1">
            <a:off x="7002965" y="3102354"/>
            <a:ext cx="1" cy="282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002962" y="3778870"/>
            <a:ext cx="1" cy="282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7002960" y="4401444"/>
            <a:ext cx="1" cy="282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7010391" y="5674530"/>
            <a:ext cx="1" cy="282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010391" y="5045025"/>
            <a:ext cx="1" cy="282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58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Administrivia</a:t>
            </a:r>
            <a:endParaRPr lang="en-US" sz="4000" i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/>
          <a:lstStyle/>
          <a:p>
            <a:r>
              <a:rPr lang="en-US" dirty="0" smtClean="0"/>
              <a:t>Homework </a:t>
            </a:r>
            <a:r>
              <a:rPr lang="en-US" dirty="0"/>
              <a:t>#2 was due Oct 3</a:t>
            </a:r>
            <a:r>
              <a:rPr lang="en-US" baseline="30000" dirty="0"/>
              <a:t>rd</a:t>
            </a:r>
            <a:r>
              <a:rPr lang="en-US" dirty="0"/>
              <a:t>.</a:t>
            </a:r>
          </a:p>
          <a:p>
            <a:r>
              <a:rPr lang="en-US" dirty="0" smtClean="0"/>
              <a:t>Don’t send emails for homework deadline extension, except for </a:t>
            </a:r>
            <a:r>
              <a:rPr lang="en-US" i="1" dirty="0" smtClean="0"/>
              <a:t>Very</a:t>
            </a:r>
            <a:r>
              <a:rPr lang="en-US" dirty="0" smtClean="0"/>
              <a:t> special conditions</a:t>
            </a:r>
          </a:p>
          <a:p>
            <a:r>
              <a:rPr lang="en-US" dirty="0"/>
              <a:t>Labs this </a:t>
            </a:r>
            <a:r>
              <a:rPr lang="en-US" dirty="0" smtClean="0"/>
              <a:t>Wednesday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43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12798" cy="4525963"/>
          </a:xfrm>
        </p:spPr>
        <p:txBody>
          <a:bodyPr/>
          <a:lstStyle/>
          <a:p>
            <a:r>
              <a:rPr lang="en-US" dirty="0" smtClean="0"/>
              <a:t>We want more flexible control of the program execution flow logic than this!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Control flow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37663" y="3238571"/>
            <a:ext cx="39469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>
                  <a:lumMod val="75000"/>
                </a:schemeClr>
              </a:buClr>
              <a:buAutoNum type="arabicPeriod"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def pow(a, b):</a:t>
            </a:r>
          </a:p>
          <a:p>
            <a:pPr marL="342900" indent="-342900">
              <a:buClr>
                <a:schemeClr val="bg1">
                  <a:lumMod val="75000"/>
                </a:schemeClr>
              </a:buClr>
              <a:buAutoNum type="arabicPeriod"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	y = a** b</a:t>
            </a:r>
          </a:p>
          <a:p>
            <a:pPr marL="342900" indent="-342900">
              <a:buClr>
                <a:schemeClr val="bg1">
                  <a:lumMod val="75000"/>
                </a:schemeClr>
              </a:buClr>
              <a:buAutoNum type="arabicPeriod"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	return y</a:t>
            </a:r>
          </a:p>
          <a:p>
            <a:pPr marL="342900" indent="-342900">
              <a:buClr>
                <a:schemeClr val="bg1">
                  <a:lumMod val="75000"/>
                </a:schemeClr>
              </a:buClr>
              <a:buAutoNum type="arabicPeriod"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  <a:p>
            <a:pPr marL="342900" indent="-342900">
              <a:buClr>
                <a:schemeClr val="bg1">
                  <a:lumMod val="75000"/>
                </a:schemeClr>
              </a:buClr>
              <a:buAutoNum type="arabicPeriod"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a = 2</a:t>
            </a:r>
          </a:p>
          <a:p>
            <a:pPr marL="342900" indent="-342900">
              <a:buClr>
                <a:schemeClr val="bg1">
                  <a:lumMod val="75000"/>
                </a:schemeClr>
              </a:buClr>
              <a:buAutoNum type="arabicPeriod"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b = -3</a:t>
            </a:r>
          </a:p>
          <a:p>
            <a:pPr marL="342900" indent="-342900">
              <a:buClr>
                <a:schemeClr val="bg1">
                  <a:lumMod val="75000"/>
                </a:schemeClr>
              </a:buClr>
              <a:buAutoNum type="arabicPeriod"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print(pow(a, b))</a:t>
            </a:r>
          </a:p>
        </p:txBody>
      </p:sp>
      <p:sp>
        <p:nvSpPr>
          <p:cNvPr id="8" name="Oval 7"/>
          <p:cNvSpPr/>
          <p:nvPr/>
        </p:nvSpPr>
        <p:spPr>
          <a:xfrm>
            <a:off x="6813395" y="2723213"/>
            <a:ext cx="379141" cy="37914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813394" y="3385306"/>
            <a:ext cx="379141" cy="37914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813391" y="4040931"/>
            <a:ext cx="379141" cy="37914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813395" y="4672352"/>
            <a:ext cx="379141" cy="37914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809672" y="5957482"/>
            <a:ext cx="379141" cy="37914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809672" y="5295389"/>
            <a:ext cx="379141" cy="37914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8" idx="4"/>
            <a:endCxn id="9" idx="0"/>
          </p:cNvCxnSpPr>
          <p:nvPr/>
        </p:nvCxnSpPr>
        <p:spPr>
          <a:xfrm flipH="1">
            <a:off x="7002965" y="3102354"/>
            <a:ext cx="1" cy="282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002962" y="3778870"/>
            <a:ext cx="1" cy="282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002960" y="4401444"/>
            <a:ext cx="1" cy="282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010391" y="5674530"/>
            <a:ext cx="1" cy="282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010391" y="5045025"/>
            <a:ext cx="1" cy="282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60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more flexible control of the program execution flow logic than this</a:t>
            </a:r>
            <a:r>
              <a:rPr lang="en-US" dirty="0" smtClean="0"/>
              <a:t>!</a:t>
            </a:r>
          </a:p>
          <a:p>
            <a:r>
              <a:rPr lang="en-US" b="1" i="1" dirty="0" smtClean="0"/>
              <a:t>Control flow </a:t>
            </a:r>
            <a:r>
              <a:rPr lang="en-US" dirty="0" smtClean="0"/>
              <a:t>allows us to define it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Control flow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56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Control flow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40" y="1415379"/>
            <a:ext cx="9144000" cy="484094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37664" y="6256320"/>
            <a:ext cx="6892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more expressive control flow graph (Code in C language; not required)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10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8568047" cy="4525963"/>
          </a:xfrm>
        </p:spPr>
        <p:txBody>
          <a:bodyPr/>
          <a:lstStyle/>
          <a:p>
            <a:r>
              <a:rPr lang="en-US" dirty="0" smtClean="0"/>
              <a:t>Conditional flow allows you to execute (or not) a block of code based on </a:t>
            </a:r>
            <a:r>
              <a:rPr lang="en-US" smtClean="0"/>
              <a:t>logical comparison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Conditional flow: </a:t>
            </a:r>
            <a:r>
              <a:rPr lang="en-US" sz="4000" i="1" dirty="0" smtClean="0"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4000" i="1" dirty="0" smtClean="0"/>
              <a:t> statement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73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Example: </a:t>
            </a:r>
            <a:r>
              <a:rPr lang="en-US" sz="4000" i="1" dirty="0" smtClean="0"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4000" i="1" dirty="0" smtClean="0"/>
              <a:t> statement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1272" y="2315688"/>
            <a:ext cx="6032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ans = input(‘Enter a number: ’)</a:t>
            </a:r>
          </a:p>
          <a:p>
            <a:r>
              <a:rPr lang="en-US" b="1" dirty="0" smtClean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float(ans) &lt; 0</a:t>
            </a:r>
            <a:r>
              <a:rPr lang="en-US" dirty="0" smtClean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print(‘the input number is negative.’)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23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 smtClean="0">
                <a:latin typeface="Courier" charset="0"/>
                <a:ea typeface="Courier" charset="0"/>
                <a:cs typeface="Courier" charset="0"/>
              </a:rPr>
              <a:t>	if</a:t>
            </a:r>
            <a:r>
              <a:rPr lang="en-US" sz="4000" i="1" dirty="0" smtClean="0"/>
              <a:t> statement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 smtClean="0"/>
              <a:t> statement has the following:</a:t>
            </a:r>
          </a:p>
          <a:p>
            <a:pPr lvl="1"/>
            <a:r>
              <a:rPr lang="en-US" dirty="0" smtClean="0"/>
              <a:t>The keyword </a:t>
            </a:r>
            <a:r>
              <a:rPr lang="en-US" dirty="0" smtClean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</a:p>
          <a:p>
            <a:pPr lvl="1"/>
            <a:r>
              <a:rPr lang="en-US" dirty="0" smtClean="0"/>
              <a:t>A logical comparison (result in a </a:t>
            </a:r>
            <a:r>
              <a:rPr lang="en-US" b="1" dirty="0" smtClean="0"/>
              <a:t>boolean</a:t>
            </a:r>
            <a:r>
              <a:rPr lang="en-US" dirty="0" smtClean="0"/>
              <a:t> type)</a:t>
            </a:r>
          </a:p>
          <a:p>
            <a:pPr lvl="1"/>
            <a:r>
              <a:rPr lang="en-US" dirty="0" smtClean="0"/>
              <a:t>A block of code (starts with a </a:t>
            </a:r>
            <a:r>
              <a:rPr lang="en-US" b="1" dirty="0" smtClean="0">
                <a:solidFill>
                  <a:srgbClr val="118EB0"/>
                </a:solidFill>
              </a:rPr>
              <a:t>:</a:t>
            </a:r>
            <a:r>
              <a:rPr lang="en-US" dirty="0" smtClean="0"/>
              <a:t>  )</a:t>
            </a:r>
          </a:p>
        </p:txBody>
      </p:sp>
    </p:spTree>
    <p:extLst>
      <p:ext uri="{BB962C8B-B14F-4D97-AF65-F5344CB8AC3E}">
        <p14:creationId xmlns:p14="http://schemas.microsoft.com/office/powerpoint/2010/main" val="175875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 smtClean="0">
                <a:latin typeface="Courier" charset="0"/>
                <a:ea typeface="Courier" charset="0"/>
                <a:cs typeface="Courier" charset="0"/>
              </a:rPr>
              <a:t>	if</a:t>
            </a:r>
            <a:r>
              <a:rPr lang="en-US" sz="4000" i="1" dirty="0" smtClean="0"/>
              <a:t> statement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57408" cy="4525963"/>
          </a:xfrm>
        </p:spPr>
        <p:txBody>
          <a:bodyPr/>
          <a:lstStyle/>
          <a:p>
            <a:r>
              <a:rPr lang="en-US" dirty="0" smtClean="0"/>
              <a:t>Let us make decisions during the program execution</a:t>
            </a:r>
          </a:p>
          <a:p>
            <a:r>
              <a:rPr lang="en-US" dirty="0" smtClean="0"/>
              <a:t>Change program behavior based on different execution conditions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549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Example: </a:t>
            </a:r>
            <a:r>
              <a:rPr lang="en-US" sz="4000" i="1" dirty="0" smtClean="0"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4000" i="1" dirty="0" smtClean="0"/>
              <a:t> statement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1271" y="2315688"/>
            <a:ext cx="73152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ans = input(‘Enter a number: ’)</a:t>
            </a:r>
          </a:p>
          <a:p>
            <a:r>
              <a:rPr lang="en-US" b="1" dirty="0" smtClean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float(ans) &lt; 0</a:t>
            </a:r>
            <a:r>
              <a:rPr lang="en-US" dirty="0" smtClean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print(‘the input number is negative.’)</a:t>
            </a:r>
          </a:p>
          <a:p>
            <a:r>
              <a:rPr lang="en-US" b="1" dirty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float(ans)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&gt;=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dirty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print(‘the input number is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positive or zero.’)</a:t>
            </a:r>
          </a:p>
        </p:txBody>
      </p:sp>
    </p:spTree>
    <p:extLst>
      <p:ext uri="{BB962C8B-B14F-4D97-AF65-F5344CB8AC3E}">
        <p14:creationId xmlns:p14="http://schemas.microsoft.com/office/powerpoint/2010/main" val="22317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Example: </a:t>
            </a:r>
            <a:r>
              <a:rPr lang="en-US" sz="4000" i="1" dirty="0" smtClean="0">
                <a:latin typeface="Courier" charset="0"/>
                <a:ea typeface="Courier" charset="0"/>
                <a:cs typeface="Courier" charset="0"/>
              </a:rPr>
              <a:t>if-else</a:t>
            </a:r>
            <a:r>
              <a:rPr lang="en-US" sz="4000" i="1" dirty="0" smtClean="0"/>
              <a:t> statement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1271" y="2315688"/>
            <a:ext cx="7243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ans = input(‘Enter a number: ’)</a:t>
            </a:r>
          </a:p>
          <a:p>
            <a:r>
              <a:rPr lang="en-US" b="1" dirty="0" smtClean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float(ans) &lt; 0</a:t>
            </a:r>
            <a:r>
              <a:rPr lang="en-US" dirty="0" smtClean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print(‘the input number is negative.’)</a:t>
            </a:r>
          </a:p>
          <a:p>
            <a:r>
              <a:rPr lang="en-US" b="1" dirty="0" smtClean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dirty="0" smtClean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endParaRPr lang="en-US" dirty="0">
              <a:solidFill>
                <a:srgbClr val="118EB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print(‘the input number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is positive or zero.’)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4395" y="4922322"/>
            <a:ext cx="8273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For two conditional branches that are logically complementary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15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Example: </a:t>
            </a:r>
            <a:r>
              <a:rPr lang="en-US" sz="4000" i="1" dirty="0" smtClean="0">
                <a:latin typeface="Courier" charset="0"/>
                <a:ea typeface="Courier" charset="0"/>
                <a:cs typeface="Courier" charset="0"/>
              </a:rPr>
              <a:t>if-else</a:t>
            </a:r>
            <a:r>
              <a:rPr lang="en-US" sz="4000" i="1" dirty="0" smtClean="0"/>
              <a:t> statement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1272" y="2315688"/>
            <a:ext cx="60326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ans = input(‘Enter a number: ’)</a:t>
            </a:r>
          </a:p>
          <a:p>
            <a:r>
              <a:rPr lang="en-US" b="1" dirty="0" smtClean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float(ans) &lt; 0</a:t>
            </a:r>
            <a:r>
              <a:rPr lang="en-US" dirty="0" smtClean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print(‘the input number is negative.’)</a:t>
            </a:r>
          </a:p>
          <a:p>
            <a:r>
              <a:rPr lang="en-US" b="1" dirty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float(ans)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dirty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print(‘the input number is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positive.’)</a:t>
            </a:r>
          </a:p>
          <a:p>
            <a:r>
              <a:rPr lang="en-US" b="1" dirty="0" smtClean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float(ans) == 0</a:t>
            </a:r>
            <a:r>
              <a:rPr lang="en-US" dirty="0" smtClean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print(‘the input number is zero.’)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65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Warmup </a:t>
            </a:r>
            <a:r>
              <a:rPr lang="en-US" sz="4800" dirty="0" smtClean="0"/>
              <a:t>(review)</a:t>
            </a:r>
            <a:endParaRPr lang="en-US" sz="4800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7260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Warmup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48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Example: </a:t>
            </a:r>
            <a:r>
              <a:rPr lang="en-US" sz="4000" i="1" dirty="0" smtClean="0">
                <a:latin typeface="Courier" charset="0"/>
                <a:ea typeface="Courier" charset="0"/>
                <a:cs typeface="Courier" charset="0"/>
              </a:rPr>
              <a:t>if-else</a:t>
            </a:r>
            <a:r>
              <a:rPr lang="en-US" sz="4000" i="1" dirty="0" smtClean="0"/>
              <a:t> statement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1272" y="2315688"/>
            <a:ext cx="60326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ans = input(‘Enter a number: ’)</a:t>
            </a:r>
          </a:p>
          <a:p>
            <a:r>
              <a:rPr lang="en-US" b="1" dirty="0" smtClean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float(ans) &lt; 0</a:t>
            </a:r>
            <a:r>
              <a:rPr lang="en-US" dirty="0" smtClean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print(‘the input number is negative.’)</a:t>
            </a:r>
          </a:p>
          <a:p>
            <a:r>
              <a:rPr lang="en-US" b="1" dirty="0" smtClean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elif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float(ans)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dirty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print(‘the input number is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positive.’)</a:t>
            </a:r>
          </a:p>
          <a:p>
            <a:r>
              <a:rPr lang="en-US" b="1" dirty="0" smtClean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dirty="0" smtClean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print(‘the input number is zero.’)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4395" y="4922322"/>
            <a:ext cx="7897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For multiple conditional branches that are logically complementary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elif</a:t>
            </a:r>
            <a:r>
              <a:rPr lang="en-US" sz="2400" dirty="0" smtClean="0"/>
              <a:t> means “else if”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228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control flow syntaxes to come!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Control flow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588793"/>
            <a:ext cx="76962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13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they have eggs, get six!</a:t>
            </a:r>
          </a:p>
          <a:p>
            <a:pPr marL="0" lvl="0" indent="0" defTabSz="914400">
              <a:spcBef>
                <a:spcPts val="0"/>
              </a:spcBef>
              <a:buNone/>
            </a:pPr>
            <a:r>
              <a:rPr lang="en-US" sz="2800" dirty="0">
                <a:hlinkClick r:id="rId2"/>
              </a:rPr>
              <a:t>http://</a:t>
            </a:r>
            <a:r>
              <a:rPr lang="en-US" sz="2800" dirty="0" err="1">
                <a:hlinkClick r:id="rId2"/>
              </a:rPr>
              <a:t>www.dslreports.com</a:t>
            </a:r>
            <a:r>
              <a:rPr lang="en-US" sz="2800" dirty="0">
                <a:hlinkClick r:id="rId2"/>
              </a:rPr>
              <a:t>/forum/r25743814-Wife-of-a-computer-programmer</a:t>
            </a:r>
            <a:endParaRPr lang="en-US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Control flow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35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Boolean Logic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6976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Boolean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48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Boolean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57408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Bool</a:t>
            </a:r>
            <a:r>
              <a:rPr lang="en-US" dirty="0" smtClean="0"/>
              <a:t> is a data type with two possible values</a:t>
            </a:r>
          </a:p>
          <a:p>
            <a:pPr lvl="1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True</a:t>
            </a:r>
          </a:p>
          <a:p>
            <a:pPr lvl="1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False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/>
              <a:t>We use these to make decisions</a:t>
            </a:r>
          </a:p>
          <a:p>
            <a:r>
              <a:rPr lang="en-US" dirty="0" smtClean="0"/>
              <a:t>Their logic is based on Boolean algebra</a:t>
            </a:r>
          </a:p>
          <a:p>
            <a:r>
              <a:rPr lang="en-US" dirty="0" smtClean="0"/>
              <a:t>Operators</a:t>
            </a:r>
          </a:p>
          <a:p>
            <a:pPr lvl="1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and (&amp;)</a:t>
            </a:r>
          </a:p>
          <a:p>
            <a:pPr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o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r  (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lvl="1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not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6976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Boolean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4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Example: </a:t>
            </a:r>
            <a:r>
              <a:rPr lang="en-US" sz="4000" i="1" dirty="0" smtClean="0">
                <a:latin typeface="Courier" charset="0"/>
                <a:ea typeface="Courier" charset="0"/>
                <a:cs typeface="Courier" charset="0"/>
              </a:rPr>
              <a:t>Boolean logic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1272" y="2315688"/>
            <a:ext cx="603266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x &gt; 0</a:t>
            </a:r>
          </a:p>
          <a:p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(x &gt; 0) or (x &lt; -10)</a:t>
            </a:r>
          </a:p>
          <a:p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(x &gt; 0) and (x &lt;= 10)</a:t>
            </a:r>
          </a:p>
          <a:p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0 &lt; x &lt;= 10</a:t>
            </a: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6976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Boolean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07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Boolean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57408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Courier" charset="0"/>
                <a:cs typeface="Courier" charset="0"/>
              </a:rPr>
              <a:t>Assign a boolean operation to a variable</a:t>
            </a:r>
          </a:p>
          <a:p>
            <a:pPr lvl="1"/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18831" y="2724145"/>
            <a:ext cx="50111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x = 5</a:t>
            </a:r>
          </a:p>
          <a:p>
            <a:pPr lvl="1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y =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(x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&lt;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0)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or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(x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&gt; -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2)</a:t>
            </a:r>
          </a:p>
          <a:p>
            <a:pPr lvl="1"/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type (x)</a:t>
            </a:r>
          </a:p>
          <a:p>
            <a:pPr lvl="1"/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type (y)</a:t>
            </a:r>
          </a:p>
          <a:p>
            <a:pPr lvl="1"/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print(y)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6976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Boolean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5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Boolean operators (review)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212705"/>
              </p:ext>
            </p:extLst>
          </p:nvPr>
        </p:nvGraphicFramePr>
        <p:xfrm>
          <a:off x="774494" y="2197711"/>
          <a:ext cx="2613282" cy="256916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71094"/>
                <a:gridCol w="871094"/>
                <a:gridCol w="871094"/>
              </a:tblGrid>
              <a:tr h="85638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and</a:t>
                      </a:r>
                      <a:endParaRPr 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True</a:t>
                      </a:r>
                      <a:endParaRPr lang="en-US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85638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True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85638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False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53143" y="5127171"/>
            <a:ext cx="319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 when BOTH inputs are true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400757"/>
              </p:ext>
            </p:extLst>
          </p:nvPr>
        </p:nvGraphicFramePr>
        <p:xfrm>
          <a:off x="4595380" y="2197711"/>
          <a:ext cx="2613282" cy="256916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71094"/>
                <a:gridCol w="871094"/>
                <a:gridCol w="871094"/>
              </a:tblGrid>
              <a:tr h="85638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or</a:t>
                      </a:r>
                      <a:endParaRPr 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True</a:t>
                      </a:r>
                      <a:endParaRPr lang="en-US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85638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True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85638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False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474029" y="5127171"/>
            <a:ext cx="308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 when EITHER input is true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6451738"/>
            <a:ext cx="6976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Boolean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94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Boolean operators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61082"/>
              </p:ext>
            </p:extLst>
          </p:nvPr>
        </p:nvGraphicFramePr>
        <p:xfrm>
          <a:off x="774494" y="2197711"/>
          <a:ext cx="1742188" cy="256916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71094"/>
                <a:gridCol w="871094"/>
              </a:tblGrid>
              <a:tr h="85638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not</a:t>
                      </a:r>
                      <a:endParaRPr 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result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85638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True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85638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False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96687" y="5127171"/>
            <a:ext cx="1927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Inverts input value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6976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Boolean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9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1272" y="2315688"/>
            <a:ext cx="60326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ef fun():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return True and False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x = fun() and not (True or False)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ea typeface="Courier" charset="0"/>
                <a:cs typeface="Courier" charset="0"/>
              </a:rPr>
              <a:t>What is the value of x?</a:t>
            </a:r>
          </a:p>
          <a:p>
            <a:r>
              <a:rPr lang="en-US" dirty="0" smtClean="0">
                <a:ea typeface="Courier" charset="0"/>
                <a:cs typeface="Courier" charset="0"/>
              </a:rPr>
              <a:t>  A True</a:t>
            </a:r>
          </a:p>
          <a:p>
            <a:r>
              <a:rPr lang="en-US" dirty="0">
                <a:ea typeface="Courier" charset="0"/>
                <a:cs typeface="Courier" charset="0"/>
              </a:rPr>
              <a:t> </a:t>
            </a:r>
            <a:r>
              <a:rPr lang="en-US" dirty="0" smtClean="0">
                <a:ea typeface="Courier" charset="0"/>
                <a:cs typeface="Courier" charset="0"/>
              </a:rPr>
              <a:t> B False</a:t>
            </a:r>
            <a:endParaRPr lang="en-US" dirty="0">
              <a:ea typeface="Courier" charset="0"/>
              <a:cs typeface="Courier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6976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Boolean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91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Function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6690" y="2551122"/>
            <a:ext cx="5070619" cy="1569660"/>
          </a:xfrm>
          <a:prstGeom prst="rect">
            <a:avLst/>
          </a:prstGeom>
          <a:noFill/>
          <a:ln>
            <a:solidFill>
              <a:srgbClr val="118EB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ef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f(x):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y = x ** 2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area = 0.5 * math.pi * y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area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7260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Warmup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2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Comparison operators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8577943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Courier" charset="0"/>
                <a:cs typeface="Courier" charset="0"/>
              </a:rPr>
              <a:t>Comparison operators also produces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bool</a:t>
            </a:r>
            <a:r>
              <a:rPr lang="en-US" dirty="0" smtClean="0">
                <a:ea typeface="Courier" charset="0"/>
                <a:cs typeface="Courier" charset="0"/>
              </a:rPr>
              <a:t> type</a:t>
            </a:r>
          </a:p>
          <a:p>
            <a:pPr lvl="1"/>
            <a:r>
              <a:rPr lang="en-US" dirty="0" smtClean="0">
                <a:ea typeface="Courier" charset="0"/>
                <a:cs typeface="Courier" charset="0"/>
              </a:rPr>
              <a:t>Less than, &lt;</a:t>
            </a:r>
          </a:p>
          <a:p>
            <a:pPr lvl="1"/>
            <a:r>
              <a:rPr lang="en-US" dirty="0" smtClean="0">
                <a:ea typeface="Courier" charset="0"/>
                <a:cs typeface="Courier" charset="0"/>
              </a:rPr>
              <a:t>Greater than, &gt;</a:t>
            </a:r>
          </a:p>
          <a:p>
            <a:pPr lvl="1"/>
            <a:r>
              <a:rPr lang="en-US" dirty="0" smtClean="0">
                <a:ea typeface="Courier" charset="0"/>
                <a:cs typeface="Courier" charset="0"/>
              </a:rPr>
              <a:t>Less than or equal to, &lt;=</a:t>
            </a:r>
          </a:p>
          <a:p>
            <a:pPr lvl="1"/>
            <a:r>
              <a:rPr lang="en-US" dirty="0" smtClean="0">
                <a:ea typeface="Courier" charset="0"/>
                <a:cs typeface="Courier" charset="0"/>
              </a:rPr>
              <a:t>Greater than or equal to, &gt;=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ea typeface="Courier" charset="0"/>
                <a:cs typeface="Courier" charset="0"/>
              </a:rPr>
              <a:t>Equal to, ==</a:t>
            </a:r>
          </a:p>
          <a:p>
            <a:pPr lvl="1"/>
            <a:r>
              <a:rPr lang="en-US" dirty="0" smtClean="0">
                <a:ea typeface="Courier" charset="0"/>
                <a:cs typeface="Courier" charset="0"/>
              </a:rPr>
              <a:t>Not equal to, !=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6976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Boolean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1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1272" y="2315688"/>
            <a:ext cx="60326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5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b = 3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x = (a &lt; 5) or ((b &lt;=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3)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and (a != b))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ea typeface="Courier" charset="0"/>
                <a:cs typeface="Courier" charset="0"/>
              </a:rPr>
              <a:t>What is the value of x?</a:t>
            </a:r>
          </a:p>
          <a:p>
            <a:r>
              <a:rPr lang="en-US" dirty="0" smtClean="0">
                <a:ea typeface="Courier" charset="0"/>
                <a:cs typeface="Courier" charset="0"/>
              </a:rPr>
              <a:t>  A True</a:t>
            </a:r>
          </a:p>
          <a:p>
            <a:r>
              <a:rPr lang="en-US" dirty="0">
                <a:ea typeface="Courier" charset="0"/>
                <a:cs typeface="Courier" charset="0"/>
              </a:rPr>
              <a:t> </a:t>
            </a:r>
            <a:r>
              <a:rPr lang="en-US" dirty="0" smtClean="0">
                <a:ea typeface="Courier" charset="0"/>
                <a:cs typeface="Courier" charset="0"/>
              </a:rPr>
              <a:t> B False</a:t>
            </a:r>
            <a:endParaRPr lang="en-US" dirty="0">
              <a:ea typeface="Courier" charset="0"/>
              <a:cs typeface="Courier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6976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Boolean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71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1272" y="2315688"/>
            <a:ext cx="60326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5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b = ‘hello world!’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x = (a &lt; 5)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or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b[len(b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)] == ‘!’)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ea typeface="Courier" charset="0"/>
                <a:cs typeface="Courier" charset="0"/>
              </a:rPr>
              <a:t>What is the value of x?</a:t>
            </a:r>
          </a:p>
          <a:p>
            <a:r>
              <a:rPr lang="en-US" dirty="0" smtClean="0">
                <a:ea typeface="Courier" charset="0"/>
                <a:cs typeface="Courier" charset="0"/>
              </a:rPr>
              <a:t>  A True</a:t>
            </a:r>
          </a:p>
          <a:p>
            <a:r>
              <a:rPr lang="en-US" dirty="0">
                <a:ea typeface="Courier" charset="0"/>
                <a:cs typeface="Courier" charset="0"/>
              </a:rPr>
              <a:t> </a:t>
            </a:r>
            <a:r>
              <a:rPr lang="en-US" dirty="0" smtClean="0">
                <a:ea typeface="Courier" charset="0"/>
                <a:cs typeface="Courier" charset="0"/>
              </a:rPr>
              <a:t> B False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6976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Boolean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09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1272" y="2315688"/>
            <a:ext cx="60326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5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b = ‘hello world!’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x = (a &lt; 5) and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b[len(b)] == ‘!’)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ea typeface="Courier" charset="0"/>
                <a:cs typeface="Courier" charset="0"/>
              </a:rPr>
              <a:t>What is the value of x?</a:t>
            </a:r>
          </a:p>
          <a:p>
            <a:r>
              <a:rPr lang="en-US" dirty="0" smtClean="0">
                <a:ea typeface="Courier" charset="0"/>
                <a:cs typeface="Courier" charset="0"/>
              </a:rPr>
              <a:t>  A True</a:t>
            </a:r>
          </a:p>
          <a:p>
            <a:r>
              <a:rPr lang="en-US" dirty="0">
                <a:ea typeface="Courier" charset="0"/>
                <a:cs typeface="Courier" charset="0"/>
              </a:rPr>
              <a:t> </a:t>
            </a:r>
            <a:r>
              <a:rPr lang="en-US" dirty="0" smtClean="0">
                <a:ea typeface="Courier" charset="0"/>
                <a:cs typeface="Courier" charset="0"/>
              </a:rPr>
              <a:t> B False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6976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Boolean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63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Try out this..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1272" y="2315688"/>
            <a:ext cx="60326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5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b = ‘hello world!’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x = (a &lt; 5)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&amp;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(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b[len(b)] == ‘!’)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6976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Boolean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20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Reminder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7911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Reminder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27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Reminder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7911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Reminder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8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Functions </a:t>
            </a:r>
            <a:r>
              <a:rPr lang="en-US" sz="4800" b="1" dirty="0" err="1" smtClean="0"/>
              <a:t>cont.d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790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Functions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57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 smtClean="0"/>
              <a:t>	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7664" y="1600201"/>
            <a:ext cx="6769026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ef greetings():</a:t>
            </a:r>
          </a:p>
          <a:p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print(‘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Bom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dia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!’)</a:t>
            </a:r>
          </a:p>
          <a:p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print(‘Bonjour!’)</a:t>
            </a:r>
          </a:p>
          <a:p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print(‘Hello’)</a:t>
            </a:r>
          </a:p>
          <a:p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print(‘Ni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Hao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!’)</a:t>
            </a:r>
          </a:p>
          <a:p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print(‘Shalom!’)</a:t>
            </a:r>
          </a:p>
          <a:p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print(‘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Guten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tag!’)</a:t>
            </a:r>
          </a:p>
          <a:p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print(‘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Konichiwa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!’)</a:t>
            </a:r>
          </a:p>
          <a:p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print(‘As-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salamu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alaykum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!’)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38585" y="1697730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118EB0"/>
                </a:solidFill>
              </a:rPr>
              <a:t>header</a:t>
            </a:r>
            <a:endParaRPr lang="en-US">
              <a:solidFill>
                <a:srgbClr val="118EB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36368" y="340069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118EB0"/>
                </a:solidFill>
              </a:rPr>
              <a:t>body</a:t>
            </a:r>
            <a:endParaRPr lang="en-US">
              <a:solidFill>
                <a:srgbClr val="118EB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6451738"/>
            <a:ext cx="790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Functions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61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 smtClean="0"/>
              <a:t>	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1"/>
            <a:ext cx="8229600" cy="4842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0"/>
              </a:spcBef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7664" y="2266851"/>
            <a:ext cx="4126230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ef pow(a, b):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y = a ** b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return y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51738"/>
            <a:ext cx="790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Functions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26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Defining a function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1"/>
            <a:ext cx="8229600" cy="4842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0"/>
              </a:spcBef>
            </a:pPr>
            <a:r>
              <a:rPr lang="en-US" dirty="0" smtClean="0"/>
              <a:t>We define a function with the following</a:t>
            </a:r>
          </a:p>
          <a:p>
            <a:pPr lvl="1" defTabSz="914400">
              <a:spcBef>
                <a:spcPts val="0"/>
              </a:spcBef>
            </a:pPr>
            <a:r>
              <a:rPr lang="en-US" dirty="0" smtClean="0"/>
              <a:t>Keyword </a:t>
            </a:r>
            <a:r>
              <a:rPr lang="en-US" dirty="0" smtClean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</a:p>
          <a:p>
            <a:pPr lvl="1" defTabSz="914400">
              <a:spcBef>
                <a:spcPts val="0"/>
              </a:spcBef>
            </a:pPr>
            <a:r>
              <a:rPr lang="en-US" dirty="0" smtClean="0"/>
              <a:t>The name of the function</a:t>
            </a:r>
          </a:p>
          <a:p>
            <a:pPr lvl="1" defTabSz="914400">
              <a:spcBef>
                <a:spcPts val="0"/>
              </a:spcBef>
            </a:pPr>
            <a:r>
              <a:rPr lang="en-US" dirty="0" smtClean="0"/>
              <a:t>A pair of parentheses</a:t>
            </a:r>
          </a:p>
          <a:p>
            <a:pPr lvl="1" defTabSz="914400">
              <a:spcBef>
                <a:spcPts val="0"/>
              </a:spcBef>
            </a:pPr>
            <a:r>
              <a:rPr lang="en-US" dirty="0" smtClean="0"/>
              <a:t>Arguments inside the parentheses (optional)</a:t>
            </a:r>
          </a:p>
          <a:p>
            <a:pPr lvl="1" defTabSz="914400">
              <a:spcBef>
                <a:spcPts val="0"/>
              </a:spcBef>
            </a:pPr>
            <a:r>
              <a:rPr lang="en-US" dirty="0" smtClean="0"/>
              <a:t>Return value (optional)</a:t>
            </a:r>
          </a:p>
          <a:p>
            <a:pPr lvl="1" defTabSz="914400">
              <a:spcBef>
                <a:spcPts val="0"/>
              </a:spcBef>
            </a:pPr>
            <a:r>
              <a:rPr lang="en-US" dirty="0"/>
              <a:t>A </a:t>
            </a:r>
            <a:r>
              <a:rPr lang="en-US" b="1" dirty="0"/>
              <a:t>block</a:t>
            </a:r>
            <a:r>
              <a:rPr lang="en-US" dirty="0"/>
              <a:t> of code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81504" y="4703745"/>
            <a:ext cx="4126230" cy="1569660"/>
          </a:xfrm>
          <a:prstGeom prst="rect">
            <a:avLst/>
          </a:prstGeom>
          <a:noFill/>
          <a:ln>
            <a:solidFill>
              <a:srgbClr val="118EB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ef pow(a, b):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y = a ** b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return y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51738"/>
            <a:ext cx="790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Functions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6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6500</TotalTime>
  <Words>1130</Words>
  <Application>Microsoft Macintosh PowerPoint</Application>
  <PresentationFormat>On-screen Show (4:3)</PresentationFormat>
  <Paragraphs>486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Calibri</vt:lpstr>
      <vt:lpstr>Courier</vt:lpstr>
      <vt:lpstr>Mangal</vt:lpstr>
      <vt:lpstr>Arial</vt:lpstr>
      <vt:lpstr>Office Theme</vt:lpstr>
      <vt:lpstr>Python Basics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Zhejiang U.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Basics</dc:title>
  <dc:creator>Zicheng Liao</dc:creator>
  <cp:lastModifiedBy>Zicheng Liao</cp:lastModifiedBy>
  <cp:revision>202</cp:revision>
  <dcterms:created xsi:type="dcterms:W3CDTF">2017-10-01T06:00:02Z</dcterms:created>
  <dcterms:modified xsi:type="dcterms:W3CDTF">2017-10-09T10:35:49Z</dcterms:modified>
</cp:coreProperties>
</file>