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309" r:id="rId5"/>
    <p:sldId id="288" r:id="rId6"/>
    <p:sldId id="289" r:id="rId7"/>
    <p:sldId id="304" r:id="rId8"/>
    <p:sldId id="290" r:id="rId9"/>
    <p:sldId id="291" r:id="rId10"/>
    <p:sldId id="303" r:id="rId11"/>
    <p:sldId id="305" r:id="rId12"/>
    <p:sldId id="307" r:id="rId13"/>
    <p:sldId id="308" r:id="rId14"/>
    <p:sldId id="306" r:id="rId15"/>
    <p:sldId id="267" r:id="rId16"/>
    <p:sldId id="268" r:id="rId17"/>
    <p:sldId id="269" r:id="rId18"/>
    <p:sldId id="273" r:id="rId19"/>
    <p:sldId id="274" r:id="rId20"/>
    <p:sldId id="276" r:id="rId21"/>
    <p:sldId id="277" r:id="rId22"/>
    <p:sldId id="278" r:id="rId23"/>
    <p:sldId id="270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72" r:id="rId33"/>
    <p:sldId id="271" r:id="rId34"/>
    <p:sldId id="292" r:id="rId35"/>
    <p:sldId id="293" r:id="rId36"/>
    <p:sldId id="300" r:id="rId37"/>
    <p:sldId id="295" r:id="rId38"/>
    <p:sldId id="296" r:id="rId39"/>
    <p:sldId id="294" r:id="rId40"/>
    <p:sldId id="297" r:id="rId41"/>
    <p:sldId id="298" r:id="rId42"/>
    <p:sldId id="299" r:id="rId43"/>
    <p:sldId id="301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6"/>
            <p14:sldId id="309"/>
            <p14:sldId id="288"/>
            <p14:sldId id="289"/>
            <p14:sldId id="304"/>
            <p14:sldId id="290"/>
            <p14:sldId id="291"/>
            <p14:sldId id="303"/>
            <p14:sldId id="305"/>
            <p14:sldId id="307"/>
            <p14:sldId id="308"/>
            <p14:sldId id="306"/>
            <p14:sldId id="267"/>
            <p14:sldId id="268"/>
            <p14:sldId id="269"/>
            <p14:sldId id="273"/>
            <p14:sldId id="274"/>
            <p14:sldId id="276"/>
            <p14:sldId id="277"/>
            <p14:sldId id="278"/>
            <p14:sldId id="270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72"/>
            <p14:sldId id="271"/>
            <p14:sldId id="292"/>
            <p14:sldId id="293"/>
            <p14:sldId id="300"/>
            <p14:sldId id="295"/>
            <p14:sldId id="296"/>
            <p14:sldId id="294"/>
            <p14:sldId id="297"/>
            <p14:sldId id="298"/>
            <p14:sldId id="299"/>
            <p14:sldId id="301"/>
            <p14:sldId id="302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EB0"/>
    <a:srgbClr val="3DBFDB"/>
    <a:srgbClr val="17BBE8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324" autoAdjust="0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13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Lists, range and loop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#8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2016-10-19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Warmup</a:t>
            </a:r>
            <a:r>
              <a:rPr lang="en-US" sz="4400" b="1" dirty="0" smtClean="0"/>
              <a:t>: </a:t>
            </a:r>
            <a:r>
              <a:rPr lang="en-US" sz="4800" i="1" dirty="0">
                <a:ea typeface="Courier" charset="0"/>
                <a:cs typeface="Courier" charset="0"/>
              </a:rPr>
              <a:t>Recursion</a:t>
            </a:r>
            <a:endParaRPr lang="en-US" sz="4800" b="1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7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Warm-up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037" y="1908793"/>
            <a:ext cx="7511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 problem can be formulated in the form of </a:t>
            </a:r>
            <a:r>
              <a:rPr lang="en-US" sz="2400" i="1" dirty="0" smtClean="0"/>
              <a:t>recursion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 smtClean="0"/>
              <a:t>Yes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No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7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Warm-up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037" y="1908793"/>
            <a:ext cx="6940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a set of </a:t>
            </a:r>
            <a:r>
              <a:rPr lang="en-US" sz="2400" dirty="0" smtClean="0"/>
              <a:t>problems </a:t>
            </a:r>
            <a:r>
              <a:rPr lang="en-US" sz="2400" dirty="0" smtClean="0"/>
              <a:t>can be formulated by </a:t>
            </a:r>
            <a:r>
              <a:rPr lang="en-US" sz="2400" i="1" dirty="0" smtClean="0"/>
              <a:t>recursion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Yes</a:t>
            </a:r>
          </a:p>
          <a:p>
            <a:pPr marL="457200" indent="-457200">
              <a:buAutoNum type="alphaUcPeriod"/>
            </a:pPr>
            <a:r>
              <a:rPr lang="en-US" sz="2400" dirty="0"/>
              <a:t>No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7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Warm-up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037" y="1908793"/>
            <a:ext cx="7965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a problem can be formulated as recursion, then </a:t>
            </a:r>
            <a:r>
              <a:rPr lang="en-US" sz="2400" i="1" dirty="0" smtClean="0"/>
              <a:t>recursion</a:t>
            </a:r>
            <a:r>
              <a:rPr lang="en-US" sz="2400" dirty="0" smtClean="0"/>
              <a:t> is the best way to solve it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Yes</a:t>
            </a:r>
          </a:p>
          <a:p>
            <a:pPr marL="457200" indent="-457200">
              <a:buAutoNum type="alphaUcPeriod"/>
            </a:pPr>
            <a:r>
              <a:rPr lang="en-US" sz="2400" dirty="0"/>
              <a:t>No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7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Warm-up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855" y="1950835"/>
            <a:ext cx="88161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Recursive algorithms are also called </a:t>
            </a:r>
            <a:r>
              <a:rPr lang="en-US" sz="2400" dirty="0"/>
              <a:t>_____ (sometimes) in </a:t>
            </a:r>
            <a:r>
              <a:rPr lang="en-US" sz="2400" dirty="0" smtClean="0"/>
              <a:t>computer algorithm design?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 smtClean="0"/>
              <a:t>Dynamic programming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Divide and conquer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Brute force</a:t>
            </a:r>
          </a:p>
          <a:p>
            <a:pPr marL="457200" indent="-457200">
              <a:buAutoNum type="alphaUcPeriod"/>
            </a:pPr>
            <a:r>
              <a:rPr lang="en-US" sz="2400" dirty="0" smtClean="0"/>
              <a:t>Randomization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7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Warm-up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Container Data Type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Container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404598"/>
            <a:ext cx="9132660" cy="51495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365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list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4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061" y="2040181"/>
            <a:ext cx="873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colors = [‘red’, ‘green’, ‘blue’, ‘cyan’, ‘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megenta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’, ‘yellow’]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365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list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en-US" sz="4000" i="1" dirty="0" smtClean="0"/>
              <a:t> data type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It represents an listed collection of items</a:t>
            </a:r>
          </a:p>
          <a:p>
            <a:r>
              <a:rPr lang="en-US" dirty="0" smtClean="0"/>
              <a:t>It is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container</a:t>
            </a:r>
            <a:r>
              <a:rPr lang="en-US" dirty="0" smtClean="0"/>
              <a:t> data type</a:t>
            </a:r>
          </a:p>
          <a:p>
            <a:r>
              <a:rPr lang="en-US" dirty="0" smtClean="0"/>
              <a:t>Also an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iterable</a:t>
            </a:r>
            <a:r>
              <a:rPr lang="en-US" dirty="0" smtClean="0"/>
              <a:t> data type</a:t>
            </a:r>
          </a:p>
          <a:p>
            <a:r>
              <a:rPr lang="en-US" dirty="0" smtClean="0"/>
              <a:t>Can hold values of any type, and they don’t have to be the same (not the same as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array</a:t>
            </a:r>
            <a:r>
              <a:rPr lang="en-US" dirty="0" smtClean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365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list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How to create a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list?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An opening bracket [</a:t>
            </a:r>
          </a:p>
          <a:p>
            <a:pPr lvl="1"/>
            <a:r>
              <a:rPr lang="en-US" dirty="0" smtClean="0"/>
              <a:t>One or more comma-separated data values</a:t>
            </a:r>
          </a:p>
          <a:p>
            <a:pPr lvl="1"/>
            <a:r>
              <a:rPr lang="en-US" dirty="0" smtClean="0"/>
              <a:t>A closing bracket 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1467" y="4538133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x = [10, 3.14, ‘2.71’]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365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list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How to access a list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Works a bit like strings: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00" y="2540000"/>
            <a:ext cx="56156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x = [10, 3.14, ‘2.71’]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print(x[0])</a:t>
            </a:r>
          </a:p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print(x[1:3])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rint(len(x))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365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list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Modify a list?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Modify a string</a:t>
            </a:r>
          </a:p>
          <a:p>
            <a:pPr lvl="1"/>
            <a:r>
              <a:rPr lang="en-US" dirty="0" smtClean="0"/>
              <a:t>Strings are </a:t>
            </a:r>
            <a:r>
              <a:rPr lang="en-US" b="1" i="1" dirty="0" smtClean="0"/>
              <a:t>immutable</a:t>
            </a:r>
            <a:r>
              <a:rPr lang="en-US" dirty="0" smtClean="0"/>
              <a:t>; we cannot change its content without creating a new string</a:t>
            </a:r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3599" y="3406049"/>
            <a:ext cx="8006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 = 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strang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s[3] = 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’								#nope</a:t>
            </a:r>
          </a:p>
          <a:p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s[:3] + ‘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’ + s[4:]		#correct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365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list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ea typeface="Courier" charset="0"/>
                <a:cs typeface="Courier" charset="0"/>
              </a:rPr>
              <a:t>Modify a list?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We can change content of a list </a:t>
            </a:r>
            <a:r>
              <a:rPr lang="mr-IN" dirty="0" smtClean="0"/>
              <a:t>–</a:t>
            </a:r>
            <a:r>
              <a:rPr lang="en-US" dirty="0" smtClean="0"/>
              <a:t> it’s </a:t>
            </a:r>
            <a:r>
              <a:rPr lang="en-US" b="1" i="1" dirty="0" smtClean="0"/>
              <a:t>mutable</a:t>
            </a:r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63599" y="2428149"/>
            <a:ext cx="8006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x = [4,1,2,4]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x[3] = -2		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#item assignment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x.append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(5)	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#add an item to the end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x.sort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()			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#sort items by value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del x[1]		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delete an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item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365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list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for-loop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41" y="2917552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colors = [‘red’, ‘yellow’, ‘blue’, ‘purple’, ‘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jale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’]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How to iterate a list?</a:t>
            </a:r>
            <a:endParaRPr lang="en-US" b="1" i="1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rint out all items of a list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365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list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Loops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for 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451" y="2179203"/>
            <a:ext cx="873187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colors = [‘red’, ‘green’, ‘blue’, ‘cyan’, ‘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megenta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’, ‘yellow’]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for color in colors: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print(color)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for 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 loop requires:</a:t>
            </a:r>
            <a:endParaRPr lang="en-US" b="1" i="1" dirty="0" smtClean="0"/>
          </a:p>
          <a:p>
            <a:pPr lvl="1"/>
            <a:r>
              <a:rPr lang="en-US" dirty="0" smtClean="0"/>
              <a:t>Keyword </a:t>
            </a:r>
            <a:r>
              <a:rPr lang="en-US" dirty="0" smtClean="0">
                <a:solidFill>
                  <a:srgbClr val="3DBFDB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loop variable</a:t>
            </a:r>
          </a:p>
          <a:p>
            <a:pPr lvl="1"/>
            <a:r>
              <a:rPr lang="en-US" dirty="0" smtClean="0"/>
              <a:t>Keyword </a:t>
            </a:r>
            <a:r>
              <a:rPr lang="en-US" dirty="0" smtClean="0">
                <a:solidFill>
                  <a:srgbClr val="3DBFDB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</a:p>
          <a:p>
            <a:pPr lvl="1"/>
            <a:r>
              <a:rPr lang="en-US" dirty="0" smtClean="0"/>
              <a:t>An iterable data type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 smtClean="0"/>
              <a:t> of code</a:t>
            </a:r>
          </a:p>
          <a:p>
            <a:pPr lvl="1"/>
            <a:endParaRPr lang="en-US" dirty="0"/>
          </a:p>
          <a:p>
            <a:r>
              <a:rPr lang="en-US" dirty="0" smtClean="0"/>
              <a:t>For can iterate over items of a </a:t>
            </a:r>
            <a:r>
              <a:rPr lang="en-US" i="1" dirty="0" smtClean="0">
                <a:solidFill>
                  <a:srgbClr val="3DBFDB"/>
                </a:solidFill>
              </a:rPr>
              <a:t>iterable</a:t>
            </a:r>
            <a:r>
              <a:rPr lang="en-US" dirty="0" smtClean="0"/>
              <a:t> type one at a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609" y="1549455"/>
            <a:ext cx="258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‘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abcdefg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‘’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for c in s: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 = c + 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09" y="3734320"/>
            <a:ext cx="29216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What’s the value of t?</a:t>
            </a:r>
          </a:p>
          <a:p>
            <a:r>
              <a:rPr lang="en-US" sz="2400" dirty="0" smtClean="0"/>
              <a:t>  A  ‘</a:t>
            </a:r>
            <a:r>
              <a:rPr lang="en-US" sz="2400" dirty="0" err="1" smtClean="0"/>
              <a:t>abcdefg</a:t>
            </a:r>
            <a:r>
              <a:rPr lang="en-US" sz="2400" dirty="0" smtClean="0"/>
              <a:t>’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B  ‘</a:t>
            </a:r>
            <a:r>
              <a:rPr lang="en-US" sz="2400" dirty="0" err="1" smtClean="0"/>
              <a:t>gfedcba</a:t>
            </a:r>
            <a:r>
              <a:rPr lang="en-US" sz="2400" dirty="0" smtClean="0"/>
              <a:t>’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C  ‘a’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D  ‘g’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596" y="1876945"/>
            <a:ext cx="78954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a function to sum up all digits in a number, i.e.,</a:t>
            </a:r>
          </a:p>
          <a:p>
            <a:pPr algn="ctr"/>
            <a:r>
              <a:rPr lang="en-US" sz="2800" dirty="0" smtClean="0"/>
              <a:t>12145 </a:t>
            </a:r>
            <a:r>
              <a:rPr lang="en-US" sz="2800" dirty="0" smtClean="0">
                <a:sym typeface="Wingdings"/>
              </a:rPr>
              <a:t> 1 + 2 + 1 + 4 + 5   13</a:t>
            </a:r>
            <a:r>
              <a:rPr lang="en-US" sz="28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Solution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884" y="1732612"/>
            <a:ext cx="71224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sum_digits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(n):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result = 0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for digit in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(n):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result = result +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(digit)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return 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#4 is out</a:t>
            </a:r>
          </a:p>
          <a:p>
            <a:r>
              <a:rPr lang="en-US" dirty="0" smtClean="0"/>
              <a:t>Due day is Oct 23, 6pm.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596" y="1876945"/>
            <a:ext cx="7539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a function to sum up numbers from 1 to 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Solution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664" y="1901889"/>
            <a:ext cx="51251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results = 0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in range(1, 101):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result = result +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en-US" sz="4000" i="1" dirty="0" smtClean="0"/>
              <a:t> 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range function returns an </a:t>
            </a:r>
            <a:r>
              <a:rPr lang="en-US" b="1" i="1" dirty="0" smtClean="0"/>
              <a:t>iterator</a:t>
            </a:r>
            <a:r>
              <a:rPr lang="en-US" dirty="0" smtClean="0"/>
              <a:t> containing integers in a specified range</a:t>
            </a:r>
          </a:p>
          <a:p>
            <a:r>
              <a:rPr lang="en-US" dirty="0" smtClean="0"/>
              <a:t>range can be casted as a list</a:t>
            </a:r>
          </a:p>
          <a:p>
            <a:pPr lvl="1"/>
            <a:r>
              <a:rPr lang="en-US" dirty="0" smtClean="0"/>
              <a:t>list(range(1, 10))</a:t>
            </a:r>
          </a:p>
          <a:p>
            <a:r>
              <a:rPr lang="en-US" dirty="0" smtClean="0"/>
              <a:t>Two arguments:</a:t>
            </a:r>
          </a:p>
          <a:p>
            <a:pPr lvl="1"/>
            <a:r>
              <a:rPr lang="en-US" dirty="0" smtClean="0"/>
              <a:t>(optional) the starting value (inclusive)</a:t>
            </a:r>
          </a:p>
          <a:p>
            <a:pPr lvl="1"/>
            <a:r>
              <a:rPr lang="en-US" dirty="0" smtClean="0"/>
              <a:t>The ending value (exclusive)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9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while-loop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596" y="1876945"/>
            <a:ext cx="7539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a function to sum up numbers from 1 to 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596" y="2790889"/>
            <a:ext cx="47275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result = 0</a:t>
            </a:r>
          </a:p>
          <a:p>
            <a:r>
              <a:rPr lang="en-US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= 1</a:t>
            </a:r>
          </a:p>
          <a:p>
            <a:r>
              <a:rPr lang="en-US" sz="2800" dirty="0" smtClean="0">
                <a:solidFill>
                  <a:srgbClr val="118EB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&lt;= 100: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	result = result +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b="1" dirty="0" smtClean="0">
                <a:latin typeface="Courier" charset="0"/>
                <a:ea typeface="Courier" charset="0"/>
                <a:cs typeface="Courier" charset="0"/>
              </a:rPr>
              <a:t> +=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while-loop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 smtClean="0"/>
              <a:t> loop has:</a:t>
            </a:r>
          </a:p>
          <a:p>
            <a:pPr lvl="1"/>
            <a:r>
              <a:rPr lang="en-US" dirty="0" smtClean="0"/>
              <a:t>The keyword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while</a:t>
            </a:r>
          </a:p>
          <a:p>
            <a:pPr lvl="1"/>
            <a:r>
              <a:rPr lang="en-US" dirty="0" smtClean="0"/>
              <a:t>A logical comparison (bool-valued result)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 smtClean="0"/>
              <a:t> of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609" y="1549455"/>
            <a:ext cx="32271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3</a:t>
            </a: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While x &gt; 0: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print(‘Hello’)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x -=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09" y="3734320"/>
            <a:ext cx="4534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many times is ‘Hello’ printed?</a:t>
            </a:r>
          </a:p>
          <a:p>
            <a:r>
              <a:rPr lang="en-US" sz="2400" dirty="0" smtClean="0"/>
              <a:t>  A  </a:t>
            </a:r>
            <a:r>
              <a:rPr lang="en-US" sz="2400" dirty="0"/>
              <a:t>0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B  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C  </a:t>
            </a:r>
            <a:r>
              <a:rPr lang="en-US" sz="2400" dirty="0"/>
              <a:t>2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D  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609" y="1549455"/>
            <a:ext cx="32271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0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ount = 0</a:t>
            </a: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100: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if (i%2) == 1: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count += 1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+=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09" y="4042393"/>
            <a:ext cx="437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this piece of code doing?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while-loop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374" y="2098009"/>
            <a:ext cx="8738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program for a user to create a new password. The program should accept a password </a:t>
            </a:r>
            <a:r>
              <a:rPr lang="en-US" sz="2400" dirty="0" smtClean="0"/>
              <a:t>attempt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pwd</a:t>
            </a:r>
            <a:r>
              <a:rPr lang="en-US" sz="2400" dirty="0" smtClean="0"/>
              <a:t> </a:t>
            </a:r>
            <a:r>
              <a:rPr lang="en-US" sz="2400" dirty="0"/>
              <a:t>from the user and check it with the function </a:t>
            </a:r>
            <a:r>
              <a:rPr lang="en-US" sz="2400" i="1" dirty="0" err="1" smtClean="0">
                <a:latin typeface="Courier" charset="0"/>
                <a:ea typeface="Courier" charset="0"/>
                <a:cs typeface="Courier" charset="0"/>
              </a:rPr>
              <a:t>validate_password</a:t>
            </a:r>
            <a:r>
              <a:rPr lang="en-US" sz="2400" i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i="1" dirty="0" err="1" smtClean="0">
                <a:latin typeface="Courier" charset="0"/>
                <a:ea typeface="Courier" charset="0"/>
                <a:cs typeface="Courier" charset="0"/>
              </a:rPr>
              <a:t>pwd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400" dirty="0" smtClean="0"/>
              <a:t>. </a:t>
            </a:r>
            <a:r>
              <a:rPr lang="en-US" sz="2400" dirty="0"/>
              <a:t>If the </a:t>
            </a:r>
            <a:r>
              <a:rPr lang="en-US" sz="2400" dirty="0" smtClean="0"/>
              <a:t>password </a:t>
            </a:r>
            <a:r>
              <a:rPr lang="en-US" sz="2400" dirty="0"/>
              <a:t>is valid, the program ends. If the password is invalid, the program asks for a new attempt, repeating until the user enters a valid password. </a:t>
            </a:r>
            <a:endParaRPr lang="en-US" sz="2400" dirty="0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Solution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664" y="1901889"/>
            <a:ext cx="81644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wd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input(‘Enter a password: ’)</a:t>
            </a:r>
          </a:p>
          <a:p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while not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validate_password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pwd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pwd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input(‘INVALID! Try again: ’)</a:t>
            </a:r>
          </a:p>
          <a:p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print(‘Password correct!’)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Infinite 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your code always has a way to end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002" y="233466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print(‘Hello!’)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8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</a:t>
            </a:r>
            <a:r>
              <a:rPr lang="en-US" b="1" dirty="0" smtClean="0">
                <a:solidFill>
                  <a:srgbClr val="FF0000"/>
                </a:solidFill>
              </a:rPr>
              <a:t>mid-term exam </a:t>
            </a:r>
            <a:r>
              <a:rPr lang="en-US" dirty="0" smtClean="0"/>
              <a:t>is after Lecture #11</a:t>
            </a:r>
          </a:p>
          <a:p>
            <a:r>
              <a:rPr lang="en-US" dirty="0" smtClean="0"/>
              <a:t>10% of final grade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Infinite 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your code always has a way to end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Use ‘</a:t>
            </a:r>
            <a:r>
              <a:rPr lang="en-US" dirty="0" err="1" smtClean="0">
                <a:solidFill>
                  <a:srgbClr val="FF0000"/>
                </a:solidFill>
              </a:rPr>
              <a:t>Ctrl+C</a:t>
            </a:r>
            <a:r>
              <a:rPr lang="en-US" dirty="0" smtClean="0">
                <a:solidFill>
                  <a:srgbClr val="FF0000"/>
                </a:solidFill>
              </a:rPr>
              <a:t>’ to force break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002" y="233466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print(‘Hello!’)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Infinite loop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your code always has a way to end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break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002" y="2984882"/>
            <a:ext cx="34115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= 3</a:t>
            </a: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print(‘Hello!’)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x -= 1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if x == 0: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break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Accumulator pattern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i="1" dirty="0" smtClean="0"/>
              <a:t>Design patterns </a:t>
            </a:r>
            <a:r>
              <a:rPr lang="en-US" dirty="0" smtClean="0"/>
              <a:t>are common structures we encounter in writing code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The </a:t>
            </a:r>
            <a:r>
              <a:rPr lang="en-US" i="1" dirty="0" smtClean="0">
                <a:ea typeface="Courier" charset="0"/>
                <a:cs typeface="Courier" charset="0"/>
              </a:rPr>
              <a:t>accumulator</a:t>
            </a:r>
            <a:r>
              <a:rPr lang="en-US" dirty="0" smtClean="0">
                <a:ea typeface="Courier" charset="0"/>
                <a:cs typeface="Courier" charset="0"/>
              </a:rPr>
              <a:t> pattern uses an accumulator variable to track the progress of a loop</a:t>
            </a:r>
            <a:endParaRPr lang="en-US" dirty="0"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2420" y="3980627"/>
            <a:ext cx="258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 = 0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um = 0</a:t>
            </a: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&lt;= 4: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sum +=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+=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Exercise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596" y="1876945"/>
            <a:ext cx="78954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a function to sum up all digits in a number, i.e.,</a:t>
            </a:r>
          </a:p>
          <a:p>
            <a:pPr algn="ctr"/>
            <a:r>
              <a:rPr lang="en-US" sz="2800" dirty="0" smtClean="0"/>
              <a:t>12145 </a:t>
            </a:r>
            <a:r>
              <a:rPr lang="en-US" sz="2800" dirty="0" smtClean="0">
                <a:sym typeface="Wingdings"/>
              </a:rPr>
              <a:t> 1 + 2 + 1 + 4 + 5   13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(</a:t>
            </a:r>
            <a:r>
              <a:rPr lang="en-US" sz="2800" dirty="0" smtClean="0"/>
              <a:t>use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800" dirty="0" smtClean="0"/>
              <a:t> loop)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Solution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664" y="1901889"/>
            <a:ext cx="4051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sum_digits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(n):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Loop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Warmup: 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if-elif-else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7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Warm-up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0"/>
            <a:ext cx="9144000" cy="36820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51738"/>
            <a:ext cx="77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Warm-up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372" y="334431"/>
            <a:ext cx="84002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1: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print(‘Sunday’)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2: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print(‘Monday’)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3: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print(‘Tuesday’)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4: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print(’Wednesday’)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5: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print(‘Thursday’)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‘6’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print(‘Friday’)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‘7’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print(‘Saturday’)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(‘Not a valid input’)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7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Warm-up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372" y="334431"/>
            <a:ext cx="84002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1: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print(‘Sunday’)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2: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print(‘Monday’)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if day == 3: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print(‘Tuesday’)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if day == 4: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print(’Wednesday’)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if day == 5: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print(‘Thursday’)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if day == ‘6’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print(‘Friday’)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if day == ‘7’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	print(‘Saturday’)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			print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(‘Not a valid input’)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7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Warm-up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372" y="334431"/>
            <a:ext cx="84002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day == 1: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print(‘Sunday’)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2: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print(‘Monday’)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3: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print(‘Tuesday’)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4: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print(’Wednesday’)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5: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print(‘Thursday’)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‘6’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print(‘Friday’)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elif day == ‘7’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print(‘Saturday’)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print(‘Not a valid input’)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72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Warm-up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974</Words>
  <Application>Microsoft Macintosh PowerPoint</Application>
  <PresentationFormat>On-screen Show (4:3)</PresentationFormat>
  <Paragraphs>344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Courier</vt:lpstr>
      <vt:lpstr>Mangal</vt:lpstr>
      <vt:lpstr>Wingdings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147</cp:revision>
  <dcterms:created xsi:type="dcterms:W3CDTF">2017-10-01T06:00:02Z</dcterms:created>
  <dcterms:modified xsi:type="dcterms:W3CDTF">2017-10-19T01:48:47Z</dcterms:modified>
</cp:coreProperties>
</file>