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3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8" r:id="rId21"/>
    <p:sldId id="283" r:id="rId22"/>
    <p:sldId id="284" r:id="rId23"/>
    <p:sldId id="286" r:id="rId24"/>
    <p:sldId id="287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3"/>
            <p14:sldId id="276"/>
            <p14:sldId id="277"/>
            <p14:sldId id="278"/>
            <p14:sldId id="279"/>
            <p14:sldId id="280"/>
            <p14:sldId id="281"/>
            <p14:sldId id="282"/>
            <p14:sldId id="288"/>
            <p14:sldId id="283"/>
            <p14:sldId id="284"/>
            <p14:sldId id="286"/>
            <p14:sldId id="287"/>
            <p14:sldId id="285"/>
          </p14:sldIdLst>
        </p14:section>
        <p14:section name="Untitled Section" id="{448F6AA1-7E66-BC44-9E32-295021B39B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FDB"/>
    <a:srgbClr val="17BBE8"/>
    <a:srgbClr val="118EB0"/>
    <a:srgbClr val="1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349" autoAdjust="0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1430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MATLAB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Equation Solving &amp; Curve Fitting</a:t>
            </a:r>
            <a:endParaRPr lang="en-US" sz="2000" dirty="0" smtClean="0">
              <a:solidFill>
                <a:srgbClr val="118EB0"/>
              </a:solidFill>
            </a:endParaRP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</a:t>
            </a:r>
            <a:r>
              <a:rPr lang="en-US" sz="3600" dirty="0" smtClean="0">
                <a:solidFill>
                  <a:srgbClr val="000000"/>
                </a:solidFill>
              </a:rPr>
              <a:t>#24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2017-12-19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52862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truss problem: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600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System of linear equations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55624" y="4420413"/>
                <a:ext cx="540571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dirty="0" smtClean="0">
                    <a:cs typeface="Courier New" panose="02070309020205020404" pitchFamily="49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0.5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:r>
                  <a:rPr lang="en-US" altLang="zh-CN" dirty="0" smtClean="0">
                    <a:cs typeface="Courier New" panose="02070309020205020404" pitchFamily="49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0.866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=−0.5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−0.433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/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−0.5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+0.5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CN" b="0" dirty="0" smtClean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0.866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+0.866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+0.5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CN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0.866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+0.866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:r>
                  <a:rPr lang="en-US" altLang="zh-CN" b="0" dirty="0" smtClean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−0.5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+0.5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624" y="4420413"/>
                <a:ext cx="5405717" cy="20313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07" y="2182229"/>
            <a:ext cx="3877949" cy="204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System of linear equations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131597" y="5360600"/>
                <a:ext cx="1339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𝑇𝑥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3200" i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97" y="5360600"/>
                <a:ext cx="1339341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0" y="1865415"/>
            <a:ext cx="9144000" cy="3127169"/>
            <a:chOff x="0" y="1865415"/>
            <a:chExt cx="9144000" cy="312716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865415"/>
              <a:ext cx="9144000" cy="312716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488925" y="2814220"/>
              <a:ext cx="292963" cy="355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98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Curve fitting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polynomial form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(note the numbering is a bit odd)</a:t>
            </a:r>
          </a:p>
          <a:p>
            <a:r>
              <a:rPr lang="en-US" dirty="0" smtClean="0"/>
              <a:t>How MATLAB represents polynomials?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Polynomials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927412" y="2294964"/>
                <a:ext cx="49568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412" y="2294964"/>
                <a:ext cx="4956806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49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21" y="3352804"/>
            <a:ext cx="5585567" cy="15917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71095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polynomial form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1 −2   1   8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710952"/>
              </a:xfrm>
              <a:blipFill rotWithShape="0">
                <a:blip r:embed="rId3"/>
                <a:stretch>
                  <a:fillRect l="-1704" t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Polynomials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927412" y="2294964"/>
                <a:ext cx="49568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412" y="2294964"/>
                <a:ext cx="495680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733621" y="4954242"/>
                <a:ext cx="40771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21" y="4954242"/>
                <a:ext cx="407714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60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754471" cy="49888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to evaluate a polynomial?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altLang="zh-CN" i="1" dirty="0" smtClean="0">
              <a:latin typeface="Cambria Math" panose="020405030504060302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Polynomials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533429" y="2247233"/>
                <a:ext cx="40771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429" y="2247233"/>
                <a:ext cx="407714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50" y="3197390"/>
            <a:ext cx="5585567" cy="15917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932330" y="2770453"/>
                <a:ext cx="1630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[1 −2   1   8]</m:t>
                      </m:r>
                    </m:oMath>
                  </m:oMathPara>
                </a14:m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30" y="2770453"/>
                <a:ext cx="163057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32330" y="5168017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polyval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([1 -2 1 8], 0:0.01:5);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plot(0:0.01:5, y, ‘g-’)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6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754471" cy="498885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altLang="zh-CN" i="1" dirty="0" smtClean="0">
              <a:latin typeface="Cambria Math" panose="020405030504060302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data with a polynomial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884" y="2316750"/>
            <a:ext cx="818044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(-1,1,11);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[ 0.038 0.058 0.1 0.2 0.5 1 0.5 0.2 0.1 0.058 0.038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(x,y,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%fit data with a polynomial of degree 2</a:t>
            </a:r>
            <a:endParaRPr lang="en-US" altLang="zh-CN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polyval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,’.’, x,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‘r-’);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09599" y="1507365"/>
            <a:ext cx="7754471" cy="4988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polyfit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01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754471" cy="498885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altLang="zh-CN" i="1" dirty="0" smtClean="0">
              <a:latin typeface="Cambria Math" panose="020405030504060302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data with a polynomial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99" y="1369704"/>
            <a:ext cx="5989801" cy="50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data with a polynomial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884" y="2316750"/>
            <a:ext cx="81804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(-1,1,11);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[ 0.038 0.058 0.1 0.2 0.5 1 0.5 0.2 0.1 0.058 0.038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(x,y,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%fit data with a polynomial of degree 10</a:t>
            </a:r>
            <a:endParaRPr lang="en-US" altLang="zh-CN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polyval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,’.’, x,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‘g-’);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hold on;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xnew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-1.5:0.01:1.5;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ypred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polyval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xnew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xnew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ypred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‘r--’);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([-1 1]);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09599" y="1507365"/>
            <a:ext cx="7754471" cy="1630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polyfit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80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data with a polynomial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64" y="1407642"/>
            <a:ext cx="705715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3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Line fitting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a line to your data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altLang="zh-CN" sz="2400" dirty="0"/>
                  <a:t>, find a line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fits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423" t="-4061" r="-445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8" y="2557950"/>
            <a:ext cx="4621711" cy="36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41" y="2551708"/>
            <a:ext cx="4659562" cy="369534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a line to your data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altLang="zh-CN" sz="2400" dirty="0"/>
                  <a:t>, find a line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fits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423" t="-4061" r="-445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22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a line to your data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altLang="zh-CN" sz="2400" dirty="0" smtClean="0"/>
                  <a:t>, find a line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fits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423" t="-4061" r="-445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41" y="2551708"/>
            <a:ext cx="4659562" cy="36953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21524" y="2733805"/>
            <a:ext cx="108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want: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029934" y="3229692"/>
                <a:ext cx="1461041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934" y="3229692"/>
                <a:ext cx="1461041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8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a line to your data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altLang="zh-CN" sz="2400" dirty="0" smtClean="0"/>
                  <a:t>, find a line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fits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423" t="-4061" r="-445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41" y="2551708"/>
            <a:ext cx="4659562" cy="36953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952849" y="3215848"/>
                <a:ext cx="1967655" cy="1051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49" y="3215848"/>
                <a:ext cx="1967655" cy="10516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621524" y="4971549"/>
                <a:ext cx="30785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From a over-determined system of linear equations, to find a closest solution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: the classical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least square</a:t>
                </a:r>
                <a:r>
                  <a:rPr lang="en-US" altLang="zh-CN" dirty="0" smtClean="0"/>
                  <a:t> problem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24" y="4971549"/>
                <a:ext cx="3078593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1584" t="-3061" b="-7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495576" y="4584233"/>
                <a:ext cx="1138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576" y="4584233"/>
                <a:ext cx="113826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839" r="-483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621524" y="2733805"/>
            <a:ext cx="252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Put these in matrix form: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a line to your data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785" y="1492302"/>
            <a:ext cx="8445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load(‘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xy.mat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%prepare the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maxtrix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and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vector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[x' ones(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numel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(x),1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y’;</a:t>
            </a:r>
          </a:p>
          <a:p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= A\r;		</a:t>
            </a:r>
            <a:r>
              <a:rPr lang="en-US" altLang="zh-CN" b="1" dirty="0" smtClean="0">
                <a:solidFill>
                  <a:srgbClr val="3DBF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%backslash again!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%compute fitted values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A*k;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figure; plot(x,y,'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', 'linewidth', 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hold on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plot(x,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'r-', 'linewidth',2);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plot(x,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', 'linewidth',2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	%as scattered points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7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supports a variety of RNG: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 smtClean="0"/>
              <a:t>, uniform distribution [0,1)</a:t>
            </a:r>
          </a:p>
          <a:p>
            <a:pPr lvl="1"/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dirty="0" smtClean="0"/>
              <a:t>, random integers </a:t>
            </a:r>
            <a:r>
              <a:rPr lang="en-US" dirty="0" smtClean="0">
                <a:solidFill>
                  <a:srgbClr val="FF0000"/>
                </a:solidFill>
              </a:rPr>
              <a:t>[1,n]</a:t>
            </a:r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standard</a:t>
            </a:r>
            <a:r>
              <a:rPr lang="en-US" altLang="zh-CN" dirty="0" smtClean="0"/>
              <a:t> normal (Gaussian) distribution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Random number generator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4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rand, 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randi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5435" y="2043953"/>
            <a:ext cx="697389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rand(5)	</a:t>
            </a:r>
            <a:r>
              <a:rPr lang="en-US" altLang="zh-CN" dirty="0" smtClean="0"/>
              <a:t>			%generate a 5x5 matrix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rand(5,1)	</a:t>
            </a:r>
            <a:r>
              <a:rPr lang="en-US" altLang="zh-CN" dirty="0" smtClean="0"/>
              <a:t>		%generate a 5x1 column vector</a:t>
            </a:r>
          </a:p>
          <a:p>
            <a:endParaRPr lang="en-US" altLang="zh-CN" dirty="0"/>
          </a:p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r>
              <a:rPr lang="en-US" altLang="zh-CN" dirty="0" smtClean="0"/>
              <a:t>				%generate a number from [1,2,3,4,5]</a:t>
            </a:r>
          </a:p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(5,2)	</a:t>
            </a:r>
            <a:r>
              <a:rPr lang="en-US" altLang="zh-CN" dirty="0" smtClean="0"/>
              <a:t>		%generate a 2x2 matrix</a:t>
            </a:r>
          </a:p>
          <a:p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([-1,1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],10,1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/>
              <a:t>%generate a 10x1 matrix from [-1,0,1]</a:t>
            </a:r>
          </a:p>
        </p:txBody>
      </p:sp>
    </p:spTree>
    <p:extLst>
      <p:ext uri="{BB962C8B-B14F-4D97-AF65-F5344CB8AC3E}">
        <p14:creationId xmlns:p14="http://schemas.microsoft.com/office/powerpoint/2010/main" val="318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5434" y="2043952"/>
            <a:ext cx="82272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		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%a single normal number</a:t>
            </a:r>
          </a:p>
          <a:p>
            <a:r>
              <a:rPr lang="en-US" altLang="zh-C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(5);		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%generate a 5x5 matrix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+ b*rand();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%a random number drawn from a 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%normal distribution with 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%center ‘a’ and 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‘b’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3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(seed)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445" y="1559858"/>
            <a:ext cx="855233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(‘default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%restore the settings as restart</a:t>
            </a:r>
            <a:endParaRPr lang="en-US" altLang="zh-CN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%seeds the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using a nonnegative integer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%so that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rand,randi,randn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produces a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%predictable sequence of random numbers</a:t>
            </a:r>
            <a:endParaRPr lang="en-US" altLang="zh-CN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(0,10*pi,1001)’;</a:t>
            </a:r>
          </a:p>
          <a:p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sin(x)./x + 0.02*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(1001,1);</a:t>
            </a:r>
          </a:p>
          <a:p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	%clear current figure window</a:t>
            </a:r>
          </a:p>
          <a:p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,’.’);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Equation Solving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52862"/>
          </a:xfrm>
        </p:spPr>
        <p:txBody>
          <a:bodyPr>
            <a:normAutofit/>
          </a:bodyPr>
          <a:lstStyle/>
          <a:p>
            <a:r>
              <a:rPr lang="en-US" dirty="0" smtClean="0"/>
              <a:t>A classical linear algebra problem: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600" dirty="0" smtClean="0"/>
          </a:p>
          <a:p>
            <a:r>
              <a:rPr lang="en-US" sz="2600" dirty="0" smtClean="0"/>
              <a:t>Also called ‘left division’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System of linear equations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9295" y="2259105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 x = b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514883" y="2901682"/>
                <a:ext cx="211423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/>
                  <a:t>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883" y="2901682"/>
                <a:ext cx="2114233" cy="615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76299" y="4052926"/>
            <a:ext cx="6034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[2 3; 1 2];</a:t>
            </a:r>
          </a:p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[1 0]’;</a:t>
            </a:r>
          </a:p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A\b;</a:t>
            </a:r>
            <a:r>
              <a:rPr lang="en-US" altLang="zh-CN" sz="2400" dirty="0" smtClean="0"/>
              <a:t>			</a:t>
            </a:r>
            <a:r>
              <a:rPr lang="en-US" altLang="zh-CN" sz="2400" dirty="0" smtClean="0">
                <a:solidFill>
                  <a:srgbClr val="FF0000"/>
                </a:solidFill>
              </a:rPr>
              <a:t>‘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zh-CN" sz="2400" dirty="0" smtClean="0">
                <a:solidFill>
                  <a:srgbClr val="FF0000"/>
                </a:solidFill>
              </a:rPr>
              <a:t>’: the magic backslash!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9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504</Words>
  <Application>Microsoft Office PowerPoint</Application>
  <PresentationFormat>On-screen Show (4:3)</PresentationFormat>
  <Paragraphs>247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宋体</vt:lpstr>
      <vt:lpstr>Arial</vt:lpstr>
      <vt:lpstr>Calibri</vt:lpstr>
      <vt:lpstr>Cambria Math</vt:lpstr>
      <vt:lpstr>Courier New</vt:lpstr>
      <vt:lpstr>Times New Roman</vt:lpstr>
      <vt:lpstr>Office Theme</vt:lpstr>
      <vt:lpstr>MATLAB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106</cp:revision>
  <dcterms:created xsi:type="dcterms:W3CDTF">2017-10-01T06:00:02Z</dcterms:created>
  <dcterms:modified xsi:type="dcterms:W3CDTF">2017-12-16T08:42:37Z</dcterms:modified>
</cp:coreProperties>
</file>