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8" r:id="rId21"/>
    <p:sldId id="283" r:id="rId22"/>
    <p:sldId id="284" r:id="rId23"/>
    <p:sldId id="286" r:id="rId24"/>
    <p:sldId id="287" r:id="rId25"/>
    <p:sldId id="285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  <p14:sldId id="283"/>
            <p14:sldId id="284"/>
            <p14:sldId id="286"/>
            <p14:sldId id="287"/>
            <p14:sldId id="285"/>
            <p14:sldId id="289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BE8"/>
    <a:srgbClr val="3DBFDB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51" autoAdjust="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60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people.math.gatech.edu/~ecroot/3225/maximum_likelihoo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Equation Solving &amp; Curve Fitting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#24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2017-12-19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truss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0.5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dirty="0" smtClean="0">
                    <a:cs typeface="Courier New" panose="02070309020205020404" pitchFamily="49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0.866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=−0.5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−0.433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0.866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+0.866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24" y="4420413"/>
                <a:ext cx="5405717" cy="20313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07" y="2182229"/>
            <a:ext cx="3877949" cy="20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97" y="5360600"/>
                <a:ext cx="133934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1865415"/>
            <a:ext cx="9144000" cy="3127169"/>
            <a:chOff x="0" y="1865415"/>
            <a:chExt cx="9144000" cy="312716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65415"/>
              <a:ext cx="9144000" cy="312716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88925" y="2814220"/>
              <a:ext cx="292963" cy="355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Curve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polynomial 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(note the numbering is a bit odd)</a:t>
            </a:r>
          </a:p>
          <a:p>
            <a:r>
              <a:rPr lang="en-US" dirty="0" smtClean="0"/>
              <a:t>How MATLAB represents polynomials?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4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1" y="3352804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polynomial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1 −2   1   8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710952"/>
              </a:xfrm>
              <a:blipFill rotWithShape="0">
                <a:blip r:embed="rId3"/>
                <a:stretch>
                  <a:fillRect l="-170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12" y="2294964"/>
                <a:ext cx="49568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21" y="4954242"/>
                <a:ext cx="407714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evaluate a polynomial?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Polynomials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29" y="2247233"/>
                <a:ext cx="407714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50" y="3197390"/>
            <a:ext cx="5585567" cy="159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[1 −2   1   8]</m:t>
                      </m:r>
                    </m:oMath>
                  </m:oMathPara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30" y="2770453"/>
                <a:ext cx="16305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32330" y="5168017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([1 -2 1 8], 0:0.01:5);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plot(0:0.01:5, y, ‘g-’)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2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‘r-’);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498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754471" cy="498885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1369704"/>
            <a:ext cx="5989801" cy="50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884" y="2316750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(-1,1,11);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[ 0.038 0.058 0.1 0.2 0.5 1 0.5 0.2 0.1 0.058 0.038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%fit data with a polynomial of degree 10</a:t>
            </a:r>
            <a:endParaRPr lang="en-US" altLang="zh-CN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,’.’, x,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‘g-’);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hold on;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-1.5:0.01:1.5;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ypred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‘r--’);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([-1 1]);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599" y="1507365"/>
            <a:ext cx="7754471" cy="163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0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data with a polynomial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4" y="1407642"/>
            <a:ext cx="70571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Line fitting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2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28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9645" r="-445" b="-19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8" y="2557950"/>
            <a:ext cx="4621711" cy="36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2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21524" y="273380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Goal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34" y="3229692"/>
                <a:ext cx="1461041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zh-CN" sz="2400" dirty="0" smtClean="0"/>
                  <a:t>, find a line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21" y="1357621"/>
                <a:ext cx="68530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423" t="-4061" r="-44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1" y="2551708"/>
            <a:ext cx="4659562" cy="3695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dirty="0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49" y="3215848"/>
                <a:ext cx="1967655" cy="105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From </a:t>
                </a:r>
                <a:r>
                  <a:rPr lang="en-US" altLang="zh-CN" dirty="0" smtClean="0"/>
                  <a:t>an </a:t>
                </a:r>
                <a:r>
                  <a:rPr lang="en-US" altLang="zh-CN" dirty="0" smtClean="0"/>
                  <a:t>over-determined system of linear equations, to find a </a:t>
                </a:r>
                <a:r>
                  <a:rPr lang="en-US" altLang="zh-CN" dirty="0" smtClean="0"/>
                  <a:t>most likely solution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: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“least square”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24" y="4971549"/>
                <a:ext cx="3078593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584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76" y="4584233"/>
                <a:ext cx="113826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39" t="-146667" r="-4301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21524" y="2733805"/>
            <a:ext cx="25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Put these in matrix form: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Fitting a line to your data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785" y="1492302"/>
            <a:ext cx="8445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xy.mat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%prepare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maxtrix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and rhs vector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ones(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en-US" altLang="zh-CN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A\rhs;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smtClean="0">
                <a:solidFill>
                  <a:srgbClr val="3DBF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%backslash again!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%compute fitted values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A*k;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figure; plot(x,y,'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hold 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'r-', 'linewidth',2);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', 'linewidth',2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	%as scattered points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93107" cy="1250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/>
              <a:t>	</a:t>
            </a:r>
            <a:r>
              <a:rPr lang="en-US" altLang="zh-CN" sz="4000" dirty="0" smtClean="0"/>
              <a:t>Least square for line fitting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97533" y="1432033"/>
                <a:ext cx="5730736" cy="1614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The least square formulation for line fitting:</a:t>
                </a:r>
              </a:p>
              <a:p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 charset="0"/>
                        </a:rPr>
                        <m:t> = </m:t>
                      </m:r>
                      <m:func>
                        <m:funcPr>
                          <m:ctrlPr>
                            <a:rPr lang="mr-IN" altLang="zh-CN" sz="240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sz="2400" i="1" dirty="0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mr-IN" altLang="zh-CN" sz="2400" i="0" dirty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400" b="0" i="1" dirty="0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 dirty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is-IS" altLang="zh-CN" sz="2400" i="1" dirty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dirty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33" y="1432033"/>
                <a:ext cx="5730736" cy="1614737"/>
              </a:xfrm>
              <a:prstGeom prst="rect">
                <a:avLst/>
              </a:prstGeom>
              <a:blipFill rotWithShape="0">
                <a:blip r:embed="rId2"/>
                <a:stretch>
                  <a:fillRect l="-1594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97533" y="3866427"/>
            <a:ext cx="554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17BBE8"/>
                </a:solidFill>
              </a:rPr>
              <a:t>Why minimizing the sum </a:t>
            </a:r>
            <a:r>
              <a:rPr lang="en-US" sz="2800" dirty="0" smtClean="0">
                <a:solidFill>
                  <a:srgbClr val="17BBE8"/>
                </a:solidFill>
              </a:rPr>
              <a:t>of squares?</a:t>
            </a:r>
            <a:endParaRPr lang="en-US" sz="2800" dirty="0">
              <a:solidFill>
                <a:srgbClr val="17BBE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7533" y="4748270"/>
            <a:ext cx="691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MLE interpretation of least squares (after class reading):</a:t>
            </a:r>
          </a:p>
          <a:p>
            <a:r>
              <a:rPr lang="en-US" dirty="0">
                <a:hlinkClick r:id="rId3"/>
              </a:rPr>
              <a:t>http://people.math.gatech.edu/~</a:t>
            </a:r>
            <a:r>
              <a:rPr lang="en-US" dirty="0" smtClean="0">
                <a:hlinkClick r:id="rId3"/>
              </a:rPr>
              <a:t>ecroot/3225/maximum_likelihood.pdf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1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supports a variety of RNG: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 smtClean="0"/>
              <a:t>, uniform distribution [0,1)</a:t>
            </a: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dirty="0" smtClean="0"/>
              <a:t>, random integers </a:t>
            </a:r>
            <a:r>
              <a:rPr lang="en-US" dirty="0" smtClean="0">
                <a:solidFill>
                  <a:srgbClr val="FF0000"/>
                </a:solidFill>
              </a:rPr>
              <a:t>[1,n]</a:t>
            </a:r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standard</a:t>
            </a:r>
            <a:r>
              <a:rPr lang="en-US" altLang="zh-CN" dirty="0" smtClean="0"/>
              <a:t> normal (Gaussian) distribution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Random number generator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rand,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5" y="2043953"/>
            <a:ext cx="697389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rand(5)	</a:t>
            </a:r>
            <a:r>
              <a:rPr lang="en-US" altLang="zh-CN" dirty="0" smtClean="0"/>
              <a:t>			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rand(5,1)	</a:t>
            </a:r>
            <a:r>
              <a:rPr lang="en-US" altLang="zh-CN" dirty="0" smtClean="0"/>
              <a:t>		%generate a 5x1 column vector</a:t>
            </a:r>
          </a:p>
          <a:p>
            <a:endParaRPr lang="en-US" altLang="zh-CN" dirty="0"/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en-US" altLang="zh-CN" dirty="0" smtClean="0"/>
              <a:t>				%generate a number from [1,2,3,4,5]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(5,2)	</a:t>
            </a:r>
            <a:r>
              <a:rPr lang="en-US" altLang="zh-CN" dirty="0" smtClean="0"/>
              <a:t>		%generate a 2x2 matrix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([-1,1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],10,1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/>
              <a:t>%generate a 10x1 matrix from [-1,0,1]</a:t>
            </a:r>
          </a:p>
        </p:txBody>
      </p:sp>
    </p:spTree>
    <p:extLst>
      <p:ext uri="{BB962C8B-B14F-4D97-AF65-F5344CB8AC3E}">
        <p14:creationId xmlns:p14="http://schemas.microsoft.com/office/powerpoint/2010/main" val="318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434" y="2043952"/>
            <a:ext cx="82272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%a single normal number</a:t>
            </a:r>
          </a:p>
          <a:p>
            <a:r>
              <a:rPr lang="en-US" altLang="zh-CN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(5);		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%generate a 5x5 matrix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+ b*rand();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%a random number drawn from a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%normal distribution with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%center ‘a’ and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‘b’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(seed)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445" y="1559858"/>
            <a:ext cx="85523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(‘default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%restore the settings as restart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%seeds the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using a nonnegative integer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%so that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rand,randi,randn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produces a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%predictable sequence of random numbers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(0,10*pi,1001)’;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sin(x)./x + 0.02*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(1001,1);</a:t>
            </a:r>
          </a:p>
          <a:p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%clear current figure window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,’.’);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Equation Solving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2862"/>
          </a:xfrm>
        </p:spPr>
        <p:txBody>
          <a:bodyPr>
            <a:normAutofit/>
          </a:bodyPr>
          <a:lstStyle/>
          <a:p>
            <a:r>
              <a:rPr lang="en-US" dirty="0" smtClean="0"/>
              <a:t>A classical linear algebra problem: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Also called ‘left division’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System of linear equations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9295" y="22591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 x = b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83" y="2901682"/>
                <a:ext cx="2114233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76299" y="4052926"/>
            <a:ext cx="603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[2 3; 1 2];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[1 0]’;</a:t>
            </a:r>
          </a:p>
          <a:p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A\b;</a:t>
            </a:r>
            <a:r>
              <a:rPr lang="en-US" altLang="zh-CN" sz="2400" dirty="0" smtClean="0"/>
              <a:t>			</a:t>
            </a:r>
            <a:r>
              <a:rPr lang="en-US" altLang="zh-CN" sz="2400" dirty="0" smtClean="0">
                <a:solidFill>
                  <a:srgbClr val="FF0000"/>
                </a:solidFill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’: the magic backslash!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541</Words>
  <Application>Microsoft Macintosh PowerPoint</Application>
  <PresentationFormat>On-screen Show (4:3)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Cambria Math</vt:lpstr>
      <vt:lpstr>Courier New</vt:lpstr>
      <vt:lpstr>Mangal</vt:lpstr>
      <vt:lpstr>Times New Roman</vt:lpstr>
      <vt:lpstr>宋体</vt:lpstr>
      <vt:lpstr>Arial</vt:lpstr>
      <vt:lpstr>Office Theme</vt:lpstr>
      <vt:lpstr>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115</cp:revision>
  <dcterms:created xsi:type="dcterms:W3CDTF">2017-10-01T06:00:02Z</dcterms:created>
  <dcterms:modified xsi:type="dcterms:W3CDTF">2017-12-16T14:41:00Z</dcterms:modified>
</cp:coreProperties>
</file>