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73" r:id="rId4"/>
    <p:sldId id="274" r:id="rId5"/>
    <p:sldId id="272" r:id="rId6"/>
    <p:sldId id="264" r:id="rId7"/>
    <p:sldId id="265" r:id="rId8"/>
    <p:sldId id="268" r:id="rId9"/>
    <p:sldId id="266" r:id="rId10"/>
    <p:sldId id="269" r:id="rId11"/>
    <p:sldId id="270" r:id="rId12"/>
    <p:sldId id="271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3"/>
            <p14:sldId id="261"/>
            <p14:sldId id="273"/>
            <p14:sldId id="274"/>
            <p14:sldId id="272"/>
            <p14:sldId id="264"/>
            <p14:sldId id="265"/>
            <p14:sldId id="268"/>
            <p14:sldId id="266"/>
            <p14:sldId id="269"/>
            <p14:sldId id="270"/>
            <p14:sldId id="271"/>
            <p14:sldId id="276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ACFFF"/>
    <a:srgbClr val="17BBE8"/>
    <a:srgbClr val="11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2" autoAdjust="0"/>
    <p:restoredTop sz="96291"/>
  </p:normalViewPr>
  <p:slideViewPr>
    <p:cSldViewPr snapToGrid="0" snapToObjects="1">
      <p:cViewPr>
        <p:scale>
          <a:sx n="110" d="100"/>
          <a:sy n="110" d="100"/>
        </p:scale>
        <p:origin x="1952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</a:t>
            </a:r>
            <a:r>
              <a:rPr lang="en-US" dirty="0" err="1" smtClean="0">
                <a:solidFill>
                  <a:schemeClr val="bg1"/>
                </a:solidFill>
              </a:rPr>
              <a:t>Applicaton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Random sampling, Monte Carlo methods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𝑠𝑞𝑢𝑎𝑟𝑒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33763" y="5929843"/>
            <a:ext cx="7086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1ACFFF"/>
                </a:solidFill>
              </a:rPr>
              <a:t>Find out PI by generating a ton of random dots!</a:t>
            </a:r>
            <a:endParaRPr lang="en-US" sz="2800" i="1" dirty="0">
              <a:solidFill>
                <a:srgbClr val="1AC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3" y="1758146"/>
            <a:ext cx="3942850" cy="394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788" y="5624051"/>
            <a:ext cx="205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animation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3" name="Rectangle 2"/>
          <p:cNvSpPr/>
          <p:nvPr/>
        </p:nvSpPr>
        <p:spPr>
          <a:xfrm>
            <a:off x="530941" y="1679815"/>
            <a:ext cx="6425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numpy as np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(1,1)[0][0]</a:t>
            </a:r>
          </a:p>
          <a:p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samples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count = 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range(samples):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2 + 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2)**0.5 &lt;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PI = count/samples*4</a:t>
            </a:r>
          </a:p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'%PI)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Monte Carlo methods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 smtClean="0"/>
              <a:t>Use randomness to solve problems that might be deterministic in </a:t>
            </a:r>
            <a:r>
              <a:rPr lang="en-US" dirty="0" smtClean="0"/>
              <a:t>principle </a:t>
            </a:r>
          </a:p>
          <a:p>
            <a:pPr lvl="1"/>
            <a:r>
              <a:rPr lang="en-US" i="1" dirty="0" smtClean="0"/>
              <a:t>optimization, statistical inference, biology, computer graphics</a:t>
            </a:r>
            <a:endParaRPr lang="en-US" i="1" dirty="0" smtClean="0"/>
          </a:p>
          <a:p>
            <a:r>
              <a:rPr lang="en-US" dirty="0" smtClean="0"/>
              <a:t>Simulating random samples is relatively </a:t>
            </a:r>
            <a:r>
              <a:rPr lang="en-US" dirty="0" smtClean="0"/>
              <a:t>cheap</a:t>
            </a:r>
            <a:endParaRPr lang="en-US" dirty="0" smtClean="0"/>
          </a:p>
          <a:p>
            <a:r>
              <a:rPr lang="en-US" altLang="zh-CN" dirty="0" smtClean="0"/>
              <a:t>Re-think the nature of computation</a:t>
            </a:r>
          </a:p>
          <a:p>
            <a:pPr lvl="1"/>
            <a:r>
              <a:rPr lang="en-US" altLang="zh-CN" i="1" dirty="0" smtClean="0"/>
              <a:t>Computation vs. mathematics</a:t>
            </a:r>
            <a:endParaRPr lang="en-US" altLang="zh-CN" i="1" dirty="0"/>
          </a:p>
          <a:p>
            <a:endParaRPr lang="en-US" altLang="zh-CN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Monte Carlo methods</a:t>
            </a:r>
            <a:endParaRPr lang="en-US" sz="4000" i="1" dirty="0"/>
          </a:p>
        </p:txBody>
      </p:sp>
      <p:sp>
        <p:nvSpPr>
          <p:cNvPr id="3" name="Oval 2"/>
          <p:cNvSpPr/>
          <p:nvPr/>
        </p:nvSpPr>
        <p:spPr>
          <a:xfrm>
            <a:off x="2782340" y="2249249"/>
            <a:ext cx="3692324" cy="12732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rgbClr val="FFFF00"/>
                </a:solidFill>
              </a:rPr>
              <a:t>Knowledge</a:t>
            </a:r>
            <a:endParaRPr lang="en-US" sz="3200" b="1" i="1" dirty="0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4238" y="4618299"/>
            <a:ext cx="2696901" cy="659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Mathematics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 rot="19022241">
            <a:off x="2800177" y="3766820"/>
            <a:ext cx="1253126" cy="545491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26213" y="4618298"/>
            <a:ext cx="2696901" cy="659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Computation!</a:t>
            </a:r>
            <a:endParaRPr lang="en-US" sz="2800" b="1" i="1" dirty="0"/>
          </a:p>
        </p:txBody>
      </p:sp>
      <p:sp>
        <p:nvSpPr>
          <p:cNvPr id="9" name="Right Arrow 8"/>
          <p:cNvSpPr/>
          <p:nvPr/>
        </p:nvSpPr>
        <p:spPr>
          <a:xfrm rot="13375006">
            <a:off x="5076380" y="3774487"/>
            <a:ext cx="1253126" cy="545491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Mid-term I </a:t>
            </a:r>
            <a:r>
              <a:rPr lang="en-US" sz="4000" i="1" dirty="0" smtClean="0"/>
              <a:t>statistics (all)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25" y="1589120"/>
            <a:ext cx="3995149" cy="29874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37564" y="419472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Boxplot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32" y="4932010"/>
            <a:ext cx="322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14.5</a:t>
            </a:r>
          </a:p>
          <a:p>
            <a:r>
              <a:rPr lang="en-US" dirty="0" smtClean="0"/>
              <a:t>Median: 15</a:t>
            </a:r>
          </a:p>
          <a:p>
            <a:r>
              <a:rPr lang="en-US" dirty="0" smtClean="0"/>
              <a:t>Percentile(25, 50, 75): 12, 15, 17</a:t>
            </a:r>
          </a:p>
          <a:p>
            <a:r>
              <a:rPr lang="en-US" dirty="0" smtClean="0"/>
              <a:t>Highest: </a:t>
            </a:r>
            <a:r>
              <a:rPr lang="en-US" b="1" dirty="0" smtClean="0">
                <a:solidFill>
                  <a:srgbClr val="FF0000"/>
                </a:solidFill>
              </a:rPr>
              <a:t>26!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9"/>
          <a:stretch/>
        </p:blipFill>
        <p:spPr>
          <a:xfrm>
            <a:off x="0" y="1228702"/>
            <a:ext cx="5266482" cy="3127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4284" y="417114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00" y="2719708"/>
            <a:ext cx="72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r="8341" b="4035"/>
          <a:stretch/>
        </p:blipFill>
        <p:spPr>
          <a:xfrm>
            <a:off x="326286" y="2145572"/>
            <a:ext cx="4853620" cy="2122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64" y="1565186"/>
            <a:ext cx="4010396" cy="29988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Mid-term I </a:t>
            </a:r>
            <a:r>
              <a:rPr lang="en-US" sz="4000" i="1" dirty="0" smtClean="0"/>
              <a:t>statistics (session A)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4284" y="417114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00" y="2719708"/>
            <a:ext cx="72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count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7564" y="419472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Boxplot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32" y="4932010"/>
            <a:ext cx="322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13.9</a:t>
            </a:r>
          </a:p>
          <a:p>
            <a:r>
              <a:rPr lang="en-US" dirty="0" smtClean="0"/>
              <a:t>Median: 14</a:t>
            </a:r>
          </a:p>
          <a:p>
            <a:r>
              <a:rPr lang="en-US" dirty="0" smtClean="0"/>
              <a:t>Percentile(25, 50, 75): 11, 14, 16</a:t>
            </a:r>
          </a:p>
          <a:p>
            <a:r>
              <a:rPr lang="en-US" dirty="0" smtClean="0"/>
              <a:t>Highest: </a:t>
            </a:r>
            <a:r>
              <a:rPr lang="en-US" b="1" dirty="0" smtClean="0">
                <a:solidFill>
                  <a:srgbClr val="FF0000"/>
                </a:solidFill>
              </a:rPr>
              <a:t>26!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19826"/>
          <a:stretch/>
        </p:blipFill>
        <p:spPr>
          <a:xfrm>
            <a:off x="439837" y="1354237"/>
            <a:ext cx="5625297" cy="3186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1" t="4474" r="6231" b="9098"/>
          <a:stretch/>
        </p:blipFill>
        <p:spPr>
          <a:xfrm>
            <a:off x="5495860" y="1703744"/>
            <a:ext cx="3374138" cy="2579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Mid-term I </a:t>
            </a:r>
            <a:r>
              <a:rPr lang="en-US" sz="4000" i="1" dirty="0" smtClean="0"/>
              <a:t>statistics (session B)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4284" y="417114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00" y="2719708"/>
            <a:ext cx="72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count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7564" y="419472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Boxplot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32" y="4932010"/>
            <a:ext cx="322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15.0</a:t>
            </a:r>
          </a:p>
          <a:p>
            <a:r>
              <a:rPr lang="en-US" dirty="0" smtClean="0"/>
              <a:t>Median: 15</a:t>
            </a:r>
          </a:p>
          <a:p>
            <a:r>
              <a:rPr lang="en-US" dirty="0" smtClean="0"/>
              <a:t>Percentile(25, 50, 75): 13, 15, 17</a:t>
            </a:r>
          </a:p>
          <a:p>
            <a:r>
              <a:rPr lang="en-US" dirty="0" smtClean="0"/>
              <a:t>Highest: </a:t>
            </a:r>
            <a:r>
              <a:rPr lang="en-US" b="1" dirty="0" smtClean="0">
                <a:solidFill>
                  <a:srgbClr val="FF0000"/>
                </a:solidFill>
              </a:rPr>
              <a:t>24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75460" cy="4525963"/>
          </a:xfrm>
        </p:spPr>
        <p:txBody>
          <a:bodyPr/>
          <a:lstStyle/>
          <a:p>
            <a:r>
              <a:rPr lang="en-US" dirty="0" smtClean="0"/>
              <a:t>Predict the number of people </a:t>
            </a:r>
            <a:r>
              <a:rPr lang="en-US" dirty="0"/>
              <a:t>taking Western/Chinese </a:t>
            </a:r>
            <a:r>
              <a:rPr lang="en-US" dirty="0" smtClean="0"/>
              <a:t>food in a month</a:t>
            </a:r>
            <a:endParaRPr lang="en-US" dirty="0"/>
          </a:p>
          <a:p>
            <a:pPr lvl="1"/>
            <a:r>
              <a:rPr lang="en-US" dirty="0" smtClean="0"/>
              <a:t>Write a python script to simulate it!</a:t>
            </a:r>
          </a:p>
          <a:p>
            <a:pPr lvl="1"/>
            <a:r>
              <a:rPr lang="en-US" dirty="0" smtClean="0"/>
              <a:t>No complicated mathematics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Finding solution </a:t>
            </a:r>
            <a:r>
              <a:rPr lang="en-US" sz="4000" i="1" dirty="0"/>
              <a:t>by </a:t>
            </a:r>
            <a:r>
              <a:rPr lang="en-US" sz="4000" i="1" dirty="0" smtClean="0"/>
              <a:t>Simulation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Finding solution by Simulation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0225"/>
            <a:ext cx="982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numpy as np</a:t>
            </a:r>
          </a:p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250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C = 250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day in range(1,31):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W, C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range(W):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(10) &lt; 3: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-= 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range(C):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(10) &lt; 2: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-= 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W, C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print('Day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for Western food,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Chinese foot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'%(day, W,C))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 smtClean="0"/>
              <a:t>Historical puzzle </a:t>
            </a:r>
            <a:r>
              <a:rPr lang="en-US" dirty="0" smtClean="0"/>
              <a:t>in mathematics</a:t>
            </a:r>
            <a:endParaRPr lang="en-US" dirty="0" smtClean="0"/>
          </a:p>
          <a:p>
            <a:r>
              <a:rPr lang="en-US" dirty="0" smtClean="0"/>
              <a:t>~1500 years </a:t>
            </a:r>
            <a:r>
              <a:rPr lang="en-US" dirty="0" smtClean="0"/>
              <a:t>ago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3.1415926 - 3.1415927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/>
              <a:t>Historical puzzle in mathematics</a:t>
            </a:r>
          </a:p>
          <a:p>
            <a:r>
              <a:rPr lang="en-US" dirty="0" smtClean="0"/>
              <a:t>~</a:t>
            </a:r>
            <a:r>
              <a:rPr lang="en-US" dirty="0"/>
              <a:t>1500 years </a:t>
            </a:r>
            <a:r>
              <a:rPr lang="en-US" dirty="0" smtClean="0"/>
              <a:t>ago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3.1415926 - 3.1415927</a:t>
            </a:r>
          </a:p>
          <a:p>
            <a:r>
              <a:rPr lang="en-US" altLang="zh-CN" dirty="0" smtClean="0"/>
              <a:t>Not </a:t>
            </a:r>
            <a:r>
              <a:rPr lang="en-US" altLang="zh-CN" dirty="0"/>
              <a:t>that </a:t>
            </a:r>
            <a:r>
              <a:rPr lang="en-US" altLang="zh-CN" dirty="0" smtClean="0"/>
              <a:t>difficult for </a:t>
            </a:r>
            <a:r>
              <a:rPr lang="en-US" altLang="zh-CN" dirty="0"/>
              <a:t>us any </a:t>
            </a:r>
            <a:r>
              <a:rPr lang="en-US" altLang="zh-CN" dirty="0" smtClean="0"/>
              <a:t>more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𝑠𝑞𝑢𝑎𝑟𝑒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3" y="1758146"/>
            <a:ext cx="3942850" cy="394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788" y="5624051"/>
            <a:ext cx="205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animation from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377</Words>
  <Application>Microsoft Macintosh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Courier New</vt:lpstr>
      <vt:lpstr>Mangal</vt:lpstr>
      <vt:lpstr>宋体</vt:lpstr>
      <vt:lpstr>Arial</vt:lpstr>
      <vt:lpstr>Office Theme</vt:lpstr>
      <vt:lpstr>Python Applicaton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112</cp:revision>
  <dcterms:created xsi:type="dcterms:W3CDTF">2017-10-01T06:00:02Z</dcterms:created>
  <dcterms:modified xsi:type="dcterms:W3CDTF">2017-11-06T15:05:20Z</dcterms:modified>
</cp:coreProperties>
</file>