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88" r:id="rId3"/>
    <p:sldId id="314" r:id="rId4"/>
    <p:sldId id="340" r:id="rId5"/>
    <p:sldId id="322" r:id="rId6"/>
    <p:sldId id="325" r:id="rId7"/>
    <p:sldId id="320" r:id="rId8"/>
    <p:sldId id="326" r:id="rId9"/>
    <p:sldId id="327" r:id="rId10"/>
    <p:sldId id="338" r:id="rId11"/>
    <p:sldId id="328" r:id="rId12"/>
    <p:sldId id="283" r:id="rId13"/>
    <p:sldId id="329" r:id="rId14"/>
    <p:sldId id="331" r:id="rId15"/>
    <p:sldId id="339" r:id="rId16"/>
    <p:sldId id="330" r:id="rId17"/>
    <p:sldId id="332" r:id="rId18"/>
    <p:sldId id="334" r:id="rId19"/>
    <p:sldId id="333" r:id="rId20"/>
    <p:sldId id="335" r:id="rId21"/>
    <p:sldId id="319" r:id="rId22"/>
    <p:sldId id="342" r:id="rId23"/>
    <p:sldId id="343" r:id="rId24"/>
    <p:sldId id="344" r:id="rId25"/>
    <p:sldId id="257" r:id="rId26"/>
  </p:sldIdLst>
  <p:sldSz cx="9144000" cy="6858000" type="screen4x3"/>
  <p:notesSz cx="6769100" cy="9906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 lee" initials="ll" lastIdx="1" clrIdx="0">
    <p:extLst>
      <p:ext uri="{19B8F6BF-5375-455C-9EA6-DF929625EA0E}">
        <p15:presenceInfo xmlns:p15="http://schemas.microsoft.com/office/powerpoint/2012/main" userId="071b3f41eea07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C77C3"/>
    <a:srgbClr val="0000FF"/>
    <a:srgbClr val="3333FF"/>
    <a:srgbClr val="00CC66"/>
    <a:srgbClr val="9900CC"/>
    <a:srgbClr val="FF9933"/>
    <a:srgbClr val="B0D167"/>
    <a:srgbClr val="FFCC66"/>
    <a:srgbClr val="FAFBFE"/>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2" autoAdjust="0"/>
    <p:restoredTop sz="80099" autoAdjust="0"/>
  </p:normalViewPr>
  <p:slideViewPr>
    <p:cSldViewPr>
      <p:cViewPr varScale="1">
        <p:scale>
          <a:sx n="84" d="100"/>
          <a:sy n="84" d="100"/>
        </p:scale>
        <p:origin x="864"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 lee" userId="071b3f41eea07dd6" providerId="LiveId" clId="{36408B11-B95A-486F-A1CE-1A72458F678A}"/>
    <pc:docChg chg="modSld">
      <pc:chgData name="leon lee" userId="071b3f41eea07dd6" providerId="LiveId" clId="{36408B11-B95A-486F-A1CE-1A72458F678A}" dt="2017-08-22T22:38:02.987" v="19" actId="20577"/>
      <pc:docMkLst>
        <pc:docMk/>
      </pc:docMkLst>
      <pc:sldChg chg="modNotesTx">
        <pc:chgData name="leon lee" userId="071b3f41eea07dd6" providerId="LiveId" clId="{36408B11-B95A-486F-A1CE-1A72458F678A}" dt="2017-08-22T22:34:15.151" v="1" actId="20577"/>
        <pc:sldMkLst>
          <pc:docMk/>
          <pc:sldMk cId="1822122729" sldId="326"/>
        </pc:sldMkLst>
      </pc:sldChg>
      <pc:sldChg chg="modNotesTx">
        <pc:chgData name="leon lee" userId="071b3f41eea07dd6" providerId="LiveId" clId="{36408B11-B95A-486F-A1CE-1A72458F678A}" dt="2017-08-22T22:38:02.987" v="19" actId="20577"/>
        <pc:sldMkLst>
          <pc:docMk/>
          <pc:sldMk cId="1907207977" sldId="331"/>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3700"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33813" y="0"/>
            <a:ext cx="2933700" cy="496888"/>
          </a:xfrm>
          <a:prstGeom prst="rect">
            <a:avLst/>
          </a:prstGeom>
        </p:spPr>
        <p:txBody>
          <a:bodyPr vert="horz" lIns="91440" tIns="45720" rIns="91440" bIns="45720" rtlCol="0"/>
          <a:lstStyle>
            <a:lvl1pPr algn="r">
              <a:defRPr sz="1200"/>
            </a:lvl1pPr>
          </a:lstStyle>
          <a:p>
            <a:pPr>
              <a:defRPr/>
            </a:pPr>
            <a:fld id="{10174089-AED5-4B79-AA7C-B21E69235875}" type="datetimeFigureOut">
              <a:rPr lang="zh-CN" altLang="en-US"/>
              <a:pPr>
                <a:defRPr/>
              </a:pPr>
              <a:t>2017/8/23</a:t>
            </a:fld>
            <a:endParaRPr lang="zh-CN" altLang="en-US"/>
          </a:p>
        </p:txBody>
      </p:sp>
      <p:sp>
        <p:nvSpPr>
          <p:cNvPr id="4" name="页脚占位符 3"/>
          <p:cNvSpPr>
            <a:spLocks noGrp="1"/>
          </p:cNvSpPr>
          <p:nvPr>
            <p:ph type="ftr" sz="quarter" idx="2"/>
          </p:nvPr>
        </p:nvSpPr>
        <p:spPr>
          <a:xfrm>
            <a:off x="0" y="9409113"/>
            <a:ext cx="2933700"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33813" y="9409113"/>
            <a:ext cx="2933700" cy="496887"/>
          </a:xfrm>
          <a:prstGeom prst="rect">
            <a:avLst/>
          </a:prstGeom>
        </p:spPr>
        <p:txBody>
          <a:bodyPr vert="horz" lIns="91440" tIns="45720" rIns="91440" bIns="45720" rtlCol="0" anchor="b"/>
          <a:lstStyle>
            <a:lvl1pPr algn="r">
              <a:defRPr sz="1200"/>
            </a:lvl1pPr>
          </a:lstStyle>
          <a:p>
            <a:pPr>
              <a:defRPr/>
            </a:pPr>
            <a:fld id="{CC8AF0FB-122A-40A8-B47E-CCCCF0291342}" type="slidenum">
              <a:rPr lang="zh-CN" altLang="en-US"/>
              <a:pPr>
                <a:defRPr/>
              </a:pPr>
              <a:t>‹#›</a:t>
            </a:fld>
            <a:endParaRPr lang="zh-CN" altLang="en-US"/>
          </a:p>
        </p:txBody>
      </p:sp>
    </p:spTree>
    <p:extLst>
      <p:ext uri="{BB962C8B-B14F-4D97-AF65-F5344CB8AC3E}">
        <p14:creationId xmlns:p14="http://schemas.microsoft.com/office/powerpoint/2010/main" val="3488161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3700" cy="4968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33813" y="0"/>
            <a:ext cx="2933700" cy="496888"/>
          </a:xfrm>
          <a:prstGeom prst="rect">
            <a:avLst/>
          </a:prstGeom>
        </p:spPr>
        <p:txBody>
          <a:bodyPr vert="horz" lIns="91440" tIns="45720" rIns="91440" bIns="45720" rtlCol="0"/>
          <a:lstStyle>
            <a:lvl1pPr algn="r">
              <a:defRPr sz="1200"/>
            </a:lvl1pPr>
          </a:lstStyle>
          <a:p>
            <a:pPr>
              <a:defRPr/>
            </a:pPr>
            <a:fld id="{83793307-F8AA-4953-8BFD-AA0524F36B71}" type="datetimeFigureOut">
              <a:rPr lang="zh-CN" altLang="en-US"/>
              <a:pPr>
                <a:defRPr/>
              </a:pPr>
              <a:t>2017/8/23</a:t>
            </a:fld>
            <a:endParaRPr lang="zh-CN" altLang="en-US"/>
          </a:p>
        </p:txBody>
      </p:sp>
      <p:sp>
        <p:nvSpPr>
          <p:cNvPr id="4" name="幻灯片图像占位符 3"/>
          <p:cNvSpPr>
            <a:spLocks noGrp="1" noRot="1" noChangeAspect="1"/>
          </p:cNvSpPr>
          <p:nvPr>
            <p:ph type="sldImg" idx="2"/>
          </p:nvPr>
        </p:nvSpPr>
        <p:spPr>
          <a:xfrm>
            <a:off x="1155700" y="1238250"/>
            <a:ext cx="4457700" cy="33432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67263"/>
            <a:ext cx="5416550" cy="3900487"/>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09113"/>
            <a:ext cx="2933700" cy="4968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33813" y="9409113"/>
            <a:ext cx="2933700" cy="496887"/>
          </a:xfrm>
          <a:prstGeom prst="rect">
            <a:avLst/>
          </a:prstGeom>
        </p:spPr>
        <p:txBody>
          <a:bodyPr vert="horz" lIns="91440" tIns="45720" rIns="91440" bIns="45720" rtlCol="0" anchor="b"/>
          <a:lstStyle>
            <a:lvl1pPr algn="r">
              <a:defRPr sz="1200"/>
            </a:lvl1pPr>
          </a:lstStyle>
          <a:p>
            <a:pPr>
              <a:defRPr/>
            </a:pPr>
            <a:fld id="{AEBCB287-437C-4C7E-A1B0-C09EF5140ADE}" type="slidenum">
              <a:rPr lang="zh-CN" altLang="en-US"/>
              <a:pPr>
                <a:defRPr/>
              </a:pPr>
              <a:t>‹#›</a:t>
            </a:fld>
            <a:endParaRPr lang="zh-CN" altLang="en-US"/>
          </a:p>
        </p:txBody>
      </p:sp>
    </p:spTree>
    <p:extLst>
      <p:ext uri="{BB962C8B-B14F-4D97-AF65-F5344CB8AC3E}">
        <p14:creationId xmlns:p14="http://schemas.microsoft.com/office/powerpoint/2010/main" val="3744222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Good morning every one. It’s glad to give presentation here. My name is Li Jian. I am a student from Institute of Information Engineering, which belongs to Chinese Academy of Sciences. And This is our paper, efficient kernel selection via spectral analysis. In this paper, we propose a novel kernel selection method based on kernel matrix. </a:t>
            </a:r>
            <a:endParaRPr lang="zh-CN" altLang="zh-CN" sz="1200" kern="1200" dirty="0">
              <a:solidFill>
                <a:schemeClr val="tx1"/>
              </a:solidFill>
              <a:effectLst/>
              <a:latin typeface="+mn-lt"/>
              <a:ea typeface="+mn-ea"/>
              <a:cs typeface="+mn-cs"/>
            </a:endParaRPr>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C0EB7C-8AB0-4E75-BBB6-7C8B5015DFFD}" type="slidenum">
              <a:rPr lang="zh-CN" altLang="en-US" smtClean="0"/>
              <a:pPr/>
              <a:t>1</a:t>
            </a:fld>
            <a:endParaRPr lang="zh-CN" altLang="en-US"/>
          </a:p>
        </p:txBody>
      </p:sp>
    </p:spTree>
    <p:extLst>
      <p:ext uri="{BB962C8B-B14F-4D97-AF65-F5344CB8AC3E}">
        <p14:creationId xmlns:p14="http://schemas.microsoft.com/office/powerpoint/2010/main" val="327020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For theroem2, It is similar to LSSVM. To confine generalization error bounds, we need to get minimum of this part, so we need to maximize SM.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choose the kernel function by maximizing SM(K, ϕ) to guarantee good generalization performance.</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10</a:t>
            </a:fld>
            <a:endParaRPr lang="zh-CN" altLang="en-US"/>
          </a:p>
        </p:txBody>
      </p:sp>
    </p:spTree>
    <p:extLst>
      <p:ext uri="{BB962C8B-B14F-4D97-AF65-F5344CB8AC3E}">
        <p14:creationId xmlns:p14="http://schemas.microsoft.com/office/powerpoint/2010/main" val="234506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Then, let’s see our kernel selection criterion.</a:t>
            </a:r>
            <a:endParaRPr lang="zh-CN" altLang="zh-CN" sz="1200" kern="1200" dirty="0">
              <a:solidFill>
                <a:schemeClr val="tx1"/>
              </a:solidFill>
              <a:effectLst/>
              <a:latin typeface="+mn-lt"/>
              <a:ea typeface="+mn-ea"/>
              <a:cs typeface="+mn-cs"/>
            </a:endParaRPr>
          </a:p>
          <a:p>
            <a:pPr eaLnBrk="1" hangingPunct="1"/>
            <a:endParaRPr lang="en-US" altLang="zh-CN" dirty="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D49DF5-476E-4BD3-930B-AD21A32F9312}" type="slidenum">
              <a:rPr lang="zh-CN" altLang="en-US" smtClean="0"/>
              <a:pPr/>
              <a:t>11</a:t>
            </a:fld>
            <a:endParaRPr lang="zh-CN" altLang="en-US"/>
          </a:p>
        </p:txBody>
      </p:sp>
    </p:spTree>
    <p:extLst>
      <p:ext uri="{BB962C8B-B14F-4D97-AF65-F5344CB8AC3E}">
        <p14:creationId xmlns:p14="http://schemas.microsoft.com/office/powerpoint/2010/main" val="3539598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According to above Theorems, we can guarantee good generalization performance by maximizing the spectral measure SM(</a:t>
            </a:r>
            <a:r>
              <a:rPr lang="en-US" altLang="zh-CN" sz="1200" i="1" kern="1200" dirty="0">
                <a:solidFill>
                  <a:schemeClr val="tx1"/>
                </a:solidFill>
                <a:effectLst/>
                <a:latin typeface="+mn-lt"/>
                <a:ea typeface="+mn-ea"/>
                <a:cs typeface="+mn-cs"/>
              </a:rPr>
              <a:t>K; ’</a:t>
            </a:r>
            <a:r>
              <a:rPr lang="en-US" altLang="zh-CN" sz="1200" kern="1200" dirty="0">
                <a:solidFill>
                  <a:schemeClr val="tx1"/>
                </a:solidFill>
                <a:effectLst/>
                <a:latin typeface="+mn-lt"/>
                <a:ea typeface="+mn-ea"/>
                <a:cs typeface="+mn-cs"/>
              </a:rPr>
              <a:t>).. Thus, we give following spectral measure criterion: xxx. where </a:t>
            </a:r>
            <a:r>
              <a:rPr lang="en-US" altLang="zh-CN" sz="1200" i="1" kern="1200" dirty="0">
                <a:solidFill>
                  <a:schemeClr val="tx1"/>
                </a:solidFill>
                <a:effectLst/>
                <a:latin typeface="+mn-lt"/>
                <a:ea typeface="+mn-ea"/>
                <a:cs typeface="+mn-cs"/>
              </a:rPr>
              <a:t>K </a:t>
            </a:r>
            <a:r>
              <a:rPr lang="en-US" altLang="zh-CN" sz="1200" kern="1200" dirty="0">
                <a:solidFill>
                  <a:schemeClr val="tx1"/>
                </a:solidFill>
                <a:effectLst/>
                <a:latin typeface="+mn-lt"/>
                <a:ea typeface="+mn-ea"/>
                <a:cs typeface="+mn-cs"/>
              </a:rPr>
              <a:t>is a candidate set of kernel functions and function \phi uses high degree form.</a:t>
            </a:r>
          </a:p>
          <a:p>
            <a:pPr lvl="0"/>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practice, we always come to imbalance problem of positive and negative samples. To avoid this problem, we can give different weights to positive and negative classes according to their sample sizes. Then, we finally consider the following weighted SM.</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12</a:t>
            </a:fld>
            <a:endParaRPr lang="zh-CN" altLang="en-US"/>
          </a:p>
        </p:txBody>
      </p:sp>
    </p:spTree>
    <p:extLst>
      <p:ext uri="{BB962C8B-B14F-4D97-AF65-F5344CB8AC3E}">
        <p14:creationId xmlns:p14="http://schemas.microsoft.com/office/powerpoint/2010/main" val="853555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11267" name="备注占位符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Let’s see connections between our spectral measure and other spectral methods.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graph theory, graph cut is used to measure the degree of dissimilarity of different segmentation. we can use kernel matrix as similarity matrix to construct a graph. In this case, the normalized graph cut (</a:t>
                </a:r>
                <a:r>
                  <a:rPr lang="en-US" altLang="zh-CN" sz="1200" kern="1200" dirty="0" err="1">
                    <a:solidFill>
                      <a:schemeClr val="tx1"/>
                    </a:solidFill>
                    <a:effectLst/>
                    <a:latin typeface="+mn-lt"/>
                    <a:ea typeface="+mn-ea"/>
                    <a:cs typeface="+mn-cs"/>
                  </a:rPr>
                  <a:t>Ncut</a:t>
                </a:r>
                <a:r>
                  <a:rPr lang="en-US" altLang="zh-CN" sz="1200" kern="1200" dirty="0">
                    <a:solidFill>
                      <a:schemeClr val="tx1"/>
                    </a:solidFill>
                    <a:effectLst/>
                    <a:latin typeface="+mn-lt"/>
                    <a:ea typeface="+mn-ea"/>
                    <a:cs typeface="+mn-cs"/>
                  </a:rPr>
                  <a:t>) can be written as this form.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Mean discrepancy (MD) is proposed to test whether two distributions are different on the basis of samples drawn from each of them. The estimate of MD can be written as following form.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However,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Both of them are special cases of SM when \phi \lambda equals \lambda. In another words, r = 1.</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SM is better.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𝜑</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e>
                    </m:d>
                    <m:r>
                      <a:rPr lang="en-US" altLang="zh-CN" sz="1200" i="1" kern="120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approach 0 very quickly , which can be used to ignore the noise</a:t>
                </a:r>
                <a:endParaRPr lang="zh-CN" altLang="zh-CN" sz="1200" kern="1200" dirty="0">
                  <a:solidFill>
                    <a:schemeClr val="tx1"/>
                  </a:solidFill>
                  <a:effectLst/>
                  <a:latin typeface="+mn-lt"/>
                  <a:ea typeface="+mn-ea"/>
                  <a:cs typeface="+mn-cs"/>
                </a:endParaRPr>
              </a:p>
            </p:txBody>
          </p:sp>
        </mc:Choice>
        <mc:Fallback xmlns="">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Let’s see connections between our spectral measure with other spectral methods.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graph theory, graph cut is used to measure the degree of dissimilarity of different segmentation. we can use kernel matrix </a:t>
                </a:r>
                <a:r>
                  <a:rPr lang="en-US" altLang="zh-CN" sz="1200" b="1" kern="1200" dirty="0">
                    <a:solidFill>
                      <a:schemeClr val="tx1"/>
                    </a:solidFill>
                    <a:effectLst/>
                    <a:latin typeface="+mn-lt"/>
                    <a:ea typeface="+mn-ea"/>
                    <a:cs typeface="+mn-cs"/>
                  </a:rPr>
                  <a:t>K </a:t>
                </a:r>
                <a:r>
                  <a:rPr lang="en-US" altLang="zh-CN" sz="1200" kern="1200" dirty="0">
                    <a:solidFill>
                      <a:schemeClr val="tx1"/>
                    </a:solidFill>
                    <a:effectLst/>
                    <a:latin typeface="+mn-lt"/>
                    <a:ea typeface="+mn-ea"/>
                    <a:cs typeface="+mn-cs"/>
                  </a:rPr>
                  <a:t>as similarity matrix to construct a graph. In this case, the normalized graph cut (</a:t>
                </a:r>
                <a:r>
                  <a:rPr lang="en-US" altLang="zh-CN" sz="1200" kern="1200" dirty="0" err="1">
                    <a:solidFill>
                      <a:schemeClr val="tx1"/>
                    </a:solidFill>
                    <a:effectLst/>
                    <a:latin typeface="+mn-lt"/>
                    <a:ea typeface="+mn-ea"/>
                    <a:cs typeface="+mn-cs"/>
                  </a:rPr>
                  <a:t>Ncut</a:t>
                </a:r>
                <a:r>
                  <a:rPr lang="en-US" altLang="zh-CN" sz="1200" kern="1200" dirty="0">
                    <a:solidFill>
                      <a:schemeClr val="tx1"/>
                    </a:solidFill>
                    <a:effectLst/>
                    <a:latin typeface="+mn-lt"/>
                    <a:ea typeface="+mn-ea"/>
                    <a:cs typeface="+mn-cs"/>
                  </a:rPr>
                  <a:t>) can be written as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Mean discrepancy (MD) is proposed to test whether two distributions are different on the basis of samples drawn from each of them. The estimate of MD in RKHS</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 be written as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However,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Both of them are special cases of SM when \phi \lambda equals \lambda. In another word, r = 1.</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SM is better. </a:t>
                </a:r>
                <a:r>
                  <a:rPr lang="en-US" altLang="zh-CN" sz="1200" i="0" kern="1200">
                    <a:solidFill>
                      <a:schemeClr val="tx1"/>
                    </a:solidFill>
                    <a:effectLst/>
                    <a:latin typeface="+mn-lt"/>
                    <a:ea typeface="+mn-ea"/>
                    <a:cs typeface="+mn-cs"/>
                  </a:rPr>
                  <a:t>𝜑</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  </a:t>
                </a:r>
                <a:r>
                  <a:rPr lang="en-US" altLang="zh-CN" sz="1200" kern="1200" dirty="0">
                    <a:solidFill>
                      <a:schemeClr val="tx1"/>
                    </a:solidFill>
                    <a:effectLst/>
                    <a:latin typeface="+mn-lt"/>
                    <a:ea typeface="+mn-ea"/>
                    <a:cs typeface="+mn-cs"/>
                  </a:rPr>
                  <a:t>approach 0 very quickly , which can be used to ignore the noise</a:t>
                </a:r>
                <a:endParaRPr lang="zh-CN" altLang="zh-CN" sz="1200" kern="1200" dirty="0">
                  <a:solidFill>
                    <a:schemeClr val="tx1"/>
                  </a:solidFill>
                  <a:effectLst/>
                  <a:latin typeface="+mn-lt"/>
                  <a:ea typeface="+mn-ea"/>
                  <a:cs typeface="+mn-cs"/>
                </a:endParaRPr>
              </a:p>
            </p:txBody>
          </p:sp>
        </mc:Fallback>
      </mc:AlternateContent>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13</a:t>
            </a:fld>
            <a:endParaRPr lang="zh-CN" altLang="en-US"/>
          </a:p>
        </p:txBody>
      </p:sp>
    </p:spTree>
    <p:extLst>
      <p:ext uri="{BB962C8B-B14F-4D97-AF65-F5344CB8AC3E}">
        <p14:creationId xmlns:p14="http://schemas.microsoft.com/office/powerpoint/2010/main" val="70255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Then, let’s see experiments. We do two experiments: compare our criterion with current popular kernel selection criterions and </a:t>
            </a:r>
            <a:r>
              <a:rPr lang="en-US" altLang="zh-CN" sz="1200" kern="1200">
                <a:solidFill>
                  <a:schemeClr val="tx1"/>
                </a:solidFill>
                <a:effectLst/>
                <a:latin typeface="+mn-lt"/>
                <a:ea typeface="+mn-ea"/>
                <a:cs typeface="+mn-cs"/>
              </a:rPr>
              <a:t>see the influence </a:t>
            </a:r>
            <a:r>
              <a:rPr lang="en-US" altLang="zh-CN" sz="1200" kern="1200" dirty="0">
                <a:solidFill>
                  <a:schemeClr val="tx1"/>
                </a:solidFill>
                <a:effectLst/>
                <a:latin typeface="+mn-lt"/>
                <a:ea typeface="+mn-ea"/>
                <a:cs typeface="+mn-cs"/>
              </a:rPr>
              <a:t>of different r.</a:t>
            </a:r>
            <a:endParaRPr lang="zh-CN" altLang="zh-CN" sz="1200" kern="1200" dirty="0">
              <a:solidFill>
                <a:schemeClr val="tx1"/>
              </a:solidFill>
              <a:effectLst/>
              <a:latin typeface="+mn-lt"/>
              <a:ea typeface="+mn-ea"/>
              <a:cs typeface="+mn-cs"/>
            </a:endParaRP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D49DF5-476E-4BD3-930B-AD21A32F9312}" type="slidenum">
              <a:rPr lang="zh-CN" altLang="en-US" smtClean="0"/>
              <a:pPr/>
              <a:t>14</a:t>
            </a:fld>
            <a:endParaRPr lang="zh-CN" altLang="en-US"/>
          </a:p>
        </p:txBody>
      </p:sp>
    </p:spTree>
    <p:extLst>
      <p:ext uri="{BB962C8B-B14F-4D97-AF65-F5344CB8AC3E}">
        <p14:creationId xmlns:p14="http://schemas.microsoft.com/office/powerpoint/2010/main" val="8803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11267" name="备注占位符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Let’s see some basic environment.</a:t>
                </a:r>
              </a:p>
              <a:p>
                <a:pPr marL="342900" indent="-342900">
                  <a:lnSpc>
                    <a:spcPct val="150000"/>
                  </a:lnSpc>
                  <a:buFont typeface="Wingdings" panose="05000000000000000000" pitchFamily="2" charset="2"/>
                  <a:buChar char="Ø"/>
                </a:pPr>
                <a:r>
                  <a:rPr lang="en-US" altLang="zh-CN" sz="1200" b="1" dirty="0"/>
                  <a:t>Datasets</a:t>
                </a:r>
                <a:r>
                  <a:rPr lang="en-US" altLang="zh-CN" sz="1200" dirty="0"/>
                  <a:t>: 25 public datasets from UCI, </a:t>
                </a:r>
                <a:r>
                  <a:rPr lang="en-US" altLang="zh-CN" sz="1200" dirty="0" err="1"/>
                  <a:t>StatLib</a:t>
                </a:r>
                <a:r>
                  <a:rPr lang="en-US" altLang="zh-CN" sz="1200" dirty="0"/>
                  <a:t> and Weka Collections </a:t>
                </a:r>
              </a:p>
              <a:p>
                <a:pPr marL="342900" indent="-342900">
                  <a:lnSpc>
                    <a:spcPct val="150000"/>
                  </a:lnSpc>
                  <a:buFont typeface="Wingdings" panose="05000000000000000000" pitchFamily="2" charset="2"/>
                  <a:buChar char="Ø"/>
                </a:pPr>
                <a:r>
                  <a:rPr lang="en-US" altLang="zh-CN" sz="1200" b="1" dirty="0"/>
                  <a:t>Partitions</a:t>
                </a:r>
                <a:r>
                  <a:rPr lang="en-US" altLang="zh-CN" sz="1200" dirty="0"/>
                  <a:t>: For every dataset, all methods run 50 times with randomly </a:t>
                </a:r>
              </a:p>
              <a:p>
                <a:pPr>
                  <a:lnSpc>
                    <a:spcPct val="150000"/>
                  </a:lnSpc>
                </a:pPr>
                <a:r>
                  <a:rPr lang="en-US" altLang="zh-CN" sz="1200" dirty="0"/>
                  <a:t>selected 70% of all data for training and the other for testing.</a:t>
                </a:r>
              </a:p>
              <a:p>
                <a:pPr marL="342900" indent="-342900">
                  <a:lnSpc>
                    <a:spcPct val="150000"/>
                  </a:lnSpc>
                  <a:buFont typeface="Wingdings" panose="05000000000000000000" pitchFamily="2" charset="2"/>
                  <a:buChar char="Ø"/>
                </a:pPr>
                <a:r>
                  <a:rPr lang="en-US" altLang="zh-CN" sz="1200" b="1" dirty="0"/>
                  <a:t>Environment</a:t>
                </a:r>
                <a:r>
                  <a:rPr lang="en-US" altLang="zh-CN" sz="1200" dirty="0"/>
                  <a:t>: Dell PC with 3.1-GHz 4-core CPU and 4 GB memory.</a:t>
                </a:r>
              </a:p>
              <a:p>
                <a:pPr marL="342900" indent="-342900">
                  <a:lnSpc>
                    <a:spcPct val="150000"/>
                  </a:lnSpc>
                  <a:buFont typeface="Wingdings" panose="05000000000000000000" pitchFamily="2" charset="2"/>
                  <a:buChar char="Ø"/>
                </a:pPr>
                <a:r>
                  <a:rPr lang="en-US" altLang="zh-CN" sz="1200" b="1" dirty="0"/>
                  <a:t>Kernel functions</a:t>
                </a:r>
                <a:r>
                  <a:rPr lang="en-US" altLang="zh-CN" sz="1200" dirty="0"/>
                  <a:t>:     </a:t>
                </a:r>
                <a14:m>
                  <m:oMath xmlns:m="http://schemas.openxmlformats.org/officeDocument/2006/math">
                    <m:r>
                      <a:rPr lang="en-US" altLang="zh-CN" sz="1200" b="0" i="1" smtClean="0">
                        <a:latin typeface="Cambria Math" panose="02040503050406030204" pitchFamily="18" charset="0"/>
                      </a:rPr>
                      <m:t>𝐾</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 </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𝑥</m:t>
                            </m:r>
                          </m:e>
                          <m:sup>
                            <m:r>
                              <a:rPr lang="en-US" altLang="zh-CN" sz="1200" b="0" i="1" smtClean="0">
                                <a:latin typeface="Cambria Math" panose="02040503050406030204" pitchFamily="18" charset="0"/>
                              </a:rPr>
                              <m:t>′</m:t>
                            </m:r>
                          </m:sup>
                        </m:sSup>
                      </m:e>
                    </m:d>
                    <m:r>
                      <a:rPr lang="en-US" altLang="zh-CN" sz="1200" b="0" i="1" smtClean="0">
                        <a:latin typeface="Cambria Math" panose="02040503050406030204" pitchFamily="18" charset="0"/>
                      </a:rPr>
                      <m:t>=</m:t>
                    </m:r>
                    <m:r>
                      <m:rPr>
                        <m:sty m:val="p"/>
                      </m:rPr>
                      <a:rPr lang="en-US" altLang="zh-CN" sz="1200" b="0" i="0" smtClean="0">
                        <a:latin typeface="Cambria Math" panose="02040503050406030204" pitchFamily="18" charset="0"/>
                      </a:rPr>
                      <m:t>exp</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sSubSup>
                          <m:sSubSupPr>
                            <m:ctrlPr>
                              <a:rPr lang="en-US" altLang="zh-CN" sz="1200" b="0" i="1" smtClean="0">
                                <a:latin typeface="Cambria Math" panose="02040503050406030204" pitchFamily="18" charset="0"/>
                              </a:rPr>
                            </m:ctrlPr>
                          </m:sSubSupPr>
                          <m:e>
                            <m:d>
                              <m:dPr>
                                <m:begChr m:val="‖"/>
                                <m:endChr m:val="‖"/>
                                <m:ctrlPr>
                                  <a:rPr lang="en-US" altLang="zh-CN" sz="1200" i="1">
                                    <a:latin typeface="Cambria Math" panose="02040503050406030204" pitchFamily="18" charset="0"/>
                                  </a:rPr>
                                </m:ctrlPr>
                              </m:dPr>
                              <m:e>
                                <m:r>
                                  <a:rPr lang="en-US" altLang="zh-CN" sz="1200" i="1">
                                    <a:latin typeface="Cambria Math" panose="02040503050406030204" pitchFamily="18" charset="0"/>
                                  </a:rPr>
                                  <m:t>𝑥</m:t>
                                </m:r>
                                <m:r>
                                  <a:rPr lang="en-US" altLang="zh-CN" sz="1200" i="1">
                                    <a:latin typeface="Cambria Math" panose="02040503050406030204" pitchFamily="18" charset="0"/>
                                  </a:rPr>
                                  <m:t>−</m:t>
                                </m:r>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𝑥</m:t>
                                    </m:r>
                                  </m:e>
                                  <m:sup>
                                    <m:r>
                                      <a:rPr lang="en-US" altLang="zh-CN" sz="1200" i="1">
                                        <a:latin typeface="Cambria Math" panose="02040503050406030204" pitchFamily="18" charset="0"/>
                                      </a:rPr>
                                      <m:t>′</m:t>
                                    </m:r>
                                  </m:sup>
                                </m:sSup>
                              </m:e>
                            </m:d>
                          </m:e>
                          <m:sub>
                            <m:r>
                              <a:rPr lang="en-US" altLang="zh-CN" sz="1200" b="0" i="1" smtClean="0">
                                <a:latin typeface="Cambria Math" panose="02040503050406030204" pitchFamily="18" charset="0"/>
                              </a:rPr>
                              <m:t>2</m:t>
                            </m:r>
                          </m:sub>
                          <m:sup>
                            <m:r>
                              <a:rPr lang="en-US" altLang="zh-CN" sz="1200" b="0" i="1" smtClean="0">
                                <a:latin typeface="Cambria Math" panose="02040503050406030204" pitchFamily="18" charset="0"/>
                              </a:rPr>
                              <m:t>2</m:t>
                            </m:r>
                          </m:sup>
                        </m:sSubSup>
                      </m:num>
                      <m:den>
                        <m:r>
                          <a:rPr lang="en-US" altLang="zh-CN" sz="1200" b="0" i="1" smtClean="0">
                            <a:latin typeface="Cambria Math" panose="02040503050406030204" pitchFamily="18" charset="0"/>
                          </a:rPr>
                          <m:t>2</m:t>
                        </m:r>
                        <m:r>
                          <a:rPr lang="zh-CN" altLang="en-US" sz="1200" b="0" i="1" smtClean="0">
                            <a:latin typeface="Cambria Math" panose="02040503050406030204" pitchFamily="18" charset="0"/>
                          </a:rPr>
                          <m:t>𝜏</m:t>
                        </m:r>
                      </m:den>
                    </m:f>
                    <m:r>
                      <a:rPr lang="en-US" altLang="zh-CN" sz="1200" b="0" i="1" smtClean="0">
                        <a:latin typeface="Cambria Math" panose="02040503050406030204" pitchFamily="18" charset="0"/>
                      </a:rPr>
                      <m:t>)</m:t>
                    </m:r>
                  </m:oMath>
                </a14:m>
                <a:r>
                  <a:rPr lang="en-US" altLang="zh-CN" sz="1200" dirty="0"/>
                  <a:t> as candidate kernels, where</a:t>
                </a:r>
                <a14:m>
                  <m:oMath xmlns:m="http://schemas.openxmlformats.org/officeDocument/2006/math">
                    <m:r>
                      <a:rPr lang="en-US" altLang="zh-CN" sz="1200" b="0" i="0" smtClean="0">
                        <a:latin typeface="Cambria Math" panose="02040503050406030204" pitchFamily="18" charset="0"/>
                      </a:rPr>
                      <m:t> </m:t>
                    </m:r>
                    <m:r>
                      <a:rPr lang="zh-CN" altLang="en-US" sz="1200" i="1" smtClean="0">
                        <a:latin typeface="Cambria Math" panose="02040503050406030204" pitchFamily="18" charset="0"/>
                      </a:rPr>
                      <m:t>𝜏</m:t>
                    </m:r>
                    <m:r>
                      <a:rPr lang="zh-CN" altLang="en-US" sz="120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2</m:t>
                        </m:r>
                      </m:e>
                      <m:sup>
                        <m:r>
                          <a:rPr lang="en-US" altLang="zh-CN" sz="1200" b="0" i="1" smtClean="0">
                            <a:latin typeface="Cambria Math" panose="02040503050406030204" pitchFamily="18" charset="0"/>
                          </a:rPr>
                          <m:t>𝑖</m:t>
                        </m:r>
                      </m:sup>
                    </m:sSup>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=−15,−14,…,15}</m:t>
                    </m:r>
                  </m:oMath>
                </a14:m>
                <a:endParaRPr lang="en-US" altLang="zh-CN" sz="1200" dirty="0"/>
              </a:p>
              <a:p>
                <a:pPr marL="342900" indent="-342900">
                  <a:lnSpc>
                    <a:spcPct val="150000"/>
                  </a:lnSpc>
                  <a:buFont typeface="Wingdings" panose="05000000000000000000" pitchFamily="2" charset="2"/>
                  <a:buChar char="Ø"/>
                </a:pPr>
                <a:r>
                  <a:rPr lang="en-US" altLang="zh-CN" sz="1200" b="1" dirty="0"/>
                  <a:t>Regularization parameter</a:t>
                </a:r>
                <a:r>
                  <a:rPr lang="en-US" altLang="zh-CN" sz="1200" dirty="0"/>
                  <a:t>: λ = 1</a:t>
                </a:r>
              </a:p>
              <a:p>
                <a:pPr marL="342900" indent="-342900">
                  <a:lnSpc>
                    <a:spcPct val="150000"/>
                  </a:lnSpc>
                  <a:buFont typeface="Wingdings" panose="05000000000000000000" pitchFamily="2" charset="2"/>
                  <a:buChar char="Ø"/>
                </a:pPr>
                <a:r>
                  <a:rPr lang="en-US" altLang="zh-CN" sz="1200" b="1" dirty="0"/>
                  <a:t>Learning machine</a:t>
                </a:r>
                <a:r>
                  <a:rPr lang="en-US" altLang="zh-CN" sz="1200" dirty="0"/>
                  <a:t>: LSSVM</a:t>
                </a:r>
              </a:p>
              <a:p>
                <a:pPr lvl="0"/>
                <a:endParaRPr lang="zh-CN" altLang="zh-CN" sz="1200" kern="1200" dirty="0">
                  <a:solidFill>
                    <a:schemeClr val="tx1"/>
                  </a:solidFill>
                  <a:effectLst/>
                  <a:latin typeface="+mn-lt"/>
                  <a:ea typeface="+mn-ea"/>
                  <a:cs typeface="+mn-cs"/>
                </a:endParaRPr>
              </a:p>
            </p:txBody>
          </p:sp>
        </mc:Choice>
        <mc:Fallback xmlns="">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Let’s see some basic environment.</a:t>
                </a:r>
              </a:p>
              <a:p>
                <a:pPr marL="342900" indent="-342900">
                  <a:lnSpc>
                    <a:spcPct val="150000"/>
                  </a:lnSpc>
                  <a:buFont typeface="Wingdings" panose="05000000000000000000" pitchFamily="2" charset="2"/>
                  <a:buChar char="Ø"/>
                </a:pPr>
                <a:r>
                  <a:rPr lang="en-US" altLang="zh-CN" sz="1200" b="1" dirty="0"/>
                  <a:t>Datasets</a:t>
                </a:r>
                <a:r>
                  <a:rPr lang="en-US" altLang="zh-CN" sz="1200" dirty="0"/>
                  <a:t>: 25 public datasets from UCI, </a:t>
                </a:r>
                <a:r>
                  <a:rPr lang="en-US" altLang="zh-CN" sz="1200" dirty="0" err="1"/>
                  <a:t>StatLib</a:t>
                </a:r>
                <a:r>
                  <a:rPr lang="en-US" altLang="zh-CN" sz="1200" dirty="0"/>
                  <a:t> and Weka Collections </a:t>
                </a:r>
              </a:p>
              <a:p>
                <a:pPr marL="342900" indent="-342900">
                  <a:lnSpc>
                    <a:spcPct val="150000"/>
                  </a:lnSpc>
                  <a:buFont typeface="Wingdings" panose="05000000000000000000" pitchFamily="2" charset="2"/>
                  <a:buChar char="Ø"/>
                </a:pPr>
                <a:r>
                  <a:rPr lang="en-US" altLang="zh-CN" sz="1200" b="1" dirty="0"/>
                  <a:t>Partitions</a:t>
                </a:r>
                <a:r>
                  <a:rPr lang="en-US" altLang="zh-CN" sz="1200" dirty="0"/>
                  <a:t>: For every dataset, all methods run 50 times with randomly </a:t>
                </a:r>
              </a:p>
              <a:p>
                <a:pPr>
                  <a:lnSpc>
                    <a:spcPct val="150000"/>
                  </a:lnSpc>
                </a:pPr>
                <a:r>
                  <a:rPr lang="en-US" altLang="zh-CN" sz="1200" dirty="0"/>
                  <a:t>selected 70% of all data for training and the other for testing.</a:t>
                </a:r>
              </a:p>
              <a:p>
                <a:pPr marL="342900" indent="-342900">
                  <a:lnSpc>
                    <a:spcPct val="150000"/>
                  </a:lnSpc>
                  <a:buFont typeface="Wingdings" panose="05000000000000000000" pitchFamily="2" charset="2"/>
                  <a:buChar char="Ø"/>
                </a:pPr>
                <a:r>
                  <a:rPr lang="en-US" altLang="zh-CN" sz="1200" b="1" dirty="0"/>
                  <a:t>Environment</a:t>
                </a:r>
                <a:r>
                  <a:rPr lang="en-US" altLang="zh-CN" sz="1200" dirty="0"/>
                  <a:t>: Dell PC with 3.1-GHz 4-core CPU and 4 GB memory.</a:t>
                </a:r>
              </a:p>
              <a:p>
                <a:pPr marL="342900" indent="-342900">
                  <a:lnSpc>
                    <a:spcPct val="150000"/>
                  </a:lnSpc>
                  <a:buFont typeface="Wingdings" panose="05000000000000000000" pitchFamily="2" charset="2"/>
                  <a:buChar char="Ø"/>
                </a:pPr>
                <a:r>
                  <a:rPr lang="en-US" altLang="zh-CN" sz="1200" b="1" dirty="0"/>
                  <a:t>Kernel functions</a:t>
                </a:r>
                <a:r>
                  <a:rPr lang="en-US" altLang="zh-CN" sz="1200" dirty="0"/>
                  <a:t>:     </a:t>
                </a:r>
                <a:r>
                  <a:rPr lang="en-US" altLang="zh-CN" sz="1200" b="0" i="0">
                    <a:latin typeface="Cambria Math" panose="02040503050406030204" pitchFamily="18" charset="0"/>
                  </a:rPr>
                  <a:t>𝐾(𝑥, 𝑥^′ )=exp⁡(−(‖</a:t>
                </a:r>
                <a:r>
                  <a:rPr lang="en-US" altLang="zh-CN" sz="1200" i="0">
                    <a:latin typeface="Cambria Math" panose="02040503050406030204" pitchFamily="18" charset="0"/>
                  </a:rPr>
                  <a:t>𝑥−𝑥^′ ‖</a:t>
                </a:r>
                <a:r>
                  <a:rPr lang="en-US" altLang="zh-CN" sz="1200" b="0" i="0">
                    <a:latin typeface="Cambria Math" panose="02040503050406030204" pitchFamily="18" charset="0"/>
                  </a:rPr>
                  <a:t>_2^2)/2</a:t>
                </a:r>
                <a:r>
                  <a:rPr lang="zh-CN" altLang="en-US" sz="1200" b="0" i="0">
                    <a:latin typeface="Cambria Math" panose="02040503050406030204" pitchFamily="18" charset="0"/>
                  </a:rPr>
                  <a:t>𝜏</a:t>
                </a:r>
                <a:r>
                  <a:rPr lang="en-US" altLang="zh-CN" sz="1200" b="0" i="0">
                    <a:latin typeface="Cambria Math" panose="02040503050406030204" pitchFamily="18" charset="0"/>
                  </a:rPr>
                  <a:t>)</a:t>
                </a:r>
                <a:r>
                  <a:rPr lang="en-US" altLang="zh-CN" sz="1200" dirty="0"/>
                  <a:t> as candidate kernels, where</a:t>
                </a:r>
                <a:r>
                  <a:rPr lang="en-US" altLang="zh-CN" sz="1200" b="0" i="0">
                    <a:latin typeface="Cambria Math" panose="02040503050406030204" pitchFamily="18" charset="0"/>
                  </a:rPr>
                  <a:t> </a:t>
                </a:r>
                <a:r>
                  <a:rPr lang="zh-CN" altLang="en-US" sz="1200" i="0">
                    <a:latin typeface="Cambria Math" panose="02040503050406030204" pitchFamily="18" charset="0"/>
                  </a:rPr>
                  <a:t>𝜏∈{</a:t>
                </a:r>
                <a:r>
                  <a:rPr lang="en-US" altLang="zh-CN" sz="1200" b="0" i="0">
                    <a:latin typeface="Cambria Math" panose="02040503050406030204" pitchFamily="18" charset="0"/>
                  </a:rPr>
                  <a:t>2^𝑖, 𝑖=−15,−14,…,15}</a:t>
                </a:r>
                <a:endParaRPr lang="en-US" altLang="zh-CN" sz="1200" dirty="0"/>
              </a:p>
              <a:p>
                <a:pPr marL="342900" indent="-342900">
                  <a:lnSpc>
                    <a:spcPct val="150000"/>
                  </a:lnSpc>
                  <a:buFont typeface="Wingdings" panose="05000000000000000000" pitchFamily="2" charset="2"/>
                  <a:buChar char="Ø"/>
                </a:pPr>
                <a:r>
                  <a:rPr lang="en-US" altLang="zh-CN" sz="1200" b="1" dirty="0"/>
                  <a:t>Regularization parameter</a:t>
                </a:r>
                <a:r>
                  <a:rPr lang="en-US" altLang="zh-CN" sz="1200" dirty="0"/>
                  <a:t>: λ = 1</a:t>
                </a:r>
              </a:p>
              <a:p>
                <a:pPr marL="342900" indent="-342900">
                  <a:lnSpc>
                    <a:spcPct val="150000"/>
                  </a:lnSpc>
                  <a:buFont typeface="Wingdings" panose="05000000000000000000" pitchFamily="2" charset="2"/>
                  <a:buChar char="Ø"/>
                </a:pPr>
                <a:r>
                  <a:rPr lang="en-US" altLang="zh-CN" sz="1200" b="1" dirty="0"/>
                  <a:t>Learning machine</a:t>
                </a:r>
                <a:r>
                  <a:rPr lang="en-US" altLang="zh-CN" sz="1200" dirty="0"/>
                  <a:t>: LSSVM</a:t>
                </a:r>
              </a:p>
              <a:p>
                <a:pPr lvl="0"/>
                <a:endParaRPr lang="zh-CN" altLang="zh-CN" sz="1200" kern="1200" dirty="0">
                  <a:solidFill>
                    <a:schemeClr val="tx1"/>
                  </a:solidFill>
                  <a:effectLst/>
                  <a:latin typeface="+mn-lt"/>
                  <a:ea typeface="+mn-ea"/>
                  <a:cs typeface="+mn-cs"/>
                </a:endParaRPr>
              </a:p>
            </p:txBody>
          </p:sp>
        </mc:Fallback>
      </mc:AlternateContent>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15</a:t>
            </a:fld>
            <a:endParaRPr lang="zh-CN" altLang="en-US"/>
          </a:p>
        </p:txBody>
      </p:sp>
    </p:spTree>
    <p:extLst>
      <p:ext uri="{BB962C8B-B14F-4D97-AF65-F5344CB8AC3E}">
        <p14:creationId xmlns:p14="http://schemas.microsoft.com/office/powerpoint/2010/main" val="1847415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In the first experiment, we compare our criterion SM with 5-folds cv, ELOO, CKTA, FSM, ER and set r = 3.</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table reports the average test errors. And we can see from the table: (a) SM is much better than CV, CKTA, FSM and ER. And SM is comparable with ELOO.</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16</a:t>
            </a:fld>
            <a:endParaRPr lang="zh-CN" altLang="en-US"/>
          </a:p>
        </p:txBody>
      </p:sp>
    </p:spTree>
    <p:extLst>
      <p:ext uri="{BB962C8B-B14F-4D97-AF65-F5344CB8AC3E}">
        <p14:creationId xmlns:p14="http://schemas.microsoft.com/office/powerpoint/2010/main" val="65071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What’s more, we can see comparison of run time. Result shows that SM is much faster than CV, ELOO and ER, and gives comparable results with CKTA and FSM.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above results shows that SM can guarantee generalization performance and has high computational efficiency as well.</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17</a:t>
            </a:fld>
            <a:endParaRPr lang="zh-CN" altLang="en-US"/>
          </a:p>
        </p:txBody>
      </p:sp>
    </p:spTree>
    <p:extLst>
      <p:ext uri="{BB962C8B-B14F-4D97-AF65-F5344CB8AC3E}">
        <p14:creationId xmlns:p14="http://schemas.microsoft.com/office/powerpoint/2010/main" val="771821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In the second experiment, we explore the influence of different r. The figure plots the average test errors with different r . We find the optimal r belongs to [2, 5] on most datasets. </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18</a:t>
            </a:fld>
            <a:endParaRPr lang="zh-CN" altLang="en-US"/>
          </a:p>
        </p:txBody>
      </p:sp>
    </p:spTree>
    <p:extLst>
      <p:ext uri="{BB962C8B-B14F-4D97-AF65-F5344CB8AC3E}">
        <p14:creationId xmlns:p14="http://schemas.microsoft.com/office/powerpoint/2010/main" val="117533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sz="1200" kern="1200" dirty="0">
                <a:solidFill>
                  <a:schemeClr val="tx1"/>
                </a:solidFill>
                <a:effectLst/>
                <a:latin typeface="+mn-lt"/>
                <a:ea typeface="+mn-ea"/>
                <a:cs typeface="+mn-cs"/>
              </a:rPr>
              <a:t>At last, let’s see conclusion.</a:t>
            </a:r>
            <a:endParaRPr lang="en-US" altLang="zh-CN" dirty="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D49DF5-476E-4BD3-930B-AD21A32F9312}" type="slidenum">
              <a:rPr lang="zh-CN" altLang="en-US" smtClean="0"/>
              <a:pPr/>
              <a:t>19</a:t>
            </a:fld>
            <a:endParaRPr lang="zh-CN" altLang="en-US"/>
          </a:p>
        </p:txBody>
      </p:sp>
    </p:spTree>
    <p:extLst>
      <p:ext uri="{BB962C8B-B14F-4D97-AF65-F5344CB8AC3E}">
        <p14:creationId xmlns:p14="http://schemas.microsoft.com/office/powerpoint/2010/main" val="2356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And I will introduce our paper in following 5 parts. Firstly, let’s see introduction.</a:t>
            </a:r>
            <a:endParaRPr lang="zh-CN" altLang="zh-CN" sz="1200" kern="1200" dirty="0">
              <a:solidFill>
                <a:schemeClr val="tx1"/>
              </a:solidFill>
              <a:effectLst/>
              <a:latin typeface="+mn-lt"/>
              <a:ea typeface="+mn-ea"/>
              <a:cs typeface="+mn-cs"/>
            </a:endParaRP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D49DF5-476E-4BD3-930B-AD21A32F9312}" type="slidenum">
              <a:rPr lang="zh-CN" altLang="en-US" smtClean="0"/>
              <a:pPr/>
              <a:t>2</a:t>
            </a:fld>
            <a:endParaRPr lang="zh-CN" altLang="en-US"/>
          </a:p>
        </p:txBody>
      </p:sp>
    </p:spTree>
    <p:extLst>
      <p:ext uri="{BB962C8B-B14F-4D97-AF65-F5344CB8AC3E}">
        <p14:creationId xmlns:p14="http://schemas.microsoft.com/office/powerpoint/2010/main" val="244275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In this paper, we define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A novel kernel selection criterion</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based on spectral measure of kernel matrix</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It has sound theoretical foundation</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And high computational efficiency</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For the future work</a:t>
            </a:r>
            <a:endParaRPr lang="zh-CN" altLang="zh-CN" sz="1200" kern="1200" dirty="0">
              <a:solidFill>
                <a:schemeClr val="tx1"/>
              </a:solidFill>
              <a:effectLst/>
              <a:latin typeface="+mn-lt"/>
              <a:ea typeface="+mn-ea"/>
              <a:cs typeface="+mn-cs"/>
            </a:endParaRPr>
          </a:p>
          <a:p>
            <a:pPr lvl="1"/>
            <a:r>
              <a:rPr lang="en-US" altLang="zh-CN" sz="1200" kern="1200" dirty="0">
                <a:solidFill>
                  <a:schemeClr val="tx1"/>
                </a:solidFill>
                <a:effectLst/>
                <a:latin typeface="+mn-lt"/>
                <a:ea typeface="+mn-ea"/>
                <a:cs typeface="+mn-cs"/>
              </a:rPr>
              <a:t>Our spectral measure criterion can be applied</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to multiple kernel learning (MKL) </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20</a:t>
            </a:fld>
            <a:endParaRPr lang="zh-CN" altLang="en-US"/>
          </a:p>
        </p:txBody>
      </p:sp>
    </p:spTree>
    <p:extLst>
      <p:ext uri="{BB962C8B-B14F-4D97-AF65-F5344CB8AC3E}">
        <p14:creationId xmlns:p14="http://schemas.microsoft.com/office/powerpoint/2010/main" val="461603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There are papers used in my presentation.</a:t>
            </a:r>
            <a:endParaRPr lang="zh-CN" altLang="zh-CN" sz="1200" kern="1200" dirty="0">
              <a:solidFill>
                <a:schemeClr val="tx1"/>
              </a:solidFill>
              <a:effectLst/>
              <a:latin typeface="+mn-lt"/>
              <a:ea typeface="+mn-ea"/>
              <a:cs typeface="+mn-cs"/>
            </a:endParaRPr>
          </a:p>
          <a:p>
            <a:pPr eaLnBrk="1" hangingPunct="1"/>
            <a:endParaRPr lang="en-US" altLang="zh-CN" dirty="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333B7-8CE0-468C-B5CD-AC3EB44F1716}" type="slidenum">
              <a:rPr lang="zh-CN" altLang="en-US" smtClean="0"/>
              <a:pPr/>
              <a:t>21</a:t>
            </a:fld>
            <a:endParaRPr lang="zh-CN" altLang="en-US"/>
          </a:p>
        </p:txBody>
      </p:sp>
    </p:spTree>
    <p:extLst>
      <p:ext uri="{BB962C8B-B14F-4D97-AF65-F5344CB8AC3E}">
        <p14:creationId xmlns:p14="http://schemas.microsoft.com/office/powerpoint/2010/main" val="123255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333B7-8CE0-468C-B5CD-AC3EB44F1716}" type="slidenum">
              <a:rPr lang="zh-CN" altLang="en-US" smtClean="0"/>
              <a:pPr/>
              <a:t>22</a:t>
            </a:fld>
            <a:endParaRPr lang="zh-CN" altLang="en-US"/>
          </a:p>
        </p:txBody>
      </p:sp>
    </p:spTree>
    <p:extLst>
      <p:ext uri="{BB962C8B-B14F-4D97-AF65-F5344CB8AC3E}">
        <p14:creationId xmlns:p14="http://schemas.microsoft.com/office/powerpoint/2010/main" val="167586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333B7-8CE0-468C-B5CD-AC3EB44F1716}" type="slidenum">
              <a:rPr lang="zh-CN" altLang="en-US" smtClean="0"/>
              <a:pPr/>
              <a:t>23</a:t>
            </a:fld>
            <a:endParaRPr lang="zh-CN" altLang="en-US"/>
          </a:p>
        </p:txBody>
      </p:sp>
    </p:spTree>
    <p:extLst>
      <p:ext uri="{BB962C8B-B14F-4D97-AF65-F5344CB8AC3E}">
        <p14:creationId xmlns:p14="http://schemas.microsoft.com/office/powerpoint/2010/main" val="3109856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333B7-8CE0-468C-B5CD-AC3EB44F1716}" type="slidenum">
              <a:rPr lang="zh-CN" altLang="en-US" smtClean="0"/>
              <a:pPr/>
              <a:t>24</a:t>
            </a:fld>
            <a:endParaRPr lang="zh-CN" altLang="en-US"/>
          </a:p>
        </p:txBody>
      </p:sp>
    </p:spTree>
    <p:extLst>
      <p:ext uri="{BB962C8B-B14F-4D97-AF65-F5344CB8AC3E}">
        <p14:creationId xmlns:p14="http://schemas.microsoft.com/office/powerpoint/2010/main" val="2733802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That’s all. Thanks for listening and Any question?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EBCB287-437C-4C7E-A1B0-C09EF5140ADE}" type="slidenum">
              <a:rPr lang="zh-CN" altLang="en-US" smtClean="0"/>
              <a:pPr>
                <a:defRPr/>
              </a:pPr>
              <a:t>25</a:t>
            </a:fld>
            <a:endParaRPr lang="zh-CN" altLang="en-US"/>
          </a:p>
        </p:txBody>
      </p:sp>
    </p:spTree>
    <p:extLst>
      <p:ext uri="{BB962C8B-B14F-4D97-AF65-F5344CB8AC3E}">
        <p14:creationId xmlns:p14="http://schemas.microsoft.com/office/powerpoint/2010/main" val="236791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As we know, kernel methods have been widely used in machine learning. The most famous kernel method is SVM, and there are other kernel methods like KRR, KPCA. Kernel methods are a class of algorithms by using kernel functions, but what’s kernel function?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Firstly, let’s see a picture. Samples are linearly inseparable in low-dimensional space but may be linearly separable in high-dimensional space after feature mapping.  function \phi is a feature map from low-dimensional input space to high-dimensional feature space. And kernel function K is the inner product of two maps \phi x and \phi z. For kernel function, it operates in a high-dimensional, implicit feature space and its computation can be simplified by kernel trick.</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know performance of kernel method like SVM mainly depends on the kernel it used, so the performance of kernel methods depends on kernel selection. And our paper is talk about a novel method to select kernel.</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3</a:t>
            </a:fld>
            <a:endParaRPr lang="zh-CN" altLang="en-US"/>
          </a:p>
        </p:txBody>
      </p:sp>
    </p:spTree>
    <p:extLst>
      <p:ext uri="{BB962C8B-B14F-4D97-AF65-F5344CB8AC3E}">
        <p14:creationId xmlns:p14="http://schemas.microsoft.com/office/powerpoint/2010/main" val="182643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There are three kinds of existing kernel selection methods. The first one is cv and approximate CV: GCV, span bound, ELOO, influence function and so 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Secondly, Kernel target alignment (KTA) is another widely used criterion that can be effectively calculated in </a:t>
            </a:r>
            <a:r>
              <a:rPr lang="en-US" altLang="zh-CN" sz="1200" i="1" kern="1200" dirty="0">
                <a:solidFill>
                  <a:schemeClr val="tx1"/>
                </a:solidFill>
                <a:effectLst/>
                <a:latin typeface="+mn-lt"/>
                <a:ea typeface="+mn-ea"/>
                <a:cs typeface="+mn-cs"/>
              </a:rPr>
              <a:t>O</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2). It uses maximizing alignment of kernel matrix and label as a criterion. And some improved methods like CKTA, FSM.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Thirdly, minimizing theoretical estimate bounds of generalization error. To this end, some measures of complexity are introduced: such as VC dimension, </a:t>
            </a:r>
            <a:r>
              <a:rPr lang="en-US" altLang="zh-CN" sz="1200" kern="1200" dirty="0" err="1">
                <a:solidFill>
                  <a:schemeClr val="tx1"/>
                </a:solidFill>
                <a:effectLst/>
                <a:latin typeface="+mn-lt"/>
                <a:ea typeface="+mn-ea"/>
                <a:cs typeface="+mn-cs"/>
              </a:rPr>
              <a:t>Rademacher</a:t>
            </a:r>
            <a:r>
              <a:rPr lang="en-US" altLang="zh-CN" sz="1200" kern="1200" dirty="0">
                <a:solidFill>
                  <a:schemeClr val="tx1"/>
                </a:solidFill>
                <a:effectLst/>
                <a:latin typeface="+mn-lt"/>
                <a:ea typeface="+mn-ea"/>
                <a:cs typeface="+mn-cs"/>
              </a:rPr>
              <a:t> complexity, ER and others. </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4</a:t>
            </a:fld>
            <a:endParaRPr lang="zh-CN" altLang="en-US"/>
          </a:p>
        </p:txBody>
      </p:sp>
    </p:spTree>
    <p:extLst>
      <p:ext uri="{BB962C8B-B14F-4D97-AF65-F5344CB8AC3E}">
        <p14:creationId xmlns:p14="http://schemas.microsoft.com/office/powerpoint/2010/main" val="333122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Although those three kinds of methods are widely used, they have some drawbacks. There is a table contains time complexity and theoretical guarantee for cv, KTA, ER. We can see cv has high computation complexity, which is O(n3) at least. KTA has no sound theoretical guarantee. And ER is computation intensive, calculated in O(n3).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see existing measures for kernel selection either provide less theoretical guarantee or have high computational complexity.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So, we propose a novel kernel selection criteria named spectral measure. It has sound theoretical foundation and high computational efficiency, O(n2).</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5</a:t>
            </a:fld>
            <a:endParaRPr lang="zh-CN" altLang="en-US"/>
          </a:p>
        </p:txBody>
      </p:sp>
    </p:spTree>
    <p:extLst>
      <p:ext uri="{BB962C8B-B14F-4D97-AF65-F5344CB8AC3E}">
        <p14:creationId xmlns:p14="http://schemas.microsoft.com/office/powerpoint/2010/main" val="3652702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Then, let’s see what is Spectral Measure</a:t>
            </a:r>
            <a:endParaRPr lang="zh-CN" altLang="zh-CN" sz="1200" kern="1200" dirty="0">
              <a:solidFill>
                <a:schemeClr val="tx1"/>
              </a:solidFill>
              <a:effectLst/>
              <a:latin typeface="+mn-lt"/>
              <a:ea typeface="+mn-ea"/>
              <a:cs typeface="+mn-cs"/>
            </a:endParaRPr>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D49DF5-476E-4BD3-930B-AD21A32F9312}" type="slidenum">
              <a:rPr lang="zh-CN" altLang="en-US" smtClean="0"/>
              <a:pPr/>
              <a:t>6</a:t>
            </a:fld>
            <a:endParaRPr lang="zh-CN" altLang="en-US"/>
          </a:p>
        </p:txBody>
      </p:sp>
    </p:spTree>
    <p:extLst>
      <p:ext uri="{BB962C8B-B14F-4D97-AF65-F5344CB8AC3E}">
        <p14:creationId xmlns:p14="http://schemas.microsoft.com/office/powerpoint/2010/main" val="4236046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11267" name="备注占位符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kernel matrix is important to kernel methods. Which contains most of information needed by kernel method and its spectral decomposition is useful in kernel selection.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Spectral Measure is given in following form. K is the kernel matrix, N is the normal kernel matrix</a:t>
                </a:r>
                <a14:m>
                  <m:oMath xmlns:m="http://schemas.openxmlformats.org/officeDocument/2006/math">
                    <m:r>
                      <a:rPr lang="en-US" altLang="zh-CN" sz="1200" b="0" i="0" kern="1200" smtClean="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is the eigenvalue and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𝑖</m:t>
                        </m:r>
                      </m:sub>
                    </m:sSub>
                  </m:oMath>
                </a14:m>
                <a:r>
                  <a:rPr lang="en-US" altLang="zh-CN" sz="1200" kern="1200" dirty="0">
                    <a:solidFill>
                      <a:schemeClr val="tx1"/>
                    </a:solidFill>
                    <a:effectLst/>
                    <a:latin typeface="+mn-lt"/>
                    <a:ea typeface="+mn-ea"/>
                    <a:cs typeface="+mn-cs"/>
                  </a:rPr>
                  <a:t> is the eigenvector.</a:t>
                </a:r>
                <a14:m>
                  <m:oMath xmlns:m="http://schemas.openxmlformats.org/officeDocument/2006/math">
                    <m:r>
                      <m:rPr>
                        <m:nor/>
                      </m:rPr>
                      <a:rPr lang="en-US" altLang="zh-CN" sz="1200" kern="1200" dirty="0" smtClean="0">
                        <a:solidFill>
                          <a:schemeClr val="tx1"/>
                        </a:solidFill>
                        <a:effectLst/>
                        <a:latin typeface="+mn-lt"/>
                        <a:ea typeface="+mn-ea"/>
                        <a:cs typeface="+mn-cs"/>
                      </a:rPr>
                      <m:t>, </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𝑖</m:t>
                            </m:r>
                          </m:sub>
                        </m:sSub>
                      </m:e>
                    </m:d>
                    <m:r>
                      <a:rPr lang="en-US" altLang="zh-CN" sz="1200" i="1" kern="1200">
                        <a:solidFill>
                          <a:schemeClr val="tx1"/>
                        </a:solidFill>
                        <a:effectLst/>
                        <a:latin typeface="Cambria Math" panose="02040503050406030204" pitchFamily="18" charset="0"/>
                        <a:ea typeface="+mn-ea"/>
                        <a:cs typeface="+mn-cs"/>
                      </a:rPr>
                      <m:t> </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is</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the</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spectral</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decomposition</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of</m:t>
                    </m:r>
                    <m:r>
                      <m:rPr>
                        <m:nor/>
                      </m:rPr>
                      <a:rPr lang="en-US" altLang="zh-CN" sz="1200" kern="1200" dirty="0">
                        <a:solidFill>
                          <a:schemeClr val="tx1"/>
                        </a:solidFill>
                        <a:effectLst/>
                        <a:latin typeface="+mn-lt"/>
                        <a:ea typeface="+mn-ea"/>
                        <a:cs typeface="+mn-cs"/>
                      </a:rPr>
                      <m:t> </m:t>
                    </m:r>
                    <m:r>
                      <a:rPr lang="el-GR" altLang="zh-CN" sz="1200" i="1" kern="1200">
                        <a:solidFill>
                          <a:schemeClr val="tx1"/>
                        </a:solidFill>
                        <a:effectLst/>
                        <a:latin typeface="Cambria Math" panose="02040503050406030204" pitchFamily="18" charset="0"/>
                        <a:ea typeface="+mn-ea"/>
                        <a:cs typeface="+mn-cs"/>
                      </a:rPr>
                      <m:t>𝛮</m:t>
                    </m:r>
                    <m:r>
                      <m:rPr>
                        <m:nor/>
                      </m:rPr>
                      <a:rPr lang="en-US" altLang="zh-CN" sz="1200" kern="1200" dirty="0">
                        <a:solidFill>
                          <a:schemeClr val="tx1"/>
                        </a:solidFill>
                        <a:effectLst/>
                        <a:latin typeface="+mn-lt"/>
                        <a:ea typeface="+mn-ea"/>
                        <a:cs typeface="+mn-cs"/>
                      </a:rPr>
                      <m:t>, </m:t>
                    </m:r>
                    <m:r>
                      <m:rPr>
                        <m:nor/>
                      </m:rPr>
                      <a:rPr lang="en-US" altLang="zh-CN" sz="1200" kern="1200" dirty="0">
                        <a:solidFill>
                          <a:schemeClr val="tx1"/>
                        </a:solidFill>
                        <a:effectLst/>
                        <a:latin typeface="+mn-lt"/>
                        <a:ea typeface="+mn-ea"/>
                        <a:cs typeface="+mn-cs"/>
                      </a:rPr>
                      <m:t>so</m:t>
                    </m:r>
                    <m:r>
                      <m:rPr>
                        <m:nor/>
                      </m:rPr>
                      <a:rPr lang="en-US" altLang="zh-CN" sz="1200" kern="1200" dirty="0">
                        <a:solidFill>
                          <a:schemeClr val="tx1"/>
                        </a:solidFill>
                        <a:effectLst/>
                        <a:latin typeface="+mn-lt"/>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m:t>
                    </m:r>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0,1</m:t>
                        </m:r>
                      </m:e>
                    </m:d>
                    <m:r>
                      <m:rPr>
                        <m:nor/>
                      </m:rPr>
                      <a:rPr lang="en-US" altLang="zh-CN" sz="1200" kern="1200" dirty="0">
                        <a:solidFill>
                          <a:schemeClr val="tx1"/>
                        </a:solidFill>
                        <a:effectLst/>
                        <a:latin typeface="+mn-lt"/>
                        <a:ea typeface="+mn-ea"/>
                        <a:cs typeface="+mn-cs"/>
                      </a:rPr>
                      <m:t>.</m:t>
                    </m:r>
                    <m:r>
                      <m:rPr>
                        <m:nor/>
                      </m:rPr>
                      <a:rPr lang="en-US" altLang="zh-CN" sz="1200" b="0" i="0" kern="1200" dirty="0" smtClean="0">
                        <a:solidFill>
                          <a:schemeClr val="tx1"/>
                        </a:solidFill>
                        <a:effectLst/>
                        <a:latin typeface="+mn-lt"/>
                        <a:ea typeface="+mn-ea"/>
                        <a:cs typeface="+mn-cs"/>
                      </a:rPr>
                      <m:t>we</m:t>
                    </m:r>
                    <m:r>
                      <m:rPr>
                        <m:nor/>
                      </m:rPr>
                      <a:rPr lang="en-US" altLang="zh-CN" sz="1200" b="0" i="0" kern="1200" dirty="0" smtClean="0">
                        <a:solidFill>
                          <a:schemeClr val="tx1"/>
                        </a:solidFill>
                        <a:effectLst/>
                        <a:latin typeface="+mn-lt"/>
                        <a:ea typeface="+mn-ea"/>
                        <a:cs typeface="+mn-cs"/>
                      </a:rPr>
                      <m:t> </m:t>
                    </m:r>
                    <m:r>
                      <m:rPr>
                        <m:nor/>
                      </m:rPr>
                      <a:rPr lang="en-US" altLang="zh-CN" sz="1200" b="0" i="0" kern="1200" dirty="0" smtClean="0">
                        <a:solidFill>
                          <a:schemeClr val="tx1"/>
                        </a:solidFill>
                        <a:effectLst/>
                        <a:latin typeface="+mn-lt"/>
                        <a:ea typeface="+mn-ea"/>
                        <a:cs typeface="+mn-cs"/>
                      </a:rPr>
                      <m:t>set</m:t>
                    </m:r>
                    <m:r>
                      <m:rPr>
                        <m:nor/>
                      </m:rPr>
                      <a:rPr lang="en-US" altLang="zh-CN" sz="1200" b="0" i="0" kern="1200" dirty="0" smtClean="0">
                        <a:solidFill>
                          <a:schemeClr val="tx1"/>
                        </a:solidFill>
                        <a:effectLst/>
                        <a:latin typeface="+mn-lt"/>
                        <a:ea typeface="+mn-ea"/>
                        <a:cs typeface="+mn-cs"/>
                      </a:rPr>
                      <m:t> </m:t>
                    </m:r>
                    <m:r>
                      <m:rPr>
                        <m:nor/>
                      </m:rPr>
                      <a:rPr lang="en-US" altLang="zh-CN" sz="1200" b="0" i="0" kern="1200" dirty="0" smtClean="0">
                        <a:solidFill>
                          <a:schemeClr val="tx1"/>
                        </a:solidFill>
                        <a:effectLst/>
                        <a:latin typeface="+mn-lt"/>
                        <a:ea typeface="+mn-ea"/>
                        <a:cs typeface="+mn-cs"/>
                      </a:rPr>
                      <m:t>function</m:t>
                    </m:r>
                    <m:r>
                      <m:rPr>
                        <m:nor/>
                      </m:rPr>
                      <a:rPr lang="en-US" altLang="zh-CN" sz="1200" b="0" i="0" kern="1200" dirty="0" smtClean="0">
                        <a:solidFill>
                          <a:schemeClr val="tx1"/>
                        </a:solidFill>
                        <a:effectLst/>
                        <a:latin typeface="+mn-lt"/>
                        <a:ea typeface="+mn-ea"/>
                        <a:cs typeface="+mn-cs"/>
                      </a:rPr>
                      <m:t> </m:t>
                    </m:r>
                    <m:r>
                      <a:rPr lang="en-US" altLang="zh-CN" sz="1200" i="1" kern="1200">
                        <a:solidFill>
                          <a:schemeClr val="tx1"/>
                        </a:solidFill>
                        <a:effectLst/>
                        <a:latin typeface="Cambria Math" panose="02040503050406030204" pitchFamily="18" charset="0"/>
                        <a:ea typeface="+mn-ea"/>
                        <a:cs typeface="+mn-cs"/>
                      </a:rPr>
                      <m:t>𝜑</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e>
                    </m:d>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𝜆</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 for all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ⅈ∈</m:t>
                    </m:r>
                    <m:d>
                      <m:dPr>
                        <m:begChr m:val="{"/>
                        <m:endChr m:val="}"/>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1,2,…,</m:t>
                        </m:r>
                        <m:r>
                          <a:rPr lang="en-US" altLang="zh-CN" sz="1200" i="1" kern="1200">
                            <a:solidFill>
                              <a:schemeClr val="tx1"/>
                            </a:solidFill>
                            <a:effectLst/>
                            <a:latin typeface="Cambria Math" panose="02040503050406030204" pitchFamily="18" charset="0"/>
                            <a:ea typeface="+mn-ea"/>
                            <a:cs typeface="+mn-cs"/>
                          </a:rPr>
                          <m:t>𝑛</m:t>
                        </m:r>
                      </m:e>
                    </m:d>
                  </m:oMath>
                </a14:m>
                <a:endParaRPr lang="zh-CN" altLang="zh-CN" sz="1200" kern="1200" dirty="0">
                  <a:solidFill>
                    <a:schemeClr val="tx1"/>
                  </a:solidFill>
                  <a:effectLst/>
                  <a:latin typeface="+mn-lt"/>
                  <a:ea typeface="+mn-ea"/>
                  <a:cs typeface="+mn-cs"/>
                </a:endParaRPr>
              </a:p>
              <a:p>
                <a:pPr marL="0" indent="0" eaLnBrk="1" hangingPunct="1">
                  <a:buNone/>
                </a:pPr>
                <a:endParaRPr lang="en-US" altLang="zh-CN" dirty="0"/>
              </a:p>
            </p:txBody>
          </p:sp>
        </mc:Choice>
        <mc:Fallback xmlns="">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As we know, kernel matrix is important to kernel methods. Which contains most of information needed by kernel method and its spectral decomposition is useful in kernel selection.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Spectral Measure is given in following form. K is the kernel matrix, N is the normal kernel matrix,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  </a:t>
                </a:r>
                <a:r>
                  <a:rPr lang="en-US" altLang="zh-CN" sz="1200" kern="1200" dirty="0">
                    <a:solidFill>
                      <a:schemeClr val="tx1"/>
                    </a:solidFill>
                    <a:effectLst/>
                    <a:latin typeface="+mn-lt"/>
                    <a:ea typeface="+mn-ea"/>
                    <a:cs typeface="+mn-cs"/>
                  </a:rPr>
                  <a:t> is the spectral decomposition of </a:t>
                </a:r>
                <a:r>
                  <a:rPr lang="el-GR" altLang="zh-CN" sz="1200" i="0" kern="1200">
                    <a:solidFill>
                      <a:schemeClr val="tx1"/>
                    </a:solidFill>
                    <a:effectLst/>
                    <a:latin typeface="+mn-lt"/>
                    <a:ea typeface="+mn-ea"/>
                    <a:cs typeface="+mn-cs"/>
                  </a:rPr>
                  <a:t>𝛮</a:t>
                </a:r>
                <a:r>
                  <a:rPr lang="en-US" altLang="zh-CN" sz="1200" kern="1200" dirty="0">
                    <a:solidFill>
                      <a:schemeClr val="tx1"/>
                    </a:solidFill>
                    <a:effectLst/>
                    <a:latin typeface="+mn-lt"/>
                    <a:ea typeface="+mn-ea"/>
                    <a:cs typeface="+mn-cs"/>
                  </a:rPr>
                  <a:t>, so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0,1]</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is the eigenvalue and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is the eigenvector.</a:t>
                </a:r>
                <a:r>
                  <a:rPr lang="en-US" altLang="zh-CN" sz="1200" i="0" kern="1200">
                    <a:solidFill>
                      <a:schemeClr val="tx1"/>
                    </a:solidFill>
                    <a:effectLst/>
                    <a:latin typeface="+mn-lt"/>
                    <a:ea typeface="+mn-ea"/>
                    <a:cs typeface="+mn-cs"/>
                  </a:rPr>
                  <a:t>𝜑</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en-US" altLang="zh-CN" sz="1200" kern="1200" dirty="0">
                    <a:solidFill>
                      <a:schemeClr val="tx1"/>
                    </a:solidFill>
                    <a:effectLst/>
                    <a:latin typeface="+mn-lt"/>
                    <a:ea typeface="+mn-ea"/>
                    <a:cs typeface="+mn-cs"/>
                  </a:rPr>
                  <a:t> for all </a:t>
                </a:r>
                <a:r>
                  <a:rPr lang="en-US" altLang="zh-CN" sz="1200" i="0" kern="1200">
                    <a:solidFill>
                      <a:schemeClr val="tx1"/>
                    </a:solidFill>
                    <a:effectLst/>
                    <a:latin typeface="+mn-lt"/>
                    <a:ea typeface="+mn-ea"/>
                    <a:cs typeface="+mn-cs"/>
                  </a:rPr>
                  <a:t>ⅈ∈</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1,2,…,𝑛}</a:t>
                </a:r>
                <a:endParaRPr lang="zh-CN" altLang="zh-CN" sz="1200" kern="1200" dirty="0">
                  <a:solidFill>
                    <a:schemeClr val="tx1"/>
                  </a:solidFill>
                  <a:effectLst/>
                  <a:latin typeface="+mn-lt"/>
                  <a:ea typeface="+mn-ea"/>
                  <a:cs typeface="+mn-cs"/>
                </a:endParaRPr>
              </a:p>
              <a:p>
                <a:pPr marL="0" indent="0" eaLnBrk="1" hangingPunct="1">
                  <a:buNone/>
                </a:pPr>
                <a:endParaRPr lang="en-US" altLang="zh-CN" dirty="0"/>
              </a:p>
            </p:txBody>
          </p:sp>
        </mc:Fallback>
      </mc:AlternateContent>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7</a:t>
            </a:fld>
            <a:endParaRPr lang="zh-CN" altLang="en-US"/>
          </a:p>
        </p:txBody>
      </p:sp>
    </p:spTree>
    <p:extLst>
      <p:ext uri="{BB962C8B-B14F-4D97-AF65-F5344CB8AC3E}">
        <p14:creationId xmlns:p14="http://schemas.microsoft.com/office/powerpoint/2010/main" val="190308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mc:AlternateContent xmlns:mc="http://schemas.openxmlformats.org/markup-compatibility/2006" xmlns:a14="http://schemas.microsoft.com/office/drawing/2010/main">
        <mc:Choice Requires="a14">
          <p:sp>
            <p:nvSpPr>
              <p:cNvPr id="11267" name="备注占位符 2"/>
              <p:cNvSpPr>
                <a:spLocks noGrp="1"/>
              </p:cNvSpPr>
              <p:nvPr>
                <p:ph type="body"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We  can define function \phi as following two forms.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Hinge form, \phi \lambda equals zero when \lambda is not greater than h, otherwise \phi \lambda equals to \lambda.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High degree form. \phi \lambda equals \lambda to r-</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power, where r is bigger than 0. And we can conduct SM to this form when we use High degree form.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Both of them can remove noises and have similar accuracy.</a:t>
                </a:r>
              </a:p>
              <a:p>
                <a:r>
                  <a:rPr lang="en-US" altLang="zh-CN" sz="1200" kern="1200" dirty="0">
                    <a:solidFill>
                      <a:schemeClr val="tx1"/>
                    </a:solidFill>
                    <a:effectLst/>
                    <a:latin typeface="+mn-lt"/>
                    <a:ea typeface="+mn-ea"/>
                    <a:cs typeface="+mn-cs"/>
                  </a:rPr>
                  <a:t>But We use high degree form in this paper, because high degree form is more effective, can be calculated in O(n2).</a:t>
                </a:r>
                <a:endParaRPr lang="zh-CN" altLang="zh-CN" sz="1200" kern="1200" dirty="0">
                  <a:solidFill>
                    <a:schemeClr val="tx1"/>
                  </a:solidFill>
                  <a:effectLst/>
                  <a:latin typeface="+mn-lt"/>
                  <a:ea typeface="+mn-ea"/>
                  <a:cs typeface="+mn-cs"/>
                </a:endParaRPr>
              </a:p>
            </p:txBody>
          </p:sp>
        </mc:Choice>
        <mc:Fallback xmlns="">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As we known, \phi is a function in R, and define \phi \lambda not greater than \lambda as following two forms.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Hinge form, \phi \lambda equals zero when \lambda not greater than h and \phi \lambda equals \lambda in other case.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High degree form. \phi \lambda equals \lambda to r-</a:t>
                </a:r>
                <a:r>
                  <a:rPr lang="en-US" altLang="zh-CN" sz="1200" kern="1200" dirty="0" err="1">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 power, where r bigger than 0. And we can conduct SM to this form when we use High degree form.</a:t>
                </a:r>
                <a:endParaRPr lang="zh-CN" altLang="zh-CN" sz="1200" kern="1200" dirty="0">
                  <a:solidFill>
                    <a:schemeClr val="tx1"/>
                  </a:solidFill>
                  <a:effectLst/>
                  <a:latin typeface="+mn-lt"/>
                  <a:ea typeface="+mn-ea"/>
                  <a:cs typeface="+mn-cs"/>
                </a:endParaRPr>
              </a:p>
              <a:p>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is the eigenvalue and when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is small, it may be noise. For hinge form, </a:t>
                </a:r>
                <a:r>
                  <a:rPr lang="en-US" altLang="zh-CN" sz="1200" i="0" kern="1200">
                    <a:solidFill>
                      <a:schemeClr val="tx1"/>
                    </a:solidFill>
                    <a:effectLst/>
                    <a:latin typeface="+mn-lt"/>
                    <a:ea typeface="+mn-ea"/>
                    <a:cs typeface="+mn-cs"/>
                  </a:rPr>
                  <a:t>𝜑</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)=0</a:t>
                </a:r>
                <a:r>
                  <a:rPr lang="en-US" altLang="zh-CN" sz="1200" kern="1200" dirty="0">
                    <a:solidFill>
                      <a:schemeClr val="tx1"/>
                    </a:solidFill>
                    <a:effectLst/>
                    <a:latin typeface="+mn-lt"/>
                    <a:ea typeface="+mn-ea"/>
                    <a:cs typeface="+mn-cs"/>
                  </a:rPr>
                  <a:t>, it can remove noise. For high degree form, when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is small, because </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0,1]</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𝜑</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𝜆</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  </a:t>
                </a:r>
                <a:r>
                  <a:rPr lang="en-US" altLang="zh-CN" sz="1200" kern="1200" dirty="0">
                    <a:solidFill>
                      <a:schemeClr val="tx1"/>
                    </a:solidFill>
                    <a:effectLst/>
                    <a:latin typeface="+mn-lt"/>
                    <a:ea typeface="+mn-ea"/>
                    <a:cs typeface="+mn-cs"/>
                  </a:rPr>
                  <a:t>approach 0 very quickly, it also can remove noise. We use high degree form in this paper, because those two forms have similar accuracy but high degree form is more effective, can be calculated in O(n2).</a:t>
                </a:r>
                <a:endParaRPr lang="zh-CN" altLang="zh-CN" sz="1200" kern="1200" dirty="0">
                  <a:solidFill>
                    <a:schemeClr val="tx1"/>
                  </a:solidFill>
                  <a:effectLst/>
                  <a:latin typeface="+mn-lt"/>
                  <a:ea typeface="+mn-ea"/>
                  <a:cs typeface="+mn-cs"/>
                </a:endParaRPr>
              </a:p>
            </p:txBody>
          </p:sp>
        </mc:Fallback>
      </mc:AlternateContent>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8</a:t>
            </a:fld>
            <a:endParaRPr lang="zh-CN" altLang="en-US"/>
          </a:p>
        </p:txBody>
      </p:sp>
    </p:spTree>
    <p:extLst>
      <p:ext uri="{BB962C8B-B14F-4D97-AF65-F5344CB8AC3E}">
        <p14:creationId xmlns:p14="http://schemas.microsoft.com/office/powerpoint/2010/main" val="358915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altLang="zh-CN" sz="1200" kern="1200" dirty="0">
                <a:solidFill>
                  <a:schemeClr val="tx1"/>
                </a:solidFill>
                <a:effectLst/>
                <a:latin typeface="+mn-lt"/>
                <a:ea typeface="+mn-ea"/>
                <a:cs typeface="+mn-cs"/>
              </a:rPr>
              <a:t>Then, there is SM-based Generalization Error Bounds for LSSVM. To confine generalization error bounds, we need to get minimum of this part, so we need to maximize SM.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choose the kernel function by maximizing SM(K, ϕ) to guarantee good generalization performance.</a:t>
            </a:r>
            <a:endParaRPr lang="zh-CN" altLang="zh-CN" sz="1200" kern="1200" dirty="0">
              <a:solidFill>
                <a:schemeClr val="tx1"/>
              </a:solidFill>
              <a:effectLst/>
              <a:latin typeface="+mn-lt"/>
              <a:ea typeface="+mn-ea"/>
              <a:cs typeface="+mn-cs"/>
            </a:endParaRP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84F17A-6D9D-4169-A96F-223EA56B9140}" type="slidenum">
              <a:rPr lang="zh-CN" altLang="en-US" smtClean="0"/>
              <a:pPr/>
              <a:t>9</a:t>
            </a:fld>
            <a:endParaRPr lang="zh-CN" altLang="en-US"/>
          </a:p>
        </p:txBody>
      </p:sp>
    </p:spTree>
    <p:extLst>
      <p:ext uri="{BB962C8B-B14F-4D97-AF65-F5344CB8AC3E}">
        <p14:creationId xmlns:p14="http://schemas.microsoft.com/office/powerpoint/2010/main" val="89222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C230EB-C5FE-48B8-951E-FB5354F3D2CE}" type="slidenum">
              <a:rPr lang="en-US" altLang="zh-CN"/>
              <a:pPr>
                <a:defRPr/>
              </a:pPr>
              <a:t>‹#›</a:t>
            </a:fld>
            <a:endParaRPr lang="en-US" altLang="zh-CN"/>
          </a:p>
        </p:txBody>
      </p:sp>
    </p:spTree>
    <p:extLst>
      <p:ext uri="{BB962C8B-B14F-4D97-AF65-F5344CB8AC3E}">
        <p14:creationId xmlns:p14="http://schemas.microsoft.com/office/powerpoint/2010/main" val="199967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0DBE13-B1AF-408D-9DFB-9DEB75DD10BC}" type="slidenum">
              <a:rPr lang="en-US" altLang="zh-CN"/>
              <a:pPr>
                <a:defRPr/>
              </a:pPr>
              <a:t>‹#›</a:t>
            </a:fld>
            <a:endParaRPr lang="en-US" altLang="zh-CN"/>
          </a:p>
        </p:txBody>
      </p:sp>
    </p:spTree>
    <p:extLst>
      <p:ext uri="{BB962C8B-B14F-4D97-AF65-F5344CB8AC3E}">
        <p14:creationId xmlns:p14="http://schemas.microsoft.com/office/powerpoint/2010/main" val="13406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1698AE-8603-4662-959F-E345FEA7FA53}" type="slidenum">
              <a:rPr lang="en-US" altLang="zh-CN"/>
              <a:pPr>
                <a:defRPr/>
              </a:pPr>
              <a:t>‹#›</a:t>
            </a:fld>
            <a:endParaRPr lang="en-US" altLang="zh-CN"/>
          </a:p>
        </p:txBody>
      </p:sp>
    </p:spTree>
    <p:extLst>
      <p:ext uri="{BB962C8B-B14F-4D97-AF65-F5344CB8AC3E}">
        <p14:creationId xmlns:p14="http://schemas.microsoft.com/office/powerpoint/2010/main" val="280487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6861AE-D540-46D6-BC23-AC9CA7D24C28}" type="slidenum">
              <a:rPr lang="en-US" altLang="zh-CN"/>
              <a:pPr>
                <a:defRPr/>
              </a:pPr>
              <a:t>‹#›</a:t>
            </a:fld>
            <a:endParaRPr lang="en-US" altLang="zh-CN"/>
          </a:p>
        </p:txBody>
      </p:sp>
    </p:spTree>
    <p:extLst>
      <p:ext uri="{BB962C8B-B14F-4D97-AF65-F5344CB8AC3E}">
        <p14:creationId xmlns:p14="http://schemas.microsoft.com/office/powerpoint/2010/main" val="192281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950F76-00AF-46E9-8C6B-7D391A431E71}" type="slidenum">
              <a:rPr lang="en-US" altLang="zh-CN"/>
              <a:pPr>
                <a:defRPr/>
              </a:pPr>
              <a:t>‹#›</a:t>
            </a:fld>
            <a:endParaRPr lang="en-US" altLang="zh-CN"/>
          </a:p>
        </p:txBody>
      </p:sp>
    </p:spTree>
    <p:extLst>
      <p:ext uri="{BB962C8B-B14F-4D97-AF65-F5344CB8AC3E}">
        <p14:creationId xmlns:p14="http://schemas.microsoft.com/office/powerpoint/2010/main" val="219146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1554A5-35D2-4E55-AB76-600864937DD3}" type="slidenum">
              <a:rPr lang="en-US" altLang="zh-CN"/>
              <a:pPr>
                <a:defRPr/>
              </a:pPr>
              <a:t>‹#›</a:t>
            </a:fld>
            <a:endParaRPr lang="en-US" altLang="zh-CN"/>
          </a:p>
        </p:txBody>
      </p:sp>
    </p:spTree>
    <p:extLst>
      <p:ext uri="{BB962C8B-B14F-4D97-AF65-F5344CB8AC3E}">
        <p14:creationId xmlns:p14="http://schemas.microsoft.com/office/powerpoint/2010/main" val="257361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2716013-A4A5-4396-9394-43B72E2178DE}" type="slidenum">
              <a:rPr lang="en-US" altLang="zh-CN"/>
              <a:pPr>
                <a:defRPr/>
              </a:pPr>
              <a:t>‹#›</a:t>
            </a:fld>
            <a:endParaRPr lang="en-US" altLang="zh-CN"/>
          </a:p>
        </p:txBody>
      </p:sp>
    </p:spTree>
    <p:extLst>
      <p:ext uri="{BB962C8B-B14F-4D97-AF65-F5344CB8AC3E}">
        <p14:creationId xmlns:p14="http://schemas.microsoft.com/office/powerpoint/2010/main" val="397681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4085BD-D88A-43A9-8445-E16FBBD35B96}" type="slidenum">
              <a:rPr lang="en-US" altLang="zh-CN"/>
              <a:pPr>
                <a:defRPr/>
              </a:pPr>
              <a:t>‹#›</a:t>
            </a:fld>
            <a:endParaRPr lang="en-US" altLang="zh-CN"/>
          </a:p>
        </p:txBody>
      </p:sp>
    </p:spTree>
    <p:extLst>
      <p:ext uri="{BB962C8B-B14F-4D97-AF65-F5344CB8AC3E}">
        <p14:creationId xmlns:p14="http://schemas.microsoft.com/office/powerpoint/2010/main" val="260694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EF87D57-144A-44CD-A79A-54E0FA74C1D3}" type="slidenum">
              <a:rPr lang="en-US" altLang="zh-CN"/>
              <a:pPr>
                <a:defRPr/>
              </a:pPr>
              <a:t>‹#›</a:t>
            </a:fld>
            <a:endParaRPr lang="en-US" altLang="zh-CN"/>
          </a:p>
        </p:txBody>
      </p:sp>
    </p:spTree>
    <p:extLst>
      <p:ext uri="{BB962C8B-B14F-4D97-AF65-F5344CB8AC3E}">
        <p14:creationId xmlns:p14="http://schemas.microsoft.com/office/powerpoint/2010/main" val="350429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CA0E27-F8DA-4E45-9071-C674A08BD47E}" type="slidenum">
              <a:rPr lang="en-US" altLang="zh-CN"/>
              <a:pPr>
                <a:defRPr/>
              </a:pPr>
              <a:t>‹#›</a:t>
            </a:fld>
            <a:endParaRPr lang="en-US" altLang="zh-CN"/>
          </a:p>
        </p:txBody>
      </p:sp>
    </p:spTree>
    <p:extLst>
      <p:ext uri="{BB962C8B-B14F-4D97-AF65-F5344CB8AC3E}">
        <p14:creationId xmlns:p14="http://schemas.microsoft.com/office/powerpoint/2010/main" val="319022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9F3BF7-707E-4685-9DD0-AD673ADC4C70}" type="slidenum">
              <a:rPr lang="en-US" altLang="zh-CN"/>
              <a:pPr>
                <a:defRPr/>
              </a:pPr>
              <a:t>‹#›</a:t>
            </a:fld>
            <a:endParaRPr lang="en-US" altLang="zh-CN"/>
          </a:p>
        </p:txBody>
      </p:sp>
    </p:spTree>
    <p:extLst>
      <p:ext uri="{BB962C8B-B14F-4D97-AF65-F5344CB8AC3E}">
        <p14:creationId xmlns:p14="http://schemas.microsoft.com/office/powerpoint/2010/main" val="352900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D0F610-DF63-4A3C-AC62-372A03AA8C4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Layout" Target="../slideLayouts/slideLayout2.xml"/><Relationship Id="rId7" Type="http://schemas.openxmlformats.org/officeDocument/2006/relationships/oleObject" Target="../embeddings/oleObject7.bin"/><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20.png"/><Relationship Id="rId11" Type="http://schemas.openxmlformats.org/officeDocument/2006/relationships/image" Target="../media/image13.wmf"/><Relationship Id="rId5" Type="http://schemas.openxmlformats.org/officeDocument/2006/relationships/image" Target="../media/image3.jpeg"/><Relationship Id="rId10" Type="http://schemas.openxmlformats.org/officeDocument/2006/relationships/oleObject" Target="../embeddings/oleObject8.bin"/><Relationship Id="rId4" Type="http://schemas.openxmlformats.org/officeDocument/2006/relationships/notesSlide" Target="../notesSlides/notesSlide12.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14.wmf"/><Relationship Id="rId12" Type="http://schemas.openxmlformats.org/officeDocument/2006/relationships/image" Target="../media/image24.png"/><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26.png"/><Relationship Id="rId5" Type="http://schemas.openxmlformats.org/officeDocument/2006/relationships/image" Target="../media/image3.jpeg"/><Relationship Id="rId10" Type="http://schemas.openxmlformats.org/officeDocument/2006/relationships/image" Target="../media/image15.wmf"/><Relationship Id="rId4" Type="http://schemas.openxmlformats.org/officeDocument/2006/relationships/notesSlide" Target="../notesSlides/notesSlide13.xml"/><Relationship Id="rId9"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8.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9.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3.pn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2.xml"/><Relationship Id="rId7" Type="http://schemas.openxmlformats.org/officeDocument/2006/relationships/image" Target="../media/image24.wmf"/><Relationship Id="rId2" Type="http://schemas.openxmlformats.org/officeDocument/2006/relationships/tags" Target="../tags/tag18.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3.jpeg"/><Relationship Id="rId4" Type="http://schemas.openxmlformats.org/officeDocument/2006/relationships/notesSlide" Target="../notesSlides/notesSlide20.xml"/><Relationship Id="rId9"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2.xml"/><Relationship Id="rId7" Type="http://schemas.openxmlformats.org/officeDocument/2006/relationships/image" Target="../media/image4.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notesSlide" Target="../notesSlides/notesSlide3.xml"/><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w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image" Target="../media/image15.png"/><Relationship Id="rId12"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4.png"/><Relationship Id="rId11" Type="http://schemas.openxmlformats.org/officeDocument/2006/relationships/image" Target="../media/image8.wmf"/><Relationship Id="rId5" Type="http://schemas.openxmlformats.org/officeDocument/2006/relationships/image" Target="../media/image3.jpeg"/><Relationship Id="rId10" Type="http://schemas.openxmlformats.org/officeDocument/2006/relationships/oleObject" Target="../embeddings/oleObject5.bin"/><Relationship Id="rId4" Type="http://schemas.openxmlformats.org/officeDocument/2006/relationships/notesSlide" Target="../notesSlides/notesSlide8.xml"/><Relationship Id="rId9" Type="http://schemas.openxmlformats.org/officeDocument/2006/relationships/image" Target="../media/image7.wmf"/><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p:cNvSpPr txBox="1">
            <a:spLocks noChangeArrowheads="1"/>
          </p:cNvSpPr>
          <p:nvPr/>
        </p:nvSpPr>
        <p:spPr bwMode="auto">
          <a:xfrm>
            <a:off x="997143" y="1078538"/>
            <a:ext cx="714971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bg1"/>
                </a:solidFill>
              </a:rPr>
              <a:t>Efficient Kernel Selection </a:t>
            </a:r>
          </a:p>
          <a:p>
            <a:pPr algn="ctr" eaLnBrk="1" hangingPunct="1">
              <a:spcBef>
                <a:spcPct val="0"/>
              </a:spcBef>
              <a:buFontTx/>
              <a:buNone/>
            </a:pPr>
            <a:r>
              <a:rPr lang="en-US" altLang="zh-CN" sz="4400" b="1" dirty="0">
                <a:solidFill>
                  <a:schemeClr val="bg1"/>
                </a:solidFill>
              </a:rPr>
              <a:t>via Spectral Analysis</a:t>
            </a:r>
            <a:r>
              <a:rPr lang="en-US" altLang="zh-CN" sz="4400" dirty="0">
                <a:solidFill>
                  <a:schemeClr val="bg1"/>
                </a:solidFill>
              </a:rPr>
              <a:t> </a:t>
            </a:r>
            <a:endParaRPr lang="zh-CN" altLang="en-US" sz="4400" b="1" dirty="0">
              <a:solidFill>
                <a:schemeClr val="bg1"/>
              </a:solidFill>
              <a:latin typeface="华文楷体" panose="02010600040101010101" pitchFamily="2" charset="-122"/>
              <a:ea typeface="华文楷体" panose="02010600040101010101" pitchFamily="2" charset="-122"/>
            </a:endParaRPr>
          </a:p>
        </p:txBody>
      </p:sp>
      <p:pic>
        <p:nvPicPr>
          <p:cNvPr id="4100" name="Picture 6" descr="B-1"/>
          <p:cNvPicPr>
            <a:picLocks noChangeAspect="1" noChangeArrowheads="1"/>
          </p:cNvPicPr>
          <p:nvPr/>
        </p:nvPicPr>
        <p:blipFill>
          <a:blip r:embed="rId4" cstate="print">
            <a:extLst>
              <a:ext uri="{28A0092B-C50C-407E-A947-70E740481C1C}">
                <a14:useLocalDpi xmlns:a14="http://schemas.microsoft.com/office/drawing/2010/main" val="0"/>
              </a:ext>
            </a:extLst>
          </a:blip>
          <a:srcRect l="8194" t="52522" r="40851" b="32153"/>
          <a:stretch>
            <a:fillRect/>
          </a:stretch>
        </p:blipFill>
        <p:spPr bwMode="auto">
          <a:xfrm>
            <a:off x="5174784" y="5527238"/>
            <a:ext cx="3969216" cy="895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3492646" y="5091747"/>
            <a:ext cx="1864613" cy="369332"/>
          </a:xfrm>
          <a:prstGeom prst="rect">
            <a:avLst/>
          </a:prstGeom>
          <a:noFill/>
        </p:spPr>
        <p:txBody>
          <a:bodyPr wrap="none" rtlCol="0">
            <a:spAutoFit/>
          </a:bodyPr>
          <a:lstStyle/>
          <a:p>
            <a:r>
              <a:rPr lang="en-US" altLang="zh-CN" dirty="0"/>
              <a:t>August 23, 2017</a:t>
            </a:r>
            <a:endParaRPr lang="zh-CN" altLang="en-US" dirty="0"/>
          </a:p>
        </p:txBody>
      </p:sp>
      <p:sp>
        <p:nvSpPr>
          <p:cNvPr id="5" name="矩形 4">
            <a:extLst>
              <a:ext uri="{FF2B5EF4-FFF2-40B4-BE49-F238E27FC236}">
                <a16:creationId xmlns:a16="http://schemas.microsoft.com/office/drawing/2014/main" id="{6F3F92E2-B731-415A-B68B-E1261C63DEC0}"/>
              </a:ext>
            </a:extLst>
          </p:cNvPr>
          <p:cNvSpPr/>
          <p:nvPr/>
        </p:nvSpPr>
        <p:spPr>
          <a:xfrm>
            <a:off x="37029" y="3519622"/>
            <a:ext cx="8775848" cy="1343958"/>
          </a:xfrm>
          <a:prstGeom prst="rect">
            <a:avLst/>
          </a:prstGeom>
        </p:spPr>
        <p:txBody>
          <a:bodyPr wrap="square">
            <a:spAutoFit/>
          </a:bodyPr>
          <a:lstStyle/>
          <a:p>
            <a:pPr algn="ctr"/>
            <a:r>
              <a:rPr lang="zh-CN" altLang="en-US" sz="2000" b="1" dirty="0"/>
              <a:t>Jian Li</a:t>
            </a:r>
            <a:r>
              <a:rPr lang="en-US" altLang="zh-CN" sz="2000" b="1" baseline="30000" dirty="0">
                <a:solidFill>
                  <a:srgbClr val="0000FF"/>
                </a:solidFill>
              </a:rPr>
              <a:t> </a:t>
            </a:r>
            <a:r>
              <a:rPr lang="en-US" altLang="zh-CN" sz="2000" b="1" baseline="30000" dirty="0"/>
              <a:t>1,2</a:t>
            </a:r>
            <a:r>
              <a:rPr lang="zh-CN" altLang="en-US" sz="2000" dirty="0"/>
              <a:t> </a:t>
            </a:r>
            <a:r>
              <a:rPr lang="en-US" altLang="zh-CN" sz="2000" dirty="0"/>
              <a:t>,</a:t>
            </a:r>
            <a:r>
              <a:rPr lang="zh-CN" altLang="en-US" sz="2000" dirty="0"/>
              <a:t>Yong Liu</a:t>
            </a:r>
            <a:r>
              <a:rPr lang="zh-CN" altLang="en-US" sz="2000" b="1" baseline="30000" dirty="0"/>
              <a:t>1,3∗</a:t>
            </a:r>
            <a:r>
              <a:rPr lang="zh-CN" altLang="en-US" sz="2000" dirty="0"/>
              <a:t>, Hailun Lin</a:t>
            </a:r>
            <a:r>
              <a:rPr lang="zh-CN" altLang="en-US" sz="2000" b="1" baseline="30000" dirty="0"/>
              <a:t>1</a:t>
            </a:r>
            <a:r>
              <a:rPr lang="zh-CN" altLang="en-US" sz="2000" dirty="0"/>
              <a:t>, Yinliang Yue</a:t>
            </a:r>
            <a:r>
              <a:rPr lang="zh-CN" altLang="en-US" sz="2000" b="1" baseline="30000" dirty="0"/>
              <a:t>1</a:t>
            </a:r>
            <a:r>
              <a:rPr lang="zh-CN" altLang="en-US" sz="2000" dirty="0"/>
              <a:t>, Weiping Wang</a:t>
            </a:r>
            <a:r>
              <a:rPr lang="zh-CN" altLang="en-US" sz="2000" b="1" baseline="30000" dirty="0"/>
              <a:t>1</a:t>
            </a:r>
            <a:endParaRPr lang="en-US" altLang="zh-CN" sz="2000" b="1" baseline="30000" dirty="0"/>
          </a:p>
          <a:p>
            <a:pPr algn="ctr"/>
            <a:endParaRPr lang="en-US" altLang="zh-CN" sz="2000" b="1" baseline="30000" dirty="0"/>
          </a:p>
          <a:p>
            <a:pPr algn="ctr"/>
            <a:r>
              <a:rPr lang="zh-CN" altLang="en-US" sz="1600" dirty="0"/>
              <a:t> </a:t>
            </a:r>
            <a:r>
              <a:rPr lang="zh-CN" altLang="en-US" sz="1600" b="1" baseline="30000" dirty="0"/>
              <a:t>1</a:t>
            </a:r>
            <a:r>
              <a:rPr lang="zh-CN" altLang="en-US" sz="1600" dirty="0"/>
              <a:t>Institute of Information Engineering, Chinese Academy of Sciences</a:t>
            </a:r>
          </a:p>
          <a:p>
            <a:pPr algn="ctr"/>
            <a:r>
              <a:rPr lang="zh-CN" altLang="en-US" sz="1600" b="1" baseline="30000" dirty="0"/>
              <a:t>2</a:t>
            </a:r>
            <a:r>
              <a:rPr lang="zh-CN" altLang="en-US" sz="1600" dirty="0"/>
              <a:t>School of Cyber Security, University of Chinese Academy of Sciences</a:t>
            </a:r>
            <a:endParaRPr lang="en-US" altLang="zh-CN" sz="1600" dirty="0"/>
          </a:p>
          <a:p>
            <a:pPr algn="ctr"/>
            <a:r>
              <a:rPr lang="zh-CN" altLang="en-US" sz="1600" dirty="0"/>
              <a:t> </a:t>
            </a:r>
            <a:r>
              <a:rPr lang="zh-CN" altLang="en-US" sz="1600" b="1" baseline="30000" dirty="0"/>
              <a:t>3</a:t>
            </a:r>
            <a:r>
              <a:rPr lang="zh-CN" altLang="en-US" sz="1600" dirty="0"/>
              <a:t>Tianjin University</a:t>
            </a:r>
          </a:p>
        </p:txBody>
      </p:sp>
    </p:spTree>
  </p:cSld>
  <p:clrMapOvr>
    <a:masterClrMapping/>
  </p:clrMapOvr>
  <mc:AlternateContent xmlns:mc="http://schemas.openxmlformats.org/markup-compatibility/2006" xmlns:p14="http://schemas.microsoft.com/office/powerpoint/2010/main">
    <mc:Choice Requires="p14">
      <p:transition spd="slow" p14:dur="2000" advTm="6111"/>
    </mc:Choice>
    <mc:Fallback xmlns="">
      <p:transition spd="slow" advTm="61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4" y="387903"/>
            <a:ext cx="8219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SM-based Generalization Error Bounds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10</a:t>
            </a:fld>
            <a:endParaRPr lang="en-US" altLang="zh-CN" dirty="0"/>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图片 16"/>
          <p:cNvPicPr>
            <a:picLocks noChangeAspect="1"/>
          </p:cNvPicPr>
          <p:nvPr/>
        </p:nvPicPr>
        <p:blipFill>
          <a:blip r:embed="rId5"/>
          <a:stretch>
            <a:fillRect/>
          </a:stretch>
        </p:blipFill>
        <p:spPr>
          <a:xfrm>
            <a:off x="467544" y="1581249"/>
            <a:ext cx="7200000" cy="2855257"/>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599BF0B-DF97-4B87-B5EE-672E2147D065}"/>
                  </a:ext>
                </a:extLst>
              </p:cNvPr>
              <p:cNvSpPr txBox="1"/>
              <p:nvPr/>
            </p:nvSpPr>
            <p:spPr>
              <a:xfrm>
                <a:off x="1101723" y="4725144"/>
                <a:ext cx="6940554" cy="1015663"/>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altLang="zh-CN" sz="2400" dirty="0">
                    <a:latin typeface="+mj-lt"/>
                  </a:rPr>
                  <a:t>We can choose the kernel function for SVM by </a:t>
                </a:r>
              </a:p>
              <a:p>
                <a:r>
                  <a:rPr lang="en-US" altLang="zh-CN" sz="2400" dirty="0">
                    <a:solidFill>
                      <a:srgbClr val="FF0000"/>
                    </a:solidFill>
                    <a:latin typeface="+mj-lt"/>
                  </a:rPr>
                  <a:t>maximizing </a:t>
                </a:r>
                <a14:m>
                  <m:oMath xmlns:m="http://schemas.openxmlformats.org/officeDocument/2006/math">
                    <m:r>
                      <m:rPr>
                        <m:sty m:val="p"/>
                      </m:rPr>
                      <a:rPr lang="en-US" altLang="zh-CN" sz="2400" i="1" dirty="0" smtClean="0">
                        <a:solidFill>
                          <a:schemeClr val="tx1"/>
                        </a:solidFill>
                        <a:latin typeface="Cambria Math" panose="02040503050406030204" pitchFamily="18" charset="0"/>
                      </a:rPr>
                      <m:t>SM</m:t>
                    </m:r>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𝐾</m:t>
                    </m:r>
                    <m:r>
                      <a:rPr lang="en-US" altLang="zh-CN" sz="2400" b="0" i="1" dirty="0" smtClean="0">
                        <a:solidFill>
                          <a:schemeClr val="tx1"/>
                        </a:solidFill>
                        <a:latin typeface="Cambria Math" panose="02040503050406030204" pitchFamily="18" charset="0"/>
                      </a:rPr>
                      <m:t>,</m:t>
                    </m:r>
                    <m:r>
                      <a:rPr lang="zh-CN" altLang="en-US" sz="2400" b="0" i="1" dirty="0" smtClean="0">
                        <a:solidFill>
                          <a:schemeClr val="tx1"/>
                        </a:solidFill>
                        <a:latin typeface="Cambria Math" panose="02040503050406030204" pitchFamily="18" charset="0"/>
                      </a:rPr>
                      <m:t>𝜑</m:t>
                    </m:r>
                    <m:r>
                      <a:rPr lang="en-US" altLang="zh-CN" sz="2400" b="0" i="1" dirty="0" smtClean="0">
                        <a:solidFill>
                          <a:schemeClr val="tx1"/>
                        </a:solidFill>
                        <a:latin typeface="Cambria Math" panose="02040503050406030204" pitchFamily="18" charset="0"/>
                      </a:rPr>
                      <m:t>)</m:t>
                    </m:r>
                  </m:oMath>
                </a14:m>
                <a:endParaRPr lang="zh-CN" altLang="en-US" sz="2400" dirty="0">
                  <a:latin typeface="+mj-lt"/>
                </a:endParaRPr>
              </a:p>
            </p:txBody>
          </p:sp>
        </mc:Choice>
        <mc:Fallback xmlns="">
          <p:sp>
            <p:nvSpPr>
              <p:cNvPr id="19" name="文本框 18">
                <a:extLst>
                  <a:ext uri="{FF2B5EF4-FFF2-40B4-BE49-F238E27FC236}">
                    <a16:creationId xmlns:a16="http://schemas.microsoft.com/office/drawing/2014/main" id="{7599BF0B-DF97-4B87-B5EE-672E2147D065}"/>
                  </a:ext>
                </a:extLst>
              </p:cNvPr>
              <p:cNvSpPr txBox="1">
                <a:spLocks noRot="1" noChangeAspect="1" noMove="1" noResize="1" noEditPoints="1" noAdjustHandles="1" noChangeArrowheads="1" noChangeShapeType="1" noTextEdit="1"/>
              </p:cNvSpPr>
              <p:nvPr/>
            </p:nvSpPr>
            <p:spPr>
              <a:xfrm>
                <a:off x="1101723" y="4725144"/>
                <a:ext cx="6940554" cy="1015663"/>
              </a:xfrm>
              <a:prstGeom prst="rect">
                <a:avLst/>
              </a:prstGeom>
              <a:blipFill>
                <a:blip r:embed="rId6"/>
                <a:stretch>
                  <a:fillRect l="-1406" r="-351" b="-13174"/>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88E526A3-33A4-4DC3-A236-4A8072A8CC1E}"/>
              </a:ext>
            </a:extLst>
          </p:cNvPr>
          <p:cNvSpPr/>
          <p:nvPr/>
        </p:nvSpPr>
        <p:spPr>
          <a:xfrm>
            <a:off x="2051720" y="2618538"/>
            <a:ext cx="2160240" cy="35354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2">
            <a:extLst>
              <a:ext uri="{FF2B5EF4-FFF2-40B4-BE49-F238E27FC236}">
                <a16:creationId xmlns:a16="http://schemas.microsoft.com/office/drawing/2014/main" id="{9C5CDED4-D012-4A66-B66E-0A9D360CA5B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a:extLst>
              <a:ext uri="{FF2B5EF4-FFF2-40B4-BE49-F238E27FC236}">
                <a16:creationId xmlns:a16="http://schemas.microsoft.com/office/drawing/2014/main" id="{FD2D39F8-62F7-4C6F-8224-5D30AD8014E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a:extLst>
              <a:ext uri="{FF2B5EF4-FFF2-40B4-BE49-F238E27FC236}">
                <a16:creationId xmlns:a16="http://schemas.microsoft.com/office/drawing/2014/main" id="{A71E8CCC-B488-425A-B718-0438E42796BF}"/>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981379399"/>
      </p:ext>
    </p:extLst>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p:txBody>
          <a:bodyPr/>
          <a:lstStyle/>
          <a:p>
            <a:pPr eaLnBrk="1" hangingPunct="1"/>
            <a:endParaRPr lang="zh-CN" altLang="zh-CN"/>
          </a:p>
        </p:txBody>
      </p:sp>
      <p:pic>
        <p:nvPicPr>
          <p:cNvPr id="614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95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1"/>
          <p:cNvSpPr txBox="1">
            <a:spLocks noChangeArrowheads="1"/>
          </p:cNvSpPr>
          <p:nvPr/>
        </p:nvSpPr>
        <p:spPr bwMode="auto">
          <a:xfrm>
            <a:off x="611188" y="549275"/>
            <a:ext cx="7777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4000" b="1"/>
              <a:t>目录</a:t>
            </a:r>
          </a:p>
        </p:txBody>
      </p:sp>
      <p:grpSp>
        <p:nvGrpSpPr>
          <p:cNvPr id="4" name="组合 3"/>
          <p:cNvGrpSpPr/>
          <p:nvPr/>
        </p:nvGrpSpPr>
        <p:grpSpPr>
          <a:xfrm>
            <a:off x="971550" y="2889250"/>
            <a:ext cx="7200900" cy="539750"/>
            <a:chOff x="971550" y="2889250"/>
            <a:chExt cx="7200900" cy="539750"/>
          </a:xfrm>
        </p:grpSpPr>
        <p:sp>
          <p:nvSpPr>
            <p:cNvPr id="6150" name="Rectangle 12"/>
            <p:cNvSpPr>
              <a:spLocks noChangeArrowheads="1"/>
            </p:cNvSpPr>
            <p:nvPr/>
          </p:nvSpPr>
          <p:spPr bwMode="auto">
            <a:xfrm>
              <a:off x="1581150" y="288925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Kernel Selection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1" name="Rectangle 28"/>
            <p:cNvSpPr>
              <a:spLocks noChangeArrowheads="1"/>
            </p:cNvSpPr>
            <p:nvPr/>
          </p:nvSpPr>
          <p:spPr bwMode="auto">
            <a:xfrm>
              <a:off x="971550" y="288925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71550" y="1736725"/>
            <a:ext cx="7200900" cy="539750"/>
            <a:chOff x="971550" y="1736725"/>
            <a:chExt cx="7200900" cy="539750"/>
          </a:xfrm>
        </p:grpSpPr>
        <p:sp>
          <p:nvSpPr>
            <p:cNvPr id="6154" name="Rectangle 12"/>
            <p:cNvSpPr>
              <a:spLocks noChangeArrowheads="1"/>
            </p:cNvSpPr>
            <p:nvPr/>
          </p:nvSpPr>
          <p:spPr bwMode="auto">
            <a:xfrm>
              <a:off x="1581150" y="1736725"/>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Introduction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5" name="Rectangle 28"/>
            <p:cNvSpPr>
              <a:spLocks noChangeArrowheads="1"/>
            </p:cNvSpPr>
            <p:nvPr/>
          </p:nvSpPr>
          <p:spPr bwMode="auto">
            <a:xfrm>
              <a:off x="971550" y="1736725"/>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chemeClr val="bg1"/>
                  </a:solidFill>
                  <a:latin typeface="微软雅黑" panose="020B0503020204020204" pitchFamily="34" charset="-122"/>
                  <a:ea typeface="微软雅黑" panose="020B0503020204020204" pitchFamily="34" charset="-122"/>
                </a:rPr>
                <a:t>1</a:t>
              </a:r>
            </a:p>
          </p:txBody>
        </p:sp>
      </p:grpSp>
      <p:grpSp>
        <p:nvGrpSpPr>
          <p:cNvPr id="3" name="组合 2"/>
          <p:cNvGrpSpPr/>
          <p:nvPr/>
        </p:nvGrpSpPr>
        <p:grpSpPr>
          <a:xfrm>
            <a:off x="971550" y="2312988"/>
            <a:ext cx="7200900" cy="539750"/>
            <a:chOff x="971550" y="2312988"/>
            <a:chExt cx="7200900" cy="539750"/>
          </a:xfrm>
        </p:grpSpPr>
        <p:sp>
          <p:nvSpPr>
            <p:cNvPr id="6156" name="Rectangle 12"/>
            <p:cNvSpPr>
              <a:spLocks noChangeArrowheads="1"/>
            </p:cNvSpPr>
            <p:nvPr/>
          </p:nvSpPr>
          <p:spPr bwMode="auto">
            <a:xfrm>
              <a:off x="1581150" y="2312988"/>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Measure</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7" name="Rectangle 28"/>
            <p:cNvSpPr>
              <a:spLocks noChangeArrowheads="1"/>
            </p:cNvSpPr>
            <p:nvPr/>
          </p:nvSpPr>
          <p:spPr bwMode="auto">
            <a:xfrm>
              <a:off x="971550" y="2312988"/>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71500" y="2889250"/>
            <a:ext cx="7200900" cy="539750"/>
            <a:chOff x="971550" y="1736725"/>
            <a:chExt cx="7200900" cy="539750"/>
          </a:xfrm>
          <a:solidFill>
            <a:srgbClr val="FFC000"/>
          </a:solidFill>
        </p:grpSpPr>
        <p:sp>
          <p:nvSpPr>
            <p:cNvPr id="25" name="Rectangle 12"/>
            <p:cNvSpPr>
              <a:spLocks noChangeArrowheads="1"/>
            </p:cNvSpPr>
            <p:nvPr/>
          </p:nvSpPr>
          <p:spPr bwMode="auto">
            <a:xfrm>
              <a:off x="1581150" y="1736725"/>
              <a:ext cx="6591300" cy="539750"/>
            </a:xfrm>
            <a:prstGeom prst="rect">
              <a:avLst/>
            </a:prstGeom>
            <a:grp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Spectral Kernel Selection</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971550" y="1736725"/>
              <a:ext cx="471488" cy="539750"/>
            </a:xfrm>
            <a:prstGeom prst="rect">
              <a:avLst/>
            </a:prstGeom>
            <a:grp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3</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sp>
        <p:nvSpPr>
          <p:cNvPr id="8" name="灯片编号占位符 7"/>
          <p:cNvSpPr>
            <a:spLocks noGrp="1"/>
          </p:cNvSpPr>
          <p:nvPr>
            <p:ph type="sldNum" sz="quarter" idx="12"/>
          </p:nvPr>
        </p:nvSpPr>
        <p:spPr/>
        <p:txBody>
          <a:bodyPr/>
          <a:lstStyle/>
          <a:p>
            <a:pPr>
              <a:defRPr/>
            </a:pPr>
            <a:fld id="{C36861AE-D540-46D6-BC23-AC9CA7D24C28}" type="slidenum">
              <a:rPr lang="en-US" altLang="zh-CN" smtClean="0"/>
              <a:pPr>
                <a:defRPr/>
              </a:pPr>
              <a:t>11</a:t>
            </a:fld>
            <a:endParaRPr lang="en-US" altLang="zh-CN" dirty="0"/>
          </a:p>
        </p:txBody>
      </p:sp>
      <p:grpSp>
        <p:nvGrpSpPr>
          <p:cNvPr id="28" name="组合 27">
            <a:extLst>
              <a:ext uri="{FF2B5EF4-FFF2-40B4-BE49-F238E27FC236}">
                <a16:creationId xmlns:a16="http://schemas.microsoft.com/office/drawing/2014/main" id="{44AA46A3-0DA6-4333-9B97-AA18864783F8}"/>
              </a:ext>
            </a:extLst>
          </p:cNvPr>
          <p:cNvGrpSpPr/>
          <p:nvPr/>
        </p:nvGrpSpPr>
        <p:grpSpPr>
          <a:xfrm>
            <a:off x="971600" y="3464917"/>
            <a:ext cx="7200900" cy="539750"/>
            <a:chOff x="971600" y="3464917"/>
            <a:chExt cx="7200900" cy="539750"/>
          </a:xfrm>
        </p:grpSpPr>
        <p:sp>
          <p:nvSpPr>
            <p:cNvPr id="29" name="Rectangle 12">
              <a:extLst>
                <a:ext uri="{FF2B5EF4-FFF2-40B4-BE49-F238E27FC236}">
                  <a16:creationId xmlns:a16="http://schemas.microsoft.com/office/drawing/2014/main" id="{136272E5-5D2F-417E-AC62-9C1B72677F21}"/>
                </a:ext>
              </a:extLst>
            </p:cNvPr>
            <p:cNvSpPr>
              <a:spLocks noChangeArrowheads="1"/>
            </p:cNvSpPr>
            <p:nvPr/>
          </p:nvSpPr>
          <p:spPr bwMode="auto">
            <a:xfrm>
              <a:off x="1581200" y="3464917"/>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Experiments</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0" name="Rectangle 28">
              <a:extLst>
                <a:ext uri="{FF2B5EF4-FFF2-40B4-BE49-F238E27FC236}">
                  <a16:creationId xmlns:a16="http://schemas.microsoft.com/office/drawing/2014/main" id="{A722D55E-20EE-4AB1-9E7A-3A8C03065CF6}"/>
                </a:ext>
              </a:extLst>
            </p:cNvPr>
            <p:cNvSpPr>
              <a:spLocks noChangeArrowheads="1"/>
            </p:cNvSpPr>
            <p:nvPr/>
          </p:nvSpPr>
          <p:spPr bwMode="auto">
            <a:xfrm>
              <a:off x="971600" y="3464917"/>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98492EF3-ECBC-4DEC-A51A-94985505543D}"/>
              </a:ext>
            </a:extLst>
          </p:cNvPr>
          <p:cNvGrpSpPr/>
          <p:nvPr/>
        </p:nvGrpSpPr>
        <p:grpSpPr>
          <a:xfrm>
            <a:off x="971600" y="4041180"/>
            <a:ext cx="7200900" cy="539750"/>
            <a:chOff x="971600" y="4041180"/>
            <a:chExt cx="7200900" cy="539750"/>
          </a:xfrm>
        </p:grpSpPr>
        <p:sp>
          <p:nvSpPr>
            <p:cNvPr id="32" name="Rectangle 12">
              <a:extLst>
                <a:ext uri="{FF2B5EF4-FFF2-40B4-BE49-F238E27FC236}">
                  <a16:creationId xmlns:a16="http://schemas.microsoft.com/office/drawing/2014/main" id="{639AEAED-2C11-4F85-B6B1-BF6197B96FF8}"/>
                </a:ext>
              </a:extLst>
            </p:cNvPr>
            <p:cNvSpPr>
              <a:spLocks noChangeArrowheads="1"/>
            </p:cNvSpPr>
            <p:nvPr/>
          </p:nvSpPr>
          <p:spPr bwMode="auto">
            <a:xfrm>
              <a:off x="1581200" y="404118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Conclusion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3" name="Rectangle 28">
              <a:extLst>
                <a:ext uri="{FF2B5EF4-FFF2-40B4-BE49-F238E27FC236}">
                  <a16:creationId xmlns:a16="http://schemas.microsoft.com/office/drawing/2014/main" id="{E4A4CAF6-884D-4B66-9442-5ECBC22CC673}"/>
                </a:ext>
              </a:extLst>
            </p:cNvPr>
            <p:cNvSpPr>
              <a:spLocks noChangeArrowheads="1"/>
            </p:cNvSpPr>
            <p:nvPr/>
          </p:nvSpPr>
          <p:spPr bwMode="auto">
            <a:xfrm>
              <a:off x="971600" y="404118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5</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173047323"/>
      </p:ext>
    </p:extLst>
  </p:cSld>
  <p:clrMapOvr>
    <a:masterClrMapping/>
  </p:clrMapOvr>
  <mc:AlternateContent xmlns:mc="http://schemas.openxmlformats.org/markup-compatibility/2006" xmlns:p14="http://schemas.microsoft.com/office/powerpoint/2010/main">
    <mc:Choice Requires="p14">
      <p:transition spd="slow" p14:dur="2000" advTm="111"/>
    </mc:Choice>
    <mc:Fallback xmlns="">
      <p:transition spd="slow" advTm="1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a:xfrm>
            <a:off x="179512" y="16288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19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Spectral Kernel Selection</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12</a:t>
            </a:fld>
            <a:endParaRPr lang="en-US" altLang="zh-CN" dirty="0"/>
          </a:p>
        </p:txBody>
      </p:sp>
      <p:sp>
        <p:nvSpPr>
          <p:cNvPr id="27" name="文本框 4"/>
          <p:cNvSpPr txBox="1">
            <a:spLocks noChangeArrowheads="1"/>
          </p:cNvSpPr>
          <p:nvPr/>
        </p:nvSpPr>
        <p:spPr bwMode="auto">
          <a:xfrm>
            <a:off x="683568" y="3429000"/>
            <a:ext cx="78851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t>Weighted SM</a:t>
            </a:r>
            <a:endParaRPr lang="zh-CN" altLang="en-US" sz="2400"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2075383" y="2566905"/>
                <a:ext cx="5544617" cy="862095"/>
              </a:xfrm>
              <a:prstGeom prst="rect">
                <a:avLst/>
              </a:prstGeom>
              <a:noFill/>
            </p:spPr>
            <p:txBody>
              <a:bodyPr wrap="square" rtlCol="0">
                <a:spAutoFit/>
              </a:bodyPr>
              <a:lstStyle/>
              <a:p>
                <a:r>
                  <a:rPr lang="en-US" altLang="zh-CN" sz="2000" dirty="0"/>
                  <a:t>Where </a:t>
                </a:r>
                <a14:m>
                  <m:oMath xmlns:m="http://schemas.openxmlformats.org/officeDocument/2006/math">
                    <m:r>
                      <a:rPr lang="en-US" altLang="zh-CN" sz="2000" i="1" dirty="0" smtClean="0">
                        <a:latin typeface="Cambria Math" panose="02040503050406030204" pitchFamily="18" charset="0"/>
                      </a:rPr>
                      <m:t>𝜅</m:t>
                    </m:r>
                    <m:r>
                      <a:rPr lang="en-US" altLang="zh-CN" sz="2000" b="0" i="1" dirty="0" smtClean="0">
                        <a:latin typeface="Cambria Math" panose="02040503050406030204" pitchFamily="18" charset="0"/>
                      </a:rPr>
                      <m:t> </m:t>
                    </m:r>
                  </m:oMath>
                </a14:m>
                <a:r>
                  <a:rPr lang="en-US" altLang="zh-CN" sz="2000" dirty="0"/>
                  <a:t>is a candidate set of kernel functions.</a:t>
                </a:r>
              </a:p>
              <a:p>
                <a:pPr>
                  <a:lnSpc>
                    <a:spcPct val="150000"/>
                  </a:lnSpc>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rPr>
                        <m:t>𝜑</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𝜆</m:t>
                              </m:r>
                            </m:e>
                            <m:sub>
                              <m:r>
                                <a:rPr lang="en-US" altLang="zh-CN" sz="2000" i="1" smtClean="0">
                                  <a:latin typeface="Cambria Math" panose="02040503050406030204" pitchFamily="18" charset="0"/>
                                </a:rPr>
                                <m:t>𝑖</m:t>
                              </m:r>
                            </m:sub>
                          </m:sSub>
                        </m:e>
                      </m:d>
                      <m:r>
                        <a:rPr lang="en-US" altLang="zh-CN" sz="2000" i="1" smtClean="0">
                          <a:latin typeface="Cambria Math" panose="02040503050406030204" pitchFamily="18" charset="0"/>
                        </a:rPr>
                        <m:t>=</m:t>
                      </m:r>
                      <m:sSubSup>
                        <m:sSubSupPr>
                          <m:ctrlPr>
                            <a:rPr lang="en-US" altLang="zh-CN" sz="2000" i="1" smtClean="0">
                              <a:latin typeface="Cambria Math" panose="02040503050406030204" pitchFamily="18" charset="0"/>
                            </a:rPr>
                          </m:ctrlPr>
                        </m:sSubSupPr>
                        <m:e>
                          <m:r>
                            <a:rPr lang="en-US" altLang="zh-CN" sz="2000" i="1" smtClean="0">
                              <a:latin typeface="Cambria Math" panose="02040503050406030204" pitchFamily="18" charset="0"/>
                            </a:rPr>
                            <m:t>𝜆</m:t>
                          </m:r>
                        </m:e>
                        <m:sub>
                          <m:r>
                            <a:rPr lang="en-US" altLang="zh-CN" sz="2000" i="1" smtClean="0">
                              <a:latin typeface="Cambria Math" panose="02040503050406030204" pitchFamily="18" charset="0"/>
                            </a:rPr>
                            <m:t>𝑖</m:t>
                          </m:r>
                        </m:sub>
                        <m:sup>
                          <m:r>
                            <a:rPr lang="en-US" altLang="zh-CN" sz="2000" i="1" smtClean="0">
                              <a:latin typeface="Cambria Math" panose="02040503050406030204" pitchFamily="18" charset="0"/>
                            </a:rPr>
                            <m:t>𝑟</m:t>
                          </m:r>
                        </m:sup>
                      </m:sSubSup>
                      <m:r>
                        <a:rPr lang="en-US" altLang="zh-CN" sz="2000" i="1" smtClean="0">
                          <a:latin typeface="Cambria Math" panose="02040503050406030204" pitchFamily="18" charset="0"/>
                        </a:rPr>
                        <m:t>,</m:t>
                      </m:r>
                      <m:r>
                        <a:rPr lang="en-US" altLang="zh-CN" sz="2000" i="1" smtClean="0">
                          <a:latin typeface="Cambria Math" panose="02040503050406030204" pitchFamily="18" charset="0"/>
                        </a:rPr>
                        <m:t>𝑟</m:t>
                      </m:r>
                      <m:r>
                        <a:rPr lang="en-US" altLang="zh-CN" sz="2000" i="1" smtClean="0">
                          <a:latin typeface="Cambria Math" panose="02040503050406030204" pitchFamily="18" charset="0"/>
                        </a:rPr>
                        <m:t>≥1</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075383" y="2566905"/>
                <a:ext cx="5544617" cy="862095"/>
              </a:xfrm>
              <a:prstGeom prst="rect">
                <a:avLst/>
              </a:prstGeom>
              <a:blipFill>
                <a:blip r:embed="rId6"/>
                <a:stretch>
                  <a:fillRect l="-1099" t="-2817"/>
                </a:stretch>
              </a:blipFill>
            </p:spPr>
            <p:txBody>
              <a:bodyPr/>
              <a:lstStyle/>
              <a:p>
                <a:r>
                  <a:rPr lang="zh-CN" altLang="en-US">
                    <a:noFill/>
                  </a:rPr>
                  <a:t> </a:t>
                </a:r>
              </a:p>
            </p:txBody>
          </p:sp>
        </mc:Fallback>
      </mc:AlternateContent>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00313259"/>
              </p:ext>
            </p:extLst>
          </p:nvPr>
        </p:nvGraphicFramePr>
        <p:xfrm>
          <a:off x="2662064" y="3989700"/>
          <a:ext cx="3168352" cy="673070"/>
        </p:xfrm>
        <a:graphic>
          <a:graphicData uri="http://schemas.openxmlformats.org/presentationml/2006/ole">
            <mc:AlternateContent xmlns:mc="http://schemas.openxmlformats.org/markup-compatibility/2006">
              <mc:Choice xmlns:v="urn:schemas-microsoft-com:vml" Requires="v">
                <p:oleObj spid="_x0000_s4098" name="Equation" r:id="rId7" imgW="1841500" imgH="393700" progId="Equation.DSMT4">
                  <p:embed/>
                </p:oleObj>
              </mc:Choice>
              <mc:Fallback>
                <p:oleObj name="Equation" r:id="rId7" imgW="1841500" imgH="393700" progId="Equation.DSMT4">
                  <p:embed/>
                  <p:pic>
                    <p:nvPicPr>
                      <p:cNvPr id="19" name="对象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2064" y="3989700"/>
                        <a:ext cx="3168352" cy="673070"/>
                      </a:xfrm>
                      <a:prstGeom prst="rect">
                        <a:avLst/>
                      </a:prstGeom>
                      <a:noFill/>
                    </p:spPr>
                  </p:pic>
                </p:oleObj>
              </mc:Fallback>
            </mc:AlternateContent>
          </a:graphicData>
        </a:graphic>
      </p:graphicFrame>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120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5" name="文本框 34"/>
              <p:cNvSpPr txBox="1"/>
              <p:nvPr/>
            </p:nvSpPr>
            <p:spPr>
              <a:xfrm>
                <a:off x="1763688" y="4430398"/>
                <a:ext cx="6300701" cy="1230850"/>
              </a:xfrm>
              <a:prstGeom prst="rect">
                <a:avLst/>
              </a:prstGeom>
              <a:noFill/>
            </p:spPr>
            <p:txBody>
              <a:bodyPr wrap="square" rtlCol="0">
                <a:spAutoFit/>
              </a:bodyPr>
              <a:lstStyle/>
              <a:p>
                <a:pPr>
                  <a:lnSpc>
                    <a:spcPct val="150000"/>
                  </a:lnSpc>
                </a:pPr>
                <a:r>
                  <a:rPr lang="en-US" altLang="zh-CN" sz="2000" dirty="0"/>
                  <a:t>Where </a:t>
                </a: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e>
                      <m:sub>
                        <m:r>
                          <a:rPr lang="en-US" altLang="zh-CN" sz="2000" b="0" i="1" smtClean="0">
                            <a:latin typeface="Cambria Math" panose="02040503050406030204" pitchFamily="18" charset="0"/>
                          </a:rPr>
                          <m:t>+</m:t>
                        </m:r>
                      </m:sub>
                    </m:sSub>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m:t>
                            </m:r>
                          </m:sub>
                        </m:sSub>
                      </m:den>
                    </m:f>
                  </m:oMath>
                </a14:m>
                <a:r>
                  <a:rPr lang="en-US" altLang="zh-CN" sz="2000" dirty="0"/>
                  <a:t>, and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e>
                      <m:sub>
                        <m:r>
                          <a:rPr lang="en-US" altLang="zh-CN" sz="2000" b="0" i="1" smtClean="0">
                            <a:latin typeface="Cambria Math" panose="02040503050406030204" pitchFamily="18" charset="0"/>
                          </a:rPr>
                          <m:t>−</m:t>
                        </m:r>
                      </m:sub>
                    </m:sSub>
                    <m:r>
                      <a:rPr lang="en-US" altLang="zh-CN" sz="2000">
                        <a:latin typeface="Cambria Math" panose="02040503050406030204" pitchFamily="18" charset="0"/>
                      </a:rPr>
                      <m:t>=</m:t>
                    </m:r>
                    <m:r>
                      <a:rPr lang="en-US" altLang="zh-CN" sz="2000" b="0" i="0"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m:t>
                            </m:r>
                          </m:sub>
                        </m:sSub>
                      </m:den>
                    </m:f>
                  </m:oMath>
                </a14:m>
                <a:r>
                  <a:rPr lang="en-US" altLang="zh-CN" sz="2000" dirty="0"/>
                  <a:t> ,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m:t>
                        </m:r>
                      </m:sub>
                    </m:sSub>
                  </m:oMath>
                </a14:m>
                <a:r>
                  <a:rPr lang="en-US" altLang="zh-CN" sz="2000" dirty="0"/>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m:t>
                        </m:r>
                      </m:sub>
                    </m:sSub>
                    <m:r>
                      <a:rPr lang="en-US" altLang="zh-CN" sz="2000" i="1">
                        <a:latin typeface="Cambria Math" panose="02040503050406030204" pitchFamily="18" charset="0"/>
                      </a:rPr>
                      <m:t> </m:t>
                    </m:r>
                  </m:oMath>
                </a14:m>
                <a:r>
                  <a:rPr lang="en-US" altLang="zh-CN" sz="2000" dirty="0"/>
                  <a:t>are respective the sizes of positive and negative classes</a:t>
                </a:r>
                <a:endParaRPr lang="zh-CN" altLang="en-US" sz="20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1763688" y="4430398"/>
                <a:ext cx="6300701" cy="1230850"/>
              </a:xfrm>
              <a:prstGeom prst="rect">
                <a:avLst/>
              </a:prstGeom>
              <a:blipFill>
                <a:blip r:embed="rId9"/>
                <a:stretch>
                  <a:fillRect l="-967" b="-3465"/>
                </a:stretch>
              </a:blipFill>
            </p:spPr>
            <p:txBody>
              <a:bodyPr/>
              <a:lstStyle/>
              <a:p>
                <a:r>
                  <a:rPr lang="zh-CN" altLang="en-US">
                    <a:noFill/>
                  </a:rPr>
                  <a:t> </a:t>
                </a:r>
              </a:p>
            </p:txBody>
          </p:sp>
        </mc:Fallback>
      </mc:AlternateContent>
      <p:sp>
        <p:nvSpPr>
          <p:cNvPr id="3"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572307978"/>
              </p:ext>
            </p:extLst>
          </p:nvPr>
        </p:nvGraphicFramePr>
        <p:xfrm>
          <a:off x="2901156" y="1872237"/>
          <a:ext cx="3341688" cy="698500"/>
        </p:xfrm>
        <a:graphic>
          <a:graphicData uri="http://schemas.openxmlformats.org/presentationml/2006/ole">
            <mc:AlternateContent xmlns:mc="http://schemas.openxmlformats.org/markup-compatibility/2006">
              <mc:Choice xmlns:v="urn:schemas-microsoft-com:vml" Requires="v">
                <p:oleObj spid="_x0000_s4099" name="Equation" r:id="rId10" imgW="1866600" imgH="393480" progId="Equation.DSMT4">
                  <p:embed/>
                </p:oleObj>
              </mc:Choice>
              <mc:Fallback>
                <p:oleObj name="Equation" r:id="rId10" imgW="1866600" imgH="393480" progId="Equation.DSMT4">
                  <p:embed/>
                  <p:pic>
                    <p:nvPicPr>
                      <p:cNvPr id="4" name="对象 3"/>
                      <p:cNvPicPr>
                        <a:picLocks noChangeAspect="1" noChangeArrowheads="1"/>
                      </p:cNvPicPr>
                      <p:nvPr/>
                    </p:nvPicPr>
                    <p:blipFill>
                      <a:blip r:embed="rId11"/>
                      <a:srcRect/>
                      <a:stretch>
                        <a:fillRect/>
                      </a:stretch>
                    </p:blipFill>
                    <p:spPr bwMode="auto">
                      <a:xfrm>
                        <a:off x="2901156" y="1872237"/>
                        <a:ext cx="3341688" cy="698500"/>
                      </a:xfrm>
                      <a:prstGeom prst="rect">
                        <a:avLst/>
                      </a:prstGeom>
                      <a:noFill/>
                    </p:spPr>
                  </p:pic>
                </p:oleObj>
              </mc:Fallback>
            </mc:AlternateContent>
          </a:graphicData>
        </a:graphic>
      </p:graphicFrame>
      <p:sp>
        <p:nvSpPr>
          <p:cNvPr id="21" name="文本框 4">
            <a:extLst>
              <a:ext uri="{FF2B5EF4-FFF2-40B4-BE49-F238E27FC236}">
                <a16:creationId xmlns:a16="http://schemas.microsoft.com/office/drawing/2014/main" id="{36E654AF-957F-4FCB-B96B-55710856DE83}"/>
              </a:ext>
            </a:extLst>
          </p:cNvPr>
          <p:cNvSpPr txBox="1">
            <a:spLocks noChangeArrowheads="1"/>
          </p:cNvSpPr>
          <p:nvPr/>
        </p:nvSpPr>
        <p:spPr bwMode="auto">
          <a:xfrm>
            <a:off x="662768" y="1391169"/>
            <a:ext cx="78851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t>Spectral measure criterion(SM)</a:t>
            </a:r>
            <a:endParaRPr lang="zh-CN" altLang="en-US" sz="2400"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661"/>
    </mc:Choice>
    <mc:Fallback xmlns="">
      <p:transition spd="slow" advTm="6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d</a:t>
            </a:r>
            <a:endParaRPr lang="zh-CN" altLang="zh-CN" dirty="0"/>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4"/>
          <p:cNvSpPr txBox="1">
            <a:spLocks noChangeArrowheads="1"/>
          </p:cNvSpPr>
          <p:nvPr/>
        </p:nvSpPr>
        <p:spPr bwMode="auto">
          <a:xfrm>
            <a:off x="693911" y="1556792"/>
            <a:ext cx="7885188"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Graph Cut</a:t>
            </a:r>
            <a:r>
              <a:rPr lang="en-US" altLang="zh-CN" sz="2000" b="1" baseline="30000" dirty="0">
                <a:solidFill>
                  <a:srgbClr val="0000FF"/>
                </a:solidFill>
              </a:rPr>
              <a:t>[11]</a:t>
            </a:r>
            <a:endParaRPr lang="zh-CN" altLang="en-US" sz="2000" dirty="0">
              <a:latin typeface="Times New Roman" panose="02020603050405020304" pitchFamily="18" charset="0"/>
              <a:cs typeface="Times New Roman" panose="02020603050405020304" pitchFamily="18" charset="0"/>
            </a:endParaRPr>
          </a:p>
        </p:txBody>
      </p:sp>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Connections to Other measures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13</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25782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cs typeface="Times New Roman" panose="02020603050405020304" pitchFamily="18" charset="0"/>
            </a:endParaRPr>
          </a:p>
        </p:txBody>
      </p:sp>
      <p:sp>
        <p:nvSpPr>
          <p:cNvPr id="45" name="文本框 4"/>
          <p:cNvSpPr txBox="1">
            <a:spLocks noChangeArrowheads="1"/>
          </p:cNvSpPr>
          <p:nvPr/>
        </p:nvSpPr>
        <p:spPr bwMode="auto">
          <a:xfrm>
            <a:off x="683568" y="3429000"/>
            <a:ext cx="788518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Mean Discrepancy</a:t>
            </a:r>
            <a:r>
              <a:rPr lang="en-US" altLang="zh-CN" sz="2000" b="1" baseline="30000" dirty="0">
                <a:solidFill>
                  <a:srgbClr val="0000FF"/>
                </a:solidFill>
              </a:rPr>
              <a:t>[12]</a:t>
            </a:r>
            <a:endParaRPr lang="zh-CN" altLang="en-US" sz="2000" dirty="0">
              <a:latin typeface="Times New Roman" panose="02020603050405020304" pitchFamily="18" charset="0"/>
              <a:cs typeface="Times New Roman" panose="02020603050405020304" pitchFamily="18" charset="0"/>
            </a:endParaRPr>
          </a:p>
        </p:txBody>
      </p:sp>
      <p:sp>
        <p:nvSpPr>
          <p:cNvPr id="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16037033"/>
              </p:ext>
            </p:extLst>
          </p:nvPr>
        </p:nvGraphicFramePr>
        <p:xfrm>
          <a:off x="3718048" y="1903875"/>
          <a:ext cx="1934072" cy="751251"/>
        </p:xfrm>
        <a:graphic>
          <a:graphicData uri="http://schemas.openxmlformats.org/presentationml/2006/ole">
            <mc:AlternateContent xmlns:mc="http://schemas.openxmlformats.org/markup-compatibility/2006">
              <mc:Choice xmlns:v="urn:schemas-microsoft-com:vml" Requires="v">
                <p:oleObj spid="_x0000_s5122" name="Equation" r:id="rId6" imgW="1155199" imgH="444307" progId="Equation.DSMT4">
                  <p:embed/>
                </p:oleObj>
              </mc:Choice>
              <mc:Fallback>
                <p:oleObj name="Equation" r:id="rId6" imgW="1155199" imgH="444307"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8048" y="1903875"/>
                        <a:ext cx="1934072" cy="751251"/>
                      </a:xfrm>
                      <a:prstGeom prst="rect">
                        <a:avLst/>
                      </a:prstGeom>
                      <a:noFill/>
                    </p:spPr>
                  </p:pic>
                </p:oleObj>
              </mc:Fallback>
            </mc:AlternateContent>
          </a:graphicData>
        </a:graphic>
      </p:graphicFrame>
      <p:sp>
        <p:nvSpPr>
          <p:cNvPr id="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5" name="文本框 34"/>
              <p:cNvSpPr txBox="1"/>
              <p:nvPr/>
            </p:nvSpPr>
            <p:spPr>
              <a:xfrm>
                <a:off x="1475656" y="2692829"/>
                <a:ext cx="6748354" cy="743665"/>
              </a:xfrm>
              <a:prstGeom prst="rect">
                <a:avLst/>
              </a:prstGeom>
              <a:noFill/>
            </p:spPr>
            <p:txBody>
              <a:bodyPr wrap="square" rtlCol="0">
                <a:spAutoFit/>
              </a:bodyPr>
              <a:lstStyle/>
              <a:p>
                <a:r>
                  <a:rPr lang="en-US" altLang="zh-CN" sz="2000" dirty="0">
                    <a:latin typeface="+mj-lt"/>
                    <a:cs typeface="Times New Roman" panose="02020603050405020304" pitchFamily="18" charset="0"/>
                  </a:rPr>
                  <a:t>Where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𝐿</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𝐾</m:t>
                    </m:r>
                  </m:oMath>
                </a14:m>
                <a:r>
                  <a:rPr lang="en-US" altLang="zh-CN" sz="2000" dirty="0">
                    <a:latin typeface="+mj-lt"/>
                    <a:cs typeface="Times New Roman" panose="02020603050405020304" pitchFamily="18" charset="0"/>
                  </a:rPr>
                  <a:t>,    is the kernel matrix,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en-US" altLang="zh-CN" sz="2000" dirty="0">
                    <a:latin typeface="+mj-lt"/>
                    <a:cs typeface="Times New Roman" panose="02020603050405020304" pitchFamily="18" charset="0"/>
                  </a:rPr>
                  <a:t> is the diagonal matrix with the diagonal element </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𝐷</m:t>
                        </m:r>
                      </m:e>
                      <m:sub>
                        <m:r>
                          <a:rPr lang="en-US" altLang="zh-CN" sz="2000" b="0" i="1" smtClean="0">
                            <a:latin typeface="Cambria Math" panose="02040503050406030204" pitchFamily="18" charset="0"/>
                            <a:cs typeface="Times New Roman" panose="02020603050405020304" pitchFamily="18" charset="0"/>
                          </a:rPr>
                          <m:t>𝑖𝑖</m:t>
                        </m:r>
                      </m:sub>
                    </m:sSub>
                    <m:r>
                      <a:rPr lang="en-US" altLang="zh-CN" sz="2000" b="0" i="1" smtClean="0">
                        <a:latin typeface="Cambria Math" panose="02040503050406030204" pitchFamily="18" charset="0"/>
                        <a:cs typeface="Times New Roman" panose="02020603050405020304" pitchFamily="18" charset="0"/>
                      </a:rPr>
                      <m:t>=</m:t>
                    </m:r>
                    <m:nary>
                      <m:naryPr>
                        <m:chr m:val="∑"/>
                        <m:ctrlPr>
                          <a:rPr lang="en-US" altLang="zh-CN" sz="2000" b="0" i="1" smtClean="0">
                            <a:latin typeface="Cambria Math" panose="02040503050406030204" pitchFamily="18" charset="0"/>
                            <a:cs typeface="Times New Roman" panose="02020603050405020304" pitchFamily="18" charset="0"/>
                          </a:rPr>
                        </m:ctrlPr>
                      </m:naryPr>
                      <m:sub>
                        <m:r>
                          <m:rPr>
                            <m:brk m:alnAt="23"/>
                          </m:rPr>
                          <a:rPr lang="en-US" altLang="zh-CN" sz="2000" b="0" i="1" smtClean="0">
                            <a:latin typeface="Cambria Math" panose="02040503050406030204" pitchFamily="18" charset="0"/>
                            <a:cs typeface="Times New Roman" panose="02020603050405020304" pitchFamily="18" charset="0"/>
                          </a:rPr>
                          <m:t>𝑗</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𝑛</m:t>
                        </m:r>
                      </m:sup>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𝐾</m:t>
                            </m:r>
                          </m:e>
                          <m:sub>
                            <m:r>
                              <a:rPr lang="en-US" altLang="zh-CN" sz="2000" i="1">
                                <a:latin typeface="Cambria Math" panose="02040503050406030204" pitchFamily="18" charset="0"/>
                                <a:cs typeface="Times New Roman" panose="02020603050405020304" pitchFamily="18" charset="0"/>
                              </a:rPr>
                              <m:t>𝑗𝑗</m:t>
                            </m:r>
                          </m:sub>
                        </m:sSub>
                      </m:e>
                    </m:nary>
                  </m:oMath>
                </a14:m>
                <a:r>
                  <a:rPr lang="zh-CN" altLang="en-US" sz="2000" dirty="0">
                    <a:latin typeface="+mj-lt"/>
                    <a:cs typeface="Times New Roman" panose="02020603050405020304" pitchFamily="18" charset="0"/>
                  </a:rPr>
                  <a:t> </a:t>
                </a:r>
              </a:p>
            </p:txBody>
          </p:sp>
        </mc:Choice>
        <mc:Fallback xmlns="">
          <p:sp>
            <p:nvSpPr>
              <p:cNvPr id="35" name="文本框 34"/>
              <p:cNvSpPr txBox="1">
                <a:spLocks noRot="1" noChangeAspect="1" noMove="1" noResize="1" noEditPoints="1" noAdjustHandles="1" noChangeArrowheads="1" noChangeShapeType="1" noTextEdit="1"/>
              </p:cNvSpPr>
              <p:nvPr/>
            </p:nvSpPr>
            <p:spPr>
              <a:xfrm>
                <a:off x="1475656" y="2692829"/>
                <a:ext cx="6748354" cy="743665"/>
              </a:xfrm>
              <a:prstGeom prst="rect">
                <a:avLst/>
              </a:prstGeom>
              <a:blipFill>
                <a:blip r:embed="rId8"/>
                <a:stretch>
                  <a:fillRect l="-903" t="-24590" r="-1716" b="-94262"/>
                </a:stretch>
              </a:blipFill>
            </p:spPr>
            <p:txBody>
              <a:bodyPr/>
              <a:lstStyle/>
              <a:p>
                <a:r>
                  <a:rPr lang="zh-CN" altLang="en-US">
                    <a:noFill/>
                  </a:rPr>
                  <a:t> </a:t>
                </a:r>
              </a:p>
            </p:txBody>
          </p:sp>
        </mc:Fallback>
      </mc:AlternateContent>
      <p:sp>
        <p:nvSpPr>
          <p:cNvPr id="23"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470086675"/>
              </p:ext>
            </p:extLst>
          </p:nvPr>
        </p:nvGraphicFramePr>
        <p:xfrm>
          <a:off x="2738191" y="4005064"/>
          <a:ext cx="3667617" cy="695832"/>
        </p:xfrm>
        <a:graphic>
          <a:graphicData uri="http://schemas.openxmlformats.org/presentationml/2006/ole">
            <mc:AlternateContent xmlns:mc="http://schemas.openxmlformats.org/markup-compatibility/2006">
              <mc:Choice xmlns:v="urn:schemas-microsoft-com:vml" Requires="v">
                <p:oleObj spid="_x0000_s5123" name="Equation" r:id="rId9" imgW="2412720" imgH="457200" progId="Equation.DSMT4">
                  <p:embed/>
                </p:oleObj>
              </mc:Choice>
              <mc:Fallback>
                <p:oleObj name="Equation" r:id="rId9" imgW="2412720" imgH="457200" progId="Equation.DSMT4">
                  <p:embed/>
                  <p:pic>
                    <p:nvPicPr>
                      <p:cNvPr id="24" name="对象 23"/>
                      <p:cNvPicPr>
                        <a:picLocks noChangeAspect="1" noChangeArrowheads="1"/>
                      </p:cNvPicPr>
                      <p:nvPr/>
                    </p:nvPicPr>
                    <p:blipFill>
                      <a:blip r:embed="rId10"/>
                      <a:srcRect/>
                      <a:stretch>
                        <a:fillRect/>
                      </a:stretch>
                    </p:blipFill>
                    <p:spPr bwMode="auto">
                      <a:xfrm>
                        <a:off x="2738191" y="4005064"/>
                        <a:ext cx="3667617" cy="69583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48" name="文本框 47"/>
              <p:cNvSpPr txBox="1"/>
              <p:nvPr/>
            </p:nvSpPr>
            <p:spPr>
              <a:xfrm>
                <a:off x="1799690" y="4805915"/>
                <a:ext cx="5544617" cy="485518"/>
              </a:xfrm>
              <a:prstGeom prst="rect">
                <a:avLst/>
              </a:prstGeom>
              <a:noFill/>
            </p:spPr>
            <p:txBody>
              <a:bodyPr wrap="square" rtlCol="0">
                <a:spAutoFit/>
              </a:bodyPr>
              <a:lstStyle/>
              <a:p>
                <a:r>
                  <a:rPr lang="en-US" altLang="zh-CN" sz="2000" dirty="0">
                    <a:latin typeface="+mj-lt"/>
                    <a:cs typeface="Times New Roman" panose="02020603050405020304" pitchFamily="18" charset="0"/>
                  </a:rPr>
                  <a:t>where </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d>
                          <m:dPr>
                            <m:begChr m:val="⟨"/>
                            <m:endChr m:val="⟩"/>
                            <m:ctrlPr>
                              <a:rPr lang="en-US" altLang="zh-CN" sz="2000" i="1">
                                <a:latin typeface="Cambria Math" panose="02040503050406030204" pitchFamily="18" charset="0"/>
                                <a:cs typeface="Times New Roman" panose="02020603050405020304" pitchFamily="18" charset="0"/>
                              </a:rPr>
                            </m:ctrlPr>
                          </m:dPr>
                          <m:e>
                            <m:r>
                              <a:rPr lang="zh-CN" altLang="en-US"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i="1">
                                        <a:latin typeface="Cambria Math" panose="02040503050406030204" pitchFamily="18" charset="0"/>
                                        <a:cs typeface="Times New Roman" panose="02020603050405020304" pitchFamily="18" charset="0"/>
                                      </a:rPr>
                                      <m:t>𝑖</m:t>
                                    </m:r>
                                  </m:sub>
                                </m:sSub>
                              </m:e>
                            </m:d>
                            <m:r>
                              <a:rPr lang="en-US" altLang="zh-CN" sz="2000" i="1">
                                <a:latin typeface="Cambria Math" panose="02040503050406030204" pitchFamily="18" charset="0"/>
                                <a:cs typeface="Times New Roman" panose="02020603050405020304" pitchFamily="18" charset="0"/>
                              </a:rPr>
                              <m:t>, </m:t>
                            </m:r>
                            <m:r>
                              <a:rPr lang="zh-CN" altLang="en-US" sz="2000" i="1">
                                <a:latin typeface="Cambria Math" panose="02040503050406030204" pitchFamily="18" charset="0"/>
                                <a:cs typeface="Times New Roman" panose="02020603050405020304" pitchFamily="18" charset="0"/>
                              </a:rPr>
                              <m:t>𝜙</m:t>
                            </m:r>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𝑥</m:t>
                                </m:r>
                              </m:e>
                              <m:sub>
                                <m:r>
                                  <a:rPr lang="en-US" altLang="zh-CN" sz="2000" i="1">
                                    <a:latin typeface="Cambria Math" panose="02040503050406030204" pitchFamily="18" charset="0"/>
                                    <a:cs typeface="Times New Roman" panose="02020603050405020304" pitchFamily="18" charset="0"/>
                                  </a:rPr>
                                  <m:t>𝑗</m:t>
                                </m:r>
                              </m:sub>
                            </m:sSub>
                            <m:r>
                              <a:rPr lang="en-US" altLang="zh-CN" sz="2000" i="1">
                                <a:latin typeface="Cambria Math" panose="02040503050406030204" pitchFamily="18" charset="0"/>
                                <a:cs typeface="Times New Roman" panose="02020603050405020304" pitchFamily="18" charset="0"/>
                              </a:rPr>
                              <m:t>)</m:t>
                            </m:r>
                          </m:e>
                        </m:d>
                      </m:e>
                      <m:sub>
                        <m:r>
                          <a:rPr lang="en-US" altLang="zh-CN" sz="2000" b="0" i="1" smtClean="0">
                            <a:latin typeface="Cambria Math" panose="02040503050406030204" pitchFamily="18" charset="0"/>
                            <a:cs typeface="Times New Roman" panose="02020603050405020304" pitchFamily="18" charset="0"/>
                          </a:rPr>
                          <m:t>𝐾</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𝐾</m:t>
                        </m:r>
                      </m:e>
                      <m:sub>
                        <m:r>
                          <a:rPr lang="en-US" altLang="zh-CN" sz="2000" b="0" i="1" smtClean="0">
                            <a:latin typeface="Cambria Math" panose="02040503050406030204" pitchFamily="18" charset="0"/>
                            <a:cs typeface="Times New Roman" panose="02020603050405020304" pitchFamily="18" charset="0"/>
                          </a:rPr>
                          <m:t>𝑖𝑗</m:t>
                        </m:r>
                      </m:sub>
                    </m:sSub>
                  </m:oMath>
                </a14:m>
                <a:endParaRPr lang="zh-CN" altLang="en-US" sz="2000" dirty="0">
                  <a:latin typeface="+mj-lt"/>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1799690" y="4805915"/>
                <a:ext cx="5544617" cy="485518"/>
              </a:xfrm>
              <a:prstGeom prst="rect">
                <a:avLst/>
              </a:prstGeom>
              <a:blipFill>
                <a:blip r:embed="rId11"/>
                <a:stretch>
                  <a:fillRect l="-1099" t="-2500" b="-7500"/>
                </a:stretch>
              </a:blipFill>
            </p:spPr>
            <p:txBody>
              <a:bodyPr/>
              <a:lstStyle/>
              <a:p>
                <a:r>
                  <a:rPr lang="zh-CN" altLang="en-US">
                    <a:noFill/>
                  </a:rPr>
                  <a:t> </a:t>
                </a:r>
              </a:p>
            </p:txBody>
          </p:sp>
        </mc:Fallback>
      </mc:AlternateContent>
      <p:sp>
        <p:nvSpPr>
          <p:cNvPr id="26"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7">
            <a:extLst>
              <a:ext uri="{FF2B5EF4-FFF2-40B4-BE49-F238E27FC236}">
                <a16:creationId xmlns:a16="http://schemas.microsoft.com/office/drawing/2014/main" id="{6EABBF35-7722-4985-9222-854BEE70D9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9">
            <a:extLst>
              <a:ext uri="{FF2B5EF4-FFF2-40B4-BE49-F238E27FC236}">
                <a16:creationId xmlns:a16="http://schemas.microsoft.com/office/drawing/2014/main" id="{F634178F-75A2-4ABF-9D5E-C3F5C29117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A1FB83-ADF1-41FE-AF7E-4D4E74328A45}"/>
                  </a:ext>
                </a:extLst>
              </p:cNvPr>
              <p:cNvSpPr txBox="1"/>
              <p:nvPr/>
            </p:nvSpPr>
            <p:spPr>
              <a:xfrm>
                <a:off x="683124" y="5445224"/>
                <a:ext cx="7032694" cy="809773"/>
              </a:xfrm>
              <a:prstGeom prst="rect">
                <a:avLst/>
              </a:prstGeom>
              <a:noFill/>
            </p:spPr>
            <p:txBody>
              <a:bodyPr wrap="none" rtlCol="0">
                <a:spAutoFit/>
              </a:bodyPr>
              <a:lstStyle/>
              <a:p>
                <a:pPr marL="342900" indent="-342900">
                  <a:buFont typeface="Wingdings" panose="05000000000000000000" pitchFamily="2" charset="2"/>
                  <a:buChar char="Ø"/>
                </a:pPr>
                <a:r>
                  <a:rPr lang="en-US" altLang="zh-CN" sz="2000" dirty="0"/>
                  <a:t>Both of them are special cases of SM when </a:t>
                </a:r>
                <a14:m>
                  <m:oMath xmlns:m="http://schemas.openxmlformats.org/officeDocument/2006/math">
                    <m:r>
                      <a:rPr lang="en-US" altLang="zh-CN" sz="2000" i="1">
                        <a:latin typeface="Cambria Math" panose="02040503050406030204" pitchFamily="18" charset="0"/>
                      </a:rPr>
                      <m:t>𝜑</m:t>
                    </m:r>
                    <m:d>
                      <m:dPr>
                        <m:ctrlPr>
                          <a:rPr lang="en-US" altLang="zh-CN" sz="2000" i="1">
                            <a:latin typeface="Cambria Math" panose="02040503050406030204" pitchFamily="18" charset="0"/>
                          </a:rPr>
                        </m:ctrlPr>
                      </m:dPr>
                      <m:e>
                        <m:r>
                          <m:rPr>
                            <m:sty m:val="p"/>
                          </m:rPr>
                          <a:rPr lang="el-GR" altLang="zh-CN" sz="2000" i="1" smtClean="0">
                            <a:latin typeface="Cambria Math" panose="02040503050406030204" pitchFamily="18" charset="0"/>
                            <a:ea typeface="Cambria Math" panose="02040503050406030204" pitchFamily="18" charset="0"/>
                          </a:rPr>
                          <m:t>λ</m:t>
                        </m:r>
                      </m:e>
                    </m:d>
                    <m:r>
                      <a:rPr lang="en-US" altLang="zh-CN" sz="2000" i="1">
                        <a:latin typeface="Cambria Math" panose="02040503050406030204" pitchFamily="18" charset="0"/>
                      </a:rPr>
                      <m:t>=</m:t>
                    </m:r>
                    <m:r>
                      <a:rPr lang="zh-CN" altLang="en-US" sz="2000" i="1" smtClean="0">
                        <a:latin typeface="Cambria Math" panose="02040503050406030204" pitchFamily="18" charset="0"/>
                      </a:rPr>
                      <m:t>𝜆</m:t>
                    </m:r>
                  </m:oMath>
                </a14:m>
                <a:endParaRPr lang="en-US" altLang="zh-CN" sz="2000" dirty="0"/>
              </a:p>
              <a:p>
                <a:pPr marL="342900" indent="-342900">
                  <a:lnSpc>
                    <a:spcPct val="150000"/>
                  </a:lnSpc>
                  <a:buFont typeface="Wingdings" panose="05000000000000000000" pitchFamily="2" charset="2"/>
                  <a:buChar char="Ø"/>
                </a:pPr>
                <a:r>
                  <a:rPr lang="en-US" altLang="zh-CN" sz="2000" dirty="0"/>
                  <a:t>SM is better, because </a:t>
                </a:r>
                <a14:m>
                  <m:oMath xmlns:m="http://schemas.openxmlformats.org/officeDocument/2006/math">
                    <m:r>
                      <a:rPr lang="en-US" altLang="zh-CN" sz="2000" i="1">
                        <a:latin typeface="Cambria Math" panose="02040503050406030204" pitchFamily="18" charset="0"/>
                      </a:rPr>
                      <m:t>𝜑</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𝑟</m:t>
                        </m:r>
                      </m:sup>
                    </m:sSubSup>
                    <m:r>
                      <a:rPr lang="en-US" altLang="zh-CN" sz="2000" i="1">
                        <a:latin typeface="Cambria Math" panose="02040503050406030204" pitchFamily="18" charset="0"/>
                      </a:rPr>
                      <m:t>,</m:t>
                    </m:r>
                    <m:r>
                      <a:rPr lang="en-US" altLang="zh-CN" sz="2000" i="1">
                        <a:latin typeface="Cambria Math" panose="02040503050406030204" pitchFamily="18" charset="0"/>
                      </a:rPr>
                      <m:t>𝑟</m:t>
                    </m:r>
                    <m:r>
                      <a:rPr lang="en-US" altLang="zh-CN" sz="2000" b="0" i="1" smtClean="0">
                        <a:latin typeface="Cambria Math" panose="02040503050406030204" pitchFamily="18" charset="0"/>
                      </a:rPr>
                      <m:t>&gt;</m:t>
                    </m:r>
                    <m:r>
                      <a:rPr lang="en-US" altLang="zh-CN" sz="2000" i="1">
                        <a:latin typeface="Cambria Math" panose="02040503050406030204" pitchFamily="18" charset="0"/>
                      </a:rPr>
                      <m:t>1</m:t>
                    </m:r>
                  </m:oMath>
                </a14:m>
                <a:r>
                  <a:rPr lang="en-US" altLang="zh-CN" sz="2000" dirty="0"/>
                  <a:t> can ignore noises</a:t>
                </a:r>
                <a:endParaRPr lang="zh-CN" altLang="en-US" sz="2000" dirty="0"/>
              </a:p>
            </p:txBody>
          </p:sp>
        </mc:Choice>
        <mc:Fallback xmlns="">
          <p:sp>
            <p:nvSpPr>
              <p:cNvPr id="3" name="文本框 2">
                <a:extLst>
                  <a:ext uri="{FF2B5EF4-FFF2-40B4-BE49-F238E27FC236}">
                    <a16:creationId xmlns:a16="http://schemas.microsoft.com/office/drawing/2014/main" id="{B3A1FB83-ADF1-41FE-AF7E-4D4E74328A45}"/>
                  </a:ext>
                </a:extLst>
              </p:cNvPr>
              <p:cNvSpPr txBox="1">
                <a:spLocks noRot="1" noChangeAspect="1" noMove="1" noResize="1" noEditPoints="1" noAdjustHandles="1" noChangeArrowheads="1" noChangeShapeType="1" noTextEdit="1"/>
              </p:cNvSpPr>
              <p:nvPr/>
            </p:nvSpPr>
            <p:spPr>
              <a:xfrm>
                <a:off x="683124" y="5445224"/>
                <a:ext cx="7032694" cy="809773"/>
              </a:xfrm>
              <a:prstGeom prst="rect">
                <a:avLst/>
              </a:prstGeom>
              <a:blipFill>
                <a:blip r:embed="rId12"/>
                <a:stretch>
                  <a:fillRect l="-780" t="-3008" b="-12030"/>
                </a:stretch>
              </a:blipFill>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3560653818"/>
      </p:ext>
    </p:extLst>
  </p:cSld>
  <p:clrMapOvr>
    <a:masterClrMapping/>
  </p:clrMapOvr>
  <mc:AlternateContent xmlns:mc="http://schemas.openxmlformats.org/markup-compatibility/2006" xmlns:p14="http://schemas.microsoft.com/office/powerpoint/2010/main">
    <mc:Choice Requires="p14">
      <p:transition spd="slow" p14:dur="2000" advTm="490"/>
    </mc:Choice>
    <mc:Fallback xmlns="">
      <p:transition spd="slow" advTm="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p:txBody>
          <a:bodyPr/>
          <a:lstStyle/>
          <a:p>
            <a:pPr eaLnBrk="1" hangingPunct="1"/>
            <a:endParaRPr lang="zh-CN" altLang="zh-CN"/>
          </a:p>
        </p:txBody>
      </p:sp>
      <p:pic>
        <p:nvPicPr>
          <p:cNvPr id="614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95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1"/>
          <p:cNvSpPr txBox="1">
            <a:spLocks noChangeArrowheads="1"/>
          </p:cNvSpPr>
          <p:nvPr/>
        </p:nvSpPr>
        <p:spPr bwMode="auto">
          <a:xfrm>
            <a:off x="611188" y="549275"/>
            <a:ext cx="7777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4000" b="1"/>
              <a:t>目录</a:t>
            </a:r>
          </a:p>
        </p:txBody>
      </p:sp>
      <p:grpSp>
        <p:nvGrpSpPr>
          <p:cNvPr id="4" name="组合 3"/>
          <p:cNvGrpSpPr/>
          <p:nvPr/>
        </p:nvGrpSpPr>
        <p:grpSpPr>
          <a:xfrm>
            <a:off x="971550" y="2889250"/>
            <a:ext cx="7200900" cy="539750"/>
            <a:chOff x="971550" y="2889250"/>
            <a:chExt cx="7200900" cy="539750"/>
          </a:xfrm>
        </p:grpSpPr>
        <p:sp>
          <p:nvSpPr>
            <p:cNvPr id="6150" name="Rectangle 12"/>
            <p:cNvSpPr>
              <a:spLocks noChangeArrowheads="1"/>
            </p:cNvSpPr>
            <p:nvPr/>
          </p:nvSpPr>
          <p:spPr bwMode="auto">
            <a:xfrm>
              <a:off x="1581150" y="288925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Kernel Selection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1" name="Rectangle 28"/>
            <p:cNvSpPr>
              <a:spLocks noChangeArrowheads="1"/>
            </p:cNvSpPr>
            <p:nvPr/>
          </p:nvSpPr>
          <p:spPr bwMode="auto">
            <a:xfrm>
              <a:off x="971550" y="288925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71550" y="1736725"/>
            <a:ext cx="7200900" cy="539750"/>
            <a:chOff x="971550" y="1736725"/>
            <a:chExt cx="7200900" cy="539750"/>
          </a:xfrm>
        </p:grpSpPr>
        <p:sp>
          <p:nvSpPr>
            <p:cNvPr id="6154" name="Rectangle 12"/>
            <p:cNvSpPr>
              <a:spLocks noChangeArrowheads="1"/>
            </p:cNvSpPr>
            <p:nvPr/>
          </p:nvSpPr>
          <p:spPr bwMode="auto">
            <a:xfrm>
              <a:off x="1581150" y="1736725"/>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Introduction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5" name="Rectangle 28"/>
            <p:cNvSpPr>
              <a:spLocks noChangeArrowheads="1"/>
            </p:cNvSpPr>
            <p:nvPr/>
          </p:nvSpPr>
          <p:spPr bwMode="auto">
            <a:xfrm>
              <a:off x="971550" y="1736725"/>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chemeClr val="bg1"/>
                  </a:solidFill>
                  <a:latin typeface="微软雅黑" panose="020B0503020204020204" pitchFamily="34" charset="-122"/>
                  <a:ea typeface="微软雅黑" panose="020B0503020204020204" pitchFamily="34" charset="-122"/>
                </a:rPr>
                <a:t>1</a:t>
              </a:r>
            </a:p>
          </p:txBody>
        </p:sp>
      </p:grpSp>
      <p:grpSp>
        <p:nvGrpSpPr>
          <p:cNvPr id="3" name="组合 2"/>
          <p:cNvGrpSpPr/>
          <p:nvPr/>
        </p:nvGrpSpPr>
        <p:grpSpPr>
          <a:xfrm>
            <a:off x="971550" y="2312988"/>
            <a:ext cx="7200900" cy="539750"/>
            <a:chOff x="971550" y="2312988"/>
            <a:chExt cx="7200900" cy="539750"/>
          </a:xfrm>
        </p:grpSpPr>
        <p:sp>
          <p:nvSpPr>
            <p:cNvPr id="6156" name="Rectangle 12"/>
            <p:cNvSpPr>
              <a:spLocks noChangeArrowheads="1"/>
            </p:cNvSpPr>
            <p:nvPr/>
          </p:nvSpPr>
          <p:spPr bwMode="auto">
            <a:xfrm>
              <a:off x="1581150" y="2312988"/>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Measure</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7" name="Rectangle 28"/>
            <p:cNvSpPr>
              <a:spLocks noChangeArrowheads="1"/>
            </p:cNvSpPr>
            <p:nvPr/>
          </p:nvSpPr>
          <p:spPr bwMode="auto">
            <a:xfrm>
              <a:off x="971550" y="2312988"/>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71600" y="3464917"/>
            <a:ext cx="7200900" cy="539750"/>
            <a:chOff x="971600" y="3464917"/>
            <a:chExt cx="7200900" cy="539750"/>
          </a:xfrm>
        </p:grpSpPr>
        <p:sp>
          <p:nvSpPr>
            <p:cNvPr id="14" name="Rectangle 12"/>
            <p:cNvSpPr>
              <a:spLocks noChangeArrowheads="1"/>
            </p:cNvSpPr>
            <p:nvPr/>
          </p:nvSpPr>
          <p:spPr bwMode="auto">
            <a:xfrm>
              <a:off x="1581200" y="3464917"/>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dirty="0">
                  <a:solidFill>
                    <a:schemeClr val="bg1"/>
                  </a:solidFill>
                  <a:latin typeface="微软雅黑" panose="020B0503020204020204" pitchFamily="34" charset="-122"/>
                  <a:ea typeface="微软雅黑" panose="020B0503020204020204" pitchFamily="34" charset="-122"/>
                </a:rPr>
                <a:t> </a:t>
              </a:r>
              <a:r>
                <a:rPr lang="en-US" altLang="zh-CN" sz="2200" b="1" dirty="0">
                  <a:solidFill>
                    <a:schemeClr val="bg1"/>
                  </a:solidFill>
                  <a:latin typeface="微软雅黑" panose="020B0503020204020204" pitchFamily="34" charset="-122"/>
                  <a:ea typeface="微软雅黑" panose="020B0503020204020204" pitchFamily="34" charset="-122"/>
                </a:rPr>
                <a:t>Experiments</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15" name="Rectangle 28"/>
            <p:cNvSpPr>
              <a:spLocks noChangeArrowheads="1"/>
            </p:cNvSpPr>
            <p:nvPr/>
          </p:nvSpPr>
          <p:spPr bwMode="auto">
            <a:xfrm>
              <a:off x="971600" y="3464917"/>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971600" y="4041180"/>
            <a:ext cx="7200900" cy="539750"/>
            <a:chOff x="971600" y="4041180"/>
            <a:chExt cx="7200900" cy="539750"/>
          </a:xfrm>
        </p:grpSpPr>
        <p:sp>
          <p:nvSpPr>
            <p:cNvPr id="16" name="Rectangle 12"/>
            <p:cNvSpPr>
              <a:spLocks noChangeArrowheads="1"/>
            </p:cNvSpPr>
            <p:nvPr/>
          </p:nvSpPr>
          <p:spPr bwMode="auto">
            <a:xfrm>
              <a:off x="1581200" y="404118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Conclusion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17" name="Rectangle 28"/>
            <p:cNvSpPr>
              <a:spLocks noChangeArrowheads="1"/>
            </p:cNvSpPr>
            <p:nvPr/>
          </p:nvSpPr>
          <p:spPr bwMode="auto">
            <a:xfrm>
              <a:off x="971600" y="404118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5</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
        <p:nvSpPr>
          <p:cNvPr id="8" name="灯片编号占位符 7"/>
          <p:cNvSpPr>
            <a:spLocks noGrp="1"/>
          </p:cNvSpPr>
          <p:nvPr>
            <p:ph type="sldNum" sz="quarter" idx="12"/>
          </p:nvPr>
        </p:nvSpPr>
        <p:spPr/>
        <p:txBody>
          <a:bodyPr/>
          <a:lstStyle/>
          <a:p>
            <a:pPr>
              <a:defRPr/>
            </a:pPr>
            <a:fld id="{C36861AE-D540-46D6-BC23-AC9CA7D24C28}" type="slidenum">
              <a:rPr lang="en-US" altLang="zh-CN" smtClean="0"/>
              <a:pPr>
                <a:defRPr/>
              </a:pPr>
              <a:t>14</a:t>
            </a:fld>
            <a:endParaRPr lang="en-US" altLang="zh-CN" dirty="0"/>
          </a:p>
        </p:txBody>
      </p:sp>
      <p:grpSp>
        <p:nvGrpSpPr>
          <p:cNvPr id="24" name="组合 23"/>
          <p:cNvGrpSpPr/>
          <p:nvPr/>
        </p:nvGrpSpPr>
        <p:grpSpPr>
          <a:xfrm>
            <a:off x="971500" y="3465314"/>
            <a:ext cx="7200900" cy="539750"/>
            <a:chOff x="971550" y="1736725"/>
            <a:chExt cx="7200900" cy="539750"/>
          </a:xfrm>
          <a:solidFill>
            <a:srgbClr val="FFC000"/>
          </a:solidFill>
        </p:grpSpPr>
        <p:sp>
          <p:nvSpPr>
            <p:cNvPr id="25" name="Rectangle 12"/>
            <p:cNvSpPr>
              <a:spLocks noChangeArrowheads="1"/>
            </p:cNvSpPr>
            <p:nvPr/>
          </p:nvSpPr>
          <p:spPr bwMode="auto">
            <a:xfrm>
              <a:off x="1581150" y="1736725"/>
              <a:ext cx="6591300" cy="539750"/>
            </a:xfrm>
            <a:prstGeom prst="rect">
              <a:avLst/>
            </a:prstGeom>
            <a:grp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Experiments</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971550" y="1736725"/>
              <a:ext cx="471488" cy="539750"/>
            </a:xfrm>
            <a:prstGeom prst="rect">
              <a:avLst/>
            </a:prstGeom>
            <a:grp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4</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907207977"/>
      </p:ext>
    </p:extLst>
  </p:cSld>
  <p:clrMapOvr>
    <a:masterClrMapping/>
  </p:clrMapOvr>
  <mc:AlternateContent xmlns:mc="http://schemas.openxmlformats.org/markup-compatibility/2006" xmlns:p14="http://schemas.microsoft.com/office/powerpoint/2010/main">
    <mc:Choice Requires="p14">
      <p:transition spd="slow" p14:dur="2000" advTm="273"/>
    </mc:Choice>
    <mc:Fallback xmlns="">
      <p:transition spd="slow" advTm="27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Experiments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15</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17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8EF84DD-FBCF-47CC-B9E7-0E6CFF2498F3}"/>
                  </a:ext>
                </a:extLst>
              </p:cNvPr>
              <p:cNvSpPr txBox="1"/>
              <p:nvPr/>
            </p:nvSpPr>
            <p:spPr>
              <a:xfrm>
                <a:off x="467545" y="1506049"/>
                <a:ext cx="8496943" cy="419884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a:t>Datasets</a:t>
                </a:r>
                <a:r>
                  <a:rPr lang="en-US" altLang="zh-CN" sz="2000" dirty="0"/>
                  <a:t>: 25 public datasets from UCI, </a:t>
                </a:r>
                <a:r>
                  <a:rPr lang="en-US" altLang="zh-CN" sz="2000" dirty="0" err="1"/>
                  <a:t>StatLib</a:t>
                </a:r>
                <a:r>
                  <a:rPr lang="en-US" altLang="zh-CN" sz="2000" dirty="0"/>
                  <a:t> and Weka Collections </a:t>
                </a:r>
              </a:p>
              <a:p>
                <a:pPr marL="342900" indent="-342900">
                  <a:lnSpc>
                    <a:spcPct val="150000"/>
                  </a:lnSpc>
                  <a:buFont typeface="Wingdings" panose="05000000000000000000" pitchFamily="2" charset="2"/>
                  <a:buChar char="Ø"/>
                </a:pPr>
                <a:r>
                  <a:rPr lang="en-US" altLang="zh-CN" sz="2000" b="1" dirty="0"/>
                  <a:t>Partitions</a:t>
                </a:r>
                <a:r>
                  <a:rPr lang="en-US" altLang="zh-CN" sz="2000" dirty="0"/>
                  <a:t>: For every dataset, all methods run 50 times with randomly </a:t>
                </a:r>
              </a:p>
              <a:p>
                <a:pPr>
                  <a:lnSpc>
                    <a:spcPct val="150000"/>
                  </a:lnSpc>
                </a:pPr>
                <a:r>
                  <a:rPr lang="en-US" altLang="zh-CN" sz="2000" dirty="0"/>
                  <a:t>selected 70% of all data for training and the other for testing.</a:t>
                </a:r>
              </a:p>
              <a:p>
                <a:pPr marL="342900" indent="-342900">
                  <a:lnSpc>
                    <a:spcPct val="150000"/>
                  </a:lnSpc>
                  <a:buFont typeface="Wingdings" panose="05000000000000000000" pitchFamily="2" charset="2"/>
                  <a:buChar char="Ø"/>
                </a:pPr>
                <a:r>
                  <a:rPr lang="en-US" altLang="zh-CN" sz="2000" b="1" dirty="0"/>
                  <a:t>Environment</a:t>
                </a:r>
                <a:r>
                  <a:rPr lang="en-US" altLang="zh-CN" sz="2000" dirty="0"/>
                  <a:t>: Dell PC with 3.1-GHz 4-core CPU and 4 GB memory.</a:t>
                </a:r>
              </a:p>
              <a:p>
                <a:pPr marL="342900" indent="-342900">
                  <a:lnSpc>
                    <a:spcPct val="150000"/>
                  </a:lnSpc>
                  <a:buFont typeface="Wingdings" panose="05000000000000000000" pitchFamily="2" charset="2"/>
                  <a:buChar char="Ø"/>
                </a:pPr>
                <a:r>
                  <a:rPr lang="en-US" altLang="zh-CN" sz="2000" b="1" dirty="0"/>
                  <a:t>Kernel functions</a:t>
                </a:r>
                <a:r>
                  <a:rPr lang="en-US" altLang="zh-CN" sz="2000" dirty="0"/>
                  <a:t>:     </a:t>
                </a:r>
                <a14:m>
                  <m:oMath xmlns:m="http://schemas.openxmlformats.org/officeDocument/2006/math">
                    <m:r>
                      <a:rPr lang="en-US" altLang="zh-CN" sz="2000" b="0" i="1" smtClean="0">
                        <a:latin typeface="Cambria Math" panose="02040503050406030204" pitchFamily="18" charset="0"/>
                      </a:rPr>
                      <m:t>𝐾</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m:t>
                            </m:r>
                          </m:sup>
                        </m:sSup>
                      </m:e>
                    </m:d>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exp</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Sup>
                          <m:sSubSupPr>
                            <m:ctrlPr>
                              <a:rPr lang="en-US" altLang="zh-CN" sz="2000" b="0" i="1" smtClean="0">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e>
                            </m:d>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2</m:t>
                            </m:r>
                          </m:sup>
                        </m:sSubSup>
                      </m:num>
                      <m:den>
                        <m:r>
                          <a:rPr lang="en-US" altLang="zh-CN" sz="2000" b="0" i="1" smtClean="0">
                            <a:latin typeface="Cambria Math" panose="02040503050406030204" pitchFamily="18" charset="0"/>
                          </a:rPr>
                          <m:t>2</m:t>
                        </m:r>
                        <m:r>
                          <a:rPr lang="zh-CN" altLang="en-US" sz="2000" b="0" i="1" smtClean="0">
                            <a:latin typeface="Cambria Math" panose="02040503050406030204" pitchFamily="18" charset="0"/>
                          </a:rPr>
                          <m:t>𝜏</m:t>
                        </m:r>
                      </m:den>
                    </m:f>
                    <m:r>
                      <a:rPr lang="en-US" altLang="zh-CN" sz="2000" b="0" i="1" smtClean="0">
                        <a:latin typeface="Cambria Math" panose="02040503050406030204" pitchFamily="18" charset="0"/>
                      </a:rPr>
                      <m:t>)</m:t>
                    </m:r>
                  </m:oMath>
                </a14:m>
                <a:r>
                  <a:rPr lang="en-US" altLang="zh-CN" sz="2000" dirty="0"/>
                  <a:t> as candidate kernels, where</a:t>
                </a:r>
                <a14:m>
                  <m:oMath xmlns:m="http://schemas.openxmlformats.org/officeDocument/2006/math">
                    <m:r>
                      <a:rPr lang="en-US" altLang="zh-CN" sz="2000" b="0" i="0" smtClean="0">
                        <a:latin typeface="Cambria Math" panose="02040503050406030204" pitchFamily="18" charset="0"/>
                      </a:rPr>
                      <m:t> </m:t>
                    </m:r>
                    <m:r>
                      <a:rPr lang="zh-CN" altLang="en-US" sz="2000" i="1" smtClean="0">
                        <a:latin typeface="Cambria Math" panose="02040503050406030204" pitchFamily="18" charset="0"/>
                      </a:rPr>
                      <m:t>𝜏</m:t>
                    </m:r>
                    <m:r>
                      <a:rPr lang="zh-CN" altLang="en-US" sz="200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r>
                          <a:rPr lang="en-US" altLang="zh-CN" sz="2000" b="0" i="1" smtClean="0">
                            <a:latin typeface="Cambria Math" panose="02040503050406030204" pitchFamily="18" charset="0"/>
                          </a:rPr>
                          <m:t>𝑖</m:t>
                        </m:r>
                      </m:sup>
                    </m:sSup>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=−15,−14,…,15}</m:t>
                    </m:r>
                  </m:oMath>
                </a14:m>
                <a:endParaRPr lang="en-US" altLang="zh-CN" sz="2000" dirty="0"/>
              </a:p>
              <a:p>
                <a:pPr marL="342900" indent="-342900">
                  <a:lnSpc>
                    <a:spcPct val="150000"/>
                  </a:lnSpc>
                  <a:buFont typeface="Wingdings" panose="05000000000000000000" pitchFamily="2" charset="2"/>
                  <a:buChar char="Ø"/>
                </a:pPr>
                <a:r>
                  <a:rPr lang="en-US" altLang="zh-CN" sz="2000" b="1" dirty="0"/>
                  <a:t>Regularization parameter</a:t>
                </a:r>
                <a:r>
                  <a:rPr lang="en-US" altLang="zh-CN" sz="2000" dirty="0"/>
                  <a:t>: λ = 1</a:t>
                </a:r>
              </a:p>
              <a:p>
                <a:pPr marL="342900" indent="-342900">
                  <a:lnSpc>
                    <a:spcPct val="150000"/>
                  </a:lnSpc>
                  <a:buFont typeface="Wingdings" panose="05000000000000000000" pitchFamily="2" charset="2"/>
                  <a:buChar char="Ø"/>
                </a:pPr>
                <a:r>
                  <a:rPr lang="en-US" altLang="zh-CN" sz="2000" b="1" dirty="0"/>
                  <a:t>Learning machine</a:t>
                </a:r>
                <a:r>
                  <a:rPr lang="en-US" altLang="zh-CN" sz="2000" dirty="0"/>
                  <a:t>: LSSVM</a:t>
                </a:r>
              </a:p>
            </p:txBody>
          </p:sp>
        </mc:Choice>
        <mc:Fallback xmlns="">
          <p:sp>
            <p:nvSpPr>
              <p:cNvPr id="5" name="文本框 4">
                <a:extLst>
                  <a:ext uri="{FF2B5EF4-FFF2-40B4-BE49-F238E27FC236}">
                    <a16:creationId xmlns:a16="http://schemas.microsoft.com/office/drawing/2014/main" id="{A8EF84DD-FBCF-47CC-B9E7-0E6CFF2498F3}"/>
                  </a:ext>
                </a:extLst>
              </p:cNvPr>
              <p:cNvSpPr txBox="1">
                <a:spLocks noRot="1" noChangeAspect="1" noMove="1" noResize="1" noEditPoints="1" noAdjustHandles="1" noChangeArrowheads="1" noChangeShapeType="1" noTextEdit="1"/>
              </p:cNvSpPr>
              <p:nvPr/>
            </p:nvSpPr>
            <p:spPr>
              <a:xfrm>
                <a:off x="467545" y="1506049"/>
                <a:ext cx="8496943" cy="4198842"/>
              </a:xfrm>
              <a:prstGeom prst="rect">
                <a:avLst/>
              </a:prstGeom>
              <a:blipFill>
                <a:blip r:embed="rId5"/>
                <a:stretch>
                  <a:fillRect l="-789" b="-29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324500654"/>
      </p:ext>
    </p:extLst>
  </p:cSld>
  <p:clrMapOvr>
    <a:masterClrMapping/>
  </p:clrMapOvr>
  <mc:AlternateContent xmlns:mc="http://schemas.openxmlformats.org/markup-compatibility/2006" xmlns:p14="http://schemas.microsoft.com/office/powerpoint/2010/main">
    <mc:Choice Requires="p14">
      <p:transition spd="slow" p14:dur="2000" advTm="52"/>
    </mc:Choice>
    <mc:Fallback xmlns="">
      <p:transition spd="slow" advTm="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Performance: test errors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16</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42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0814A9E0-F728-4F22-BBBD-28854A355B79}"/>
              </a:ext>
            </a:extLst>
          </p:cNvPr>
          <p:cNvPicPr>
            <a:picLocks noChangeAspect="1"/>
          </p:cNvPicPr>
          <p:nvPr/>
        </p:nvPicPr>
        <p:blipFill>
          <a:blip r:embed="rId5"/>
          <a:stretch>
            <a:fillRect/>
          </a:stretch>
        </p:blipFill>
        <p:spPr>
          <a:xfrm>
            <a:off x="1012697" y="2258619"/>
            <a:ext cx="6251215" cy="4101744"/>
          </a:xfrm>
          <a:prstGeom prst="rect">
            <a:avLst/>
          </a:prstGeom>
        </p:spPr>
      </p:pic>
      <p:sp>
        <p:nvSpPr>
          <p:cNvPr id="15" name="矩形 14">
            <a:extLst>
              <a:ext uri="{FF2B5EF4-FFF2-40B4-BE49-F238E27FC236}">
                <a16:creationId xmlns:a16="http://schemas.microsoft.com/office/drawing/2014/main" id="{63DB1148-F81D-4D74-BBCC-E0C2131DE4FF}"/>
              </a:ext>
            </a:extLst>
          </p:cNvPr>
          <p:cNvSpPr/>
          <p:nvPr/>
        </p:nvSpPr>
        <p:spPr>
          <a:xfrm>
            <a:off x="971600" y="1496613"/>
            <a:ext cx="5744970" cy="707886"/>
          </a:xfrm>
          <a:prstGeom prst="rect">
            <a:avLst/>
          </a:prstGeom>
        </p:spPr>
        <p:txBody>
          <a:bodyPr wrap="square">
            <a:spAutoFit/>
          </a:bodyPr>
          <a:lstStyle/>
          <a:p>
            <a:pPr marL="342900" indent="-342900">
              <a:buFont typeface="Wingdings" panose="05000000000000000000" pitchFamily="2" charset="2"/>
              <a:buChar char="Ø"/>
            </a:pPr>
            <a:r>
              <a:rPr lang="en-US" altLang="zh-CN" sz="2000" dirty="0">
                <a:latin typeface="+mj-lt"/>
              </a:rPr>
              <a:t>SM vs 5-folds cv, ELOO, CKTA, FSM, ER</a:t>
            </a:r>
          </a:p>
          <a:p>
            <a:pPr marL="342900" indent="-342900">
              <a:buFont typeface="Wingdings" panose="05000000000000000000" pitchFamily="2" charset="2"/>
              <a:buChar char="Ø"/>
            </a:pPr>
            <a:r>
              <a:rPr lang="en-US" altLang="zh-CN" sz="2000" dirty="0">
                <a:latin typeface="+mj-lt"/>
              </a:rPr>
              <a:t>Set r = 3</a:t>
            </a:r>
            <a:endParaRPr lang="zh-CN" altLang="en-US" sz="2000" dirty="0">
              <a:latin typeface="+mj-lt"/>
            </a:endParaRPr>
          </a:p>
        </p:txBody>
      </p:sp>
    </p:spTree>
    <p:custDataLst>
      <p:tags r:id="rId1"/>
    </p:custDataLst>
    <p:extLst>
      <p:ext uri="{BB962C8B-B14F-4D97-AF65-F5344CB8AC3E}">
        <p14:creationId xmlns:p14="http://schemas.microsoft.com/office/powerpoint/2010/main" val="3284924355"/>
      </p:ext>
    </p:extLst>
  </p:cSld>
  <p:clrMapOvr>
    <a:masterClrMapping/>
  </p:clrMapOvr>
  <mc:AlternateContent xmlns:mc="http://schemas.openxmlformats.org/markup-compatibility/2006" xmlns:p14="http://schemas.microsoft.com/office/powerpoint/2010/main">
    <mc:Choice Requires="p14">
      <p:transition spd="slow" p14:dur="2000" advTm="310"/>
    </mc:Choice>
    <mc:Fallback xmlns="">
      <p:transition spd="slow" advTm="31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Performance: run time</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17</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42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7F717D45-DC61-4D9F-9C39-0D2F5C1F6045}"/>
              </a:ext>
            </a:extLst>
          </p:cNvPr>
          <p:cNvPicPr>
            <a:picLocks noChangeAspect="1"/>
          </p:cNvPicPr>
          <p:nvPr/>
        </p:nvPicPr>
        <p:blipFill>
          <a:blip r:embed="rId5"/>
          <a:stretch>
            <a:fillRect/>
          </a:stretch>
        </p:blipFill>
        <p:spPr>
          <a:xfrm>
            <a:off x="731779" y="1467347"/>
            <a:ext cx="3811646" cy="4499098"/>
          </a:xfrm>
          <a:prstGeom prst="rect">
            <a:avLst/>
          </a:prstGeom>
        </p:spPr>
      </p:pic>
      <p:sp>
        <p:nvSpPr>
          <p:cNvPr id="5" name="矩形 4">
            <a:extLst>
              <a:ext uri="{FF2B5EF4-FFF2-40B4-BE49-F238E27FC236}">
                <a16:creationId xmlns:a16="http://schemas.microsoft.com/office/drawing/2014/main" id="{C4FDA687-95C2-491A-90EE-508CFD202D32}"/>
              </a:ext>
            </a:extLst>
          </p:cNvPr>
          <p:cNvSpPr/>
          <p:nvPr/>
        </p:nvSpPr>
        <p:spPr>
          <a:xfrm>
            <a:off x="4427984" y="2507867"/>
            <a:ext cx="4427984" cy="1631216"/>
          </a:xfrm>
          <a:prstGeom prst="rect">
            <a:avLst/>
          </a:prstGeom>
        </p:spPr>
        <p:txBody>
          <a:bodyPr wrap="square">
            <a:spAutoFit/>
          </a:bodyPr>
          <a:lstStyle/>
          <a:p>
            <a:pPr marL="342900" indent="-342900">
              <a:buFont typeface="Wingdings" panose="05000000000000000000" pitchFamily="2" charset="2"/>
              <a:buChar char="l"/>
            </a:pPr>
            <a:r>
              <a:rPr lang="zh-CN" altLang="en-US" sz="2000" b="1" dirty="0">
                <a:latin typeface="+mj-lt"/>
              </a:rPr>
              <a:t>The above results </a:t>
            </a:r>
            <a:r>
              <a:rPr lang="en-US" altLang="zh-CN" sz="2000" b="1" dirty="0">
                <a:latin typeface="+mj-lt"/>
              </a:rPr>
              <a:t>show</a:t>
            </a:r>
            <a:r>
              <a:rPr lang="zh-CN" altLang="en-US" sz="2000" dirty="0"/>
              <a:t> </a:t>
            </a:r>
            <a:r>
              <a:rPr lang="zh-CN" altLang="en-US" sz="2000" b="1" dirty="0">
                <a:latin typeface="+mj-lt"/>
              </a:rPr>
              <a:t>that SM </a:t>
            </a:r>
            <a:endParaRPr lang="en-US" altLang="zh-CN" sz="2000" b="1" dirty="0">
              <a:latin typeface="+mj-lt"/>
            </a:endParaRPr>
          </a:p>
          <a:p>
            <a:pPr marL="800100" lvl="1" indent="-342900">
              <a:buFont typeface="Wingdings" panose="05000000000000000000" pitchFamily="2" charset="2"/>
              <a:buChar char="Ø"/>
            </a:pPr>
            <a:r>
              <a:rPr lang="zh-CN" altLang="en-US" sz="2000" dirty="0">
                <a:latin typeface="+mj-lt"/>
              </a:rPr>
              <a:t>can </a:t>
            </a:r>
            <a:r>
              <a:rPr lang="zh-CN" altLang="en-US" sz="2000" dirty="0">
                <a:solidFill>
                  <a:srgbClr val="FF0000"/>
                </a:solidFill>
                <a:latin typeface="+mj-lt"/>
              </a:rPr>
              <a:t>guarantee generalization performance </a:t>
            </a:r>
            <a:endParaRPr lang="en-US" altLang="zh-CN" sz="2000" dirty="0">
              <a:solidFill>
                <a:srgbClr val="FF0000"/>
              </a:solidFill>
              <a:latin typeface="+mj-lt"/>
            </a:endParaRPr>
          </a:p>
          <a:p>
            <a:pPr marL="800100" lvl="1" indent="-342900">
              <a:buFont typeface="Wingdings" panose="05000000000000000000" pitchFamily="2" charset="2"/>
              <a:buChar char="Ø"/>
            </a:pPr>
            <a:r>
              <a:rPr lang="en-US" altLang="zh-CN" sz="2000" dirty="0">
                <a:latin typeface="+mj-lt"/>
              </a:rPr>
              <a:t>have</a:t>
            </a:r>
            <a:r>
              <a:rPr lang="en-US" altLang="zh-CN" sz="2000" dirty="0">
                <a:solidFill>
                  <a:srgbClr val="FF0000"/>
                </a:solidFill>
                <a:latin typeface="+mj-lt"/>
              </a:rPr>
              <a:t> </a:t>
            </a:r>
            <a:r>
              <a:rPr lang="zh-CN" altLang="en-US" sz="2000" dirty="0">
                <a:solidFill>
                  <a:srgbClr val="FF0000"/>
                </a:solidFill>
                <a:latin typeface="+mj-lt"/>
              </a:rPr>
              <a:t>high computational efficiency</a:t>
            </a:r>
            <a:r>
              <a:rPr lang="zh-CN" altLang="en-US" sz="2000" dirty="0">
                <a:latin typeface="+mj-lt"/>
              </a:rPr>
              <a:t>.</a:t>
            </a:r>
          </a:p>
        </p:txBody>
      </p:sp>
    </p:spTree>
    <p:custDataLst>
      <p:tags r:id="rId1"/>
    </p:custDataLst>
    <p:extLst>
      <p:ext uri="{BB962C8B-B14F-4D97-AF65-F5344CB8AC3E}">
        <p14:creationId xmlns:p14="http://schemas.microsoft.com/office/powerpoint/2010/main" val="1083989425"/>
      </p:ext>
    </p:extLst>
  </p:cSld>
  <p:clrMapOvr>
    <a:masterClrMapping/>
  </p:clrMapOvr>
  <mc:AlternateContent xmlns:mc="http://schemas.openxmlformats.org/markup-compatibility/2006" xmlns:p14="http://schemas.microsoft.com/office/powerpoint/2010/main">
    <mc:Choice Requires="p14">
      <p:transition spd="slow" p14:dur="2000" advTm="57"/>
    </mc:Choice>
    <mc:Fallback xmlns="">
      <p:transition spd="slow" advTm="5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Influence of r</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18</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42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596499BF-C193-4405-85D0-A9A304FC627D}"/>
              </a:ext>
            </a:extLst>
          </p:cNvPr>
          <p:cNvPicPr>
            <a:picLocks noChangeAspect="1"/>
          </p:cNvPicPr>
          <p:nvPr/>
        </p:nvPicPr>
        <p:blipFill>
          <a:blip r:embed="rId5"/>
          <a:stretch>
            <a:fillRect/>
          </a:stretch>
        </p:blipFill>
        <p:spPr>
          <a:xfrm>
            <a:off x="567333" y="1687909"/>
            <a:ext cx="8028384" cy="3536949"/>
          </a:xfrm>
          <a:prstGeom prst="rect">
            <a:avLst/>
          </a:prstGeom>
        </p:spPr>
      </p:pic>
      <p:sp>
        <p:nvSpPr>
          <p:cNvPr id="3" name="矩形 2"/>
          <p:cNvSpPr/>
          <p:nvPr/>
        </p:nvSpPr>
        <p:spPr>
          <a:xfrm>
            <a:off x="971600" y="5534986"/>
            <a:ext cx="6786500" cy="400110"/>
          </a:xfrm>
          <a:prstGeom prst="rect">
            <a:avLst/>
          </a:prstGeom>
        </p:spPr>
        <p:txBody>
          <a:bodyPr wrap="square">
            <a:spAutoFit/>
          </a:bodyPr>
          <a:lstStyle/>
          <a:p>
            <a:pPr marL="342900" indent="-342900">
              <a:buFont typeface="Wingdings" panose="05000000000000000000" pitchFamily="2" charset="2"/>
              <a:buChar char="Ø"/>
            </a:pPr>
            <a:r>
              <a:rPr lang="en-US" altLang="zh-CN" sz="2000" dirty="0">
                <a:solidFill>
                  <a:srgbClr val="000000"/>
                </a:solidFill>
                <a:latin typeface="+mj-lt"/>
              </a:rPr>
              <a:t>The result shows the optimal </a:t>
            </a:r>
            <a:r>
              <a:rPr lang="en-US" altLang="zh-CN" sz="2000" i="1" dirty="0">
                <a:solidFill>
                  <a:srgbClr val="000000"/>
                </a:solidFill>
                <a:latin typeface="+mj-lt"/>
              </a:rPr>
              <a:t>r </a:t>
            </a:r>
            <a:r>
              <a:rPr lang="en-US" altLang="zh-CN" sz="2000" dirty="0">
                <a:solidFill>
                  <a:srgbClr val="000000"/>
                </a:solidFill>
                <a:latin typeface="+mj-lt"/>
              </a:rPr>
              <a:t>is in </a:t>
            </a:r>
            <a:r>
              <a:rPr lang="en-US" altLang="zh-CN" sz="2000" dirty="0">
                <a:solidFill>
                  <a:srgbClr val="FF0000"/>
                </a:solidFill>
                <a:latin typeface="+mj-lt"/>
              </a:rPr>
              <a:t>[2, 5]</a:t>
            </a:r>
            <a:endParaRPr lang="zh-CN" altLang="en-US" sz="2000" dirty="0">
              <a:latin typeface="+mj-lt"/>
            </a:endParaRPr>
          </a:p>
        </p:txBody>
      </p:sp>
    </p:spTree>
    <p:custDataLst>
      <p:tags r:id="rId1"/>
    </p:custDataLst>
    <p:extLst>
      <p:ext uri="{BB962C8B-B14F-4D97-AF65-F5344CB8AC3E}">
        <p14:creationId xmlns:p14="http://schemas.microsoft.com/office/powerpoint/2010/main" val="4072637606"/>
      </p:ext>
    </p:extLst>
  </p:cSld>
  <p:clrMapOvr>
    <a:masterClrMapping/>
  </p:clrMapOvr>
  <mc:AlternateContent xmlns:mc="http://schemas.openxmlformats.org/markup-compatibility/2006" xmlns:p14="http://schemas.microsoft.com/office/powerpoint/2010/main">
    <mc:Choice Requires="p14">
      <p:transition spd="slow" p14:dur="2000" advTm="327"/>
    </mc:Choice>
    <mc:Fallback xmlns="">
      <p:transition spd="slow" advTm="32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p:txBody>
          <a:bodyPr/>
          <a:lstStyle/>
          <a:p>
            <a:pPr eaLnBrk="1" hangingPunct="1"/>
            <a:endParaRPr lang="zh-CN" altLang="zh-CN"/>
          </a:p>
        </p:txBody>
      </p:sp>
      <p:pic>
        <p:nvPicPr>
          <p:cNvPr id="614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95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1"/>
          <p:cNvSpPr txBox="1">
            <a:spLocks noChangeArrowheads="1"/>
          </p:cNvSpPr>
          <p:nvPr/>
        </p:nvSpPr>
        <p:spPr bwMode="auto">
          <a:xfrm>
            <a:off x="611188" y="549275"/>
            <a:ext cx="7777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4000" b="1"/>
              <a:t>目录</a:t>
            </a:r>
          </a:p>
        </p:txBody>
      </p:sp>
      <p:grpSp>
        <p:nvGrpSpPr>
          <p:cNvPr id="4" name="组合 3"/>
          <p:cNvGrpSpPr/>
          <p:nvPr/>
        </p:nvGrpSpPr>
        <p:grpSpPr>
          <a:xfrm>
            <a:off x="971550" y="2889250"/>
            <a:ext cx="7200900" cy="539750"/>
            <a:chOff x="971550" y="2889250"/>
            <a:chExt cx="7200900" cy="539750"/>
          </a:xfrm>
        </p:grpSpPr>
        <p:sp>
          <p:nvSpPr>
            <p:cNvPr id="6150" name="Rectangle 12"/>
            <p:cNvSpPr>
              <a:spLocks noChangeArrowheads="1"/>
            </p:cNvSpPr>
            <p:nvPr/>
          </p:nvSpPr>
          <p:spPr bwMode="auto">
            <a:xfrm>
              <a:off x="1581150" y="288925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Kernel Selection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1" name="Rectangle 28"/>
            <p:cNvSpPr>
              <a:spLocks noChangeArrowheads="1"/>
            </p:cNvSpPr>
            <p:nvPr/>
          </p:nvSpPr>
          <p:spPr bwMode="auto">
            <a:xfrm>
              <a:off x="971550" y="288925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71550" y="1736725"/>
            <a:ext cx="7200900" cy="539750"/>
            <a:chOff x="971550" y="1736725"/>
            <a:chExt cx="7200900" cy="539750"/>
          </a:xfrm>
        </p:grpSpPr>
        <p:sp>
          <p:nvSpPr>
            <p:cNvPr id="6154" name="Rectangle 12"/>
            <p:cNvSpPr>
              <a:spLocks noChangeArrowheads="1"/>
            </p:cNvSpPr>
            <p:nvPr/>
          </p:nvSpPr>
          <p:spPr bwMode="auto">
            <a:xfrm>
              <a:off x="1581150" y="1736725"/>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Introduction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5" name="Rectangle 28"/>
            <p:cNvSpPr>
              <a:spLocks noChangeArrowheads="1"/>
            </p:cNvSpPr>
            <p:nvPr/>
          </p:nvSpPr>
          <p:spPr bwMode="auto">
            <a:xfrm>
              <a:off x="971550" y="1736725"/>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chemeClr val="bg1"/>
                  </a:solidFill>
                  <a:latin typeface="微软雅黑" panose="020B0503020204020204" pitchFamily="34" charset="-122"/>
                  <a:ea typeface="微软雅黑" panose="020B0503020204020204" pitchFamily="34" charset="-122"/>
                </a:rPr>
                <a:t>1</a:t>
              </a:r>
            </a:p>
          </p:txBody>
        </p:sp>
      </p:grpSp>
      <p:grpSp>
        <p:nvGrpSpPr>
          <p:cNvPr id="3" name="组合 2"/>
          <p:cNvGrpSpPr/>
          <p:nvPr/>
        </p:nvGrpSpPr>
        <p:grpSpPr>
          <a:xfrm>
            <a:off x="971550" y="2312988"/>
            <a:ext cx="7200900" cy="539750"/>
            <a:chOff x="971550" y="2312988"/>
            <a:chExt cx="7200900" cy="539750"/>
          </a:xfrm>
        </p:grpSpPr>
        <p:sp>
          <p:nvSpPr>
            <p:cNvPr id="6156" name="Rectangle 12"/>
            <p:cNvSpPr>
              <a:spLocks noChangeArrowheads="1"/>
            </p:cNvSpPr>
            <p:nvPr/>
          </p:nvSpPr>
          <p:spPr bwMode="auto">
            <a:xfrm>
              <a:off x="1581150" y="2312988"/>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Measure</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7" name="Rectangle 28"/>
            <p:cNvSpPr>
              <a:spLocks noChangeArrowheads="1"/>
            </p:cNvSpPr>
            <p:nvPr/>
          </p:nvSpPr>
          <p:spPr bwMode="auto">
            <a:xfrm>
              <a:off x="971550" y="2312988"/>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71600" y="3464917"/>
            <a:ext cx="7200900" cy="539750"/>
            <a:chOff x="971600" y="3464917"/>
            <a:chExt cx="7200900" cy="539750"/>
          </a:xfrm>
        </p:grpSpPr>
        <p:sp>
          <p:nvSpPr>
            <p:cNvPr id="14" name="Rectangle 12"/>
            <p:cNvSpPr>
              <a:spLocks noChangeArrowheads="1"/>
            </p:cNvSpPr>
            <p:nvPr/>
          </p:nvSpPr>
          <p:spPr bwMode="auto">
            <a:xfrm>
              <a:off x="1581200" y="3464917"/>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dirty="0">
                  <a:solidFill>
                    <a:schemeClr val="bg1"/>
                  </a:solidFill>
                  <a:latin typeface="微软雅黑" panose="020B0503020204020204" pitchFamily="34" charset="-122"/>
                  <a:ea typeface="微软雅黑" panose="020B0503020204020204" pitchFamily="34" charset="-122"/>
                </a:rPr>
                <a:t> </a:t>
              </a:r>
              <a:r>
                <a:rPr lang="en-US" altLang="zh-CN" sz="2200" b="1" dirty="0">
                  <a:solidFill>
                    <a:schemeClr val="bg1"/>
                  </a:solidFill>
                  <a:latin typeface="微软雅黑" panose="020B0503020204020204" pitchFamily="34" charset="-122"/>
                  <a:ea typeface="微软雅黑" panose="020B0503020204020204" pitchFamily="34" charset="-122"/>
                </a:rPr>
                <a:t>Experiments</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15" name="Rectangle 28"/>
            <p:cNvSpPr>
              <a:spLocks noChangeArrowheads="1"/>
            </p:cNvSpPr>
            <p:nvPr/>
          </p:nvSpPr>
          <p:spPr bwMode="auto">
            <a:xfrm>
              <a:off x="971600" y="3464917"/>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971600" y="4041180"/>
            <a:ext cx="7200900" cy="539750"/>
            <a:chOff x="971600" y="4041180"/>
            <a:chExt cx="7200900" cy="539750"/>
          </a:xfrm>
        </p:grpSpPr>
        <p:sp>
          <p:nvSpPr>
            <p:cNvPr id="16" name="Rectangle 12"/>
            <p:cNvSpPr>
              <a:spLocks noChangeArrowheads="1"/>
            </p:cNvSpPr>
            <p:nvPr/>
          </p:nvSpPr>
          <p:spPr bwMode="auto">
            <a:xfrm>
              <a:off x="1581200" y="404118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Conclusion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17" name="Rectangle 28"/>
            <p:cNvSpPr>
              <a:spLocks noChangeArrowheads="1"/>
            </p:cNvSpPr>
            <p:nvPr/>
          </p:nvSpPr>
          <p:spPr bwMode="auto">
            <a:xfrm>
              <a:off x="971600" y="404118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5</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
        <p:nvSpPr>
          <p:cNvPr id="8" name="灯片编号占位符 7"/>
          <p:cNvSpPr>
            <a:spLocks noGrp="1"/>
          </p:cNvSpPr>
          <p:nvPr>
            <p:ph type="sldNum" sz="quarter" idx="12"/>
          </p:nvPr>
        </p:nvSpPr>
        <p:spPr/>
        <p:txBody>
          <a:bodyPr/>
          <a:lstStyle/>
          <a:p>
            <a:pPr>
              <a:defRPr/>
            </a:pPr>
            <a:fld id="{C36861AE-D540-46D6-BC23-AC9CA7D24C28}" type="slidenum">
              <a:rPr lang="en-US" altLang="zh-CN" smtClean="0"/>
              <a:pPr>
                <a:defRPr/>
              </a:pPr>
              <a:t>19</a:t>
            </a:fld>
            <a:endParaRPr lang="en-US" altLang="zh-CN" dirty="0"/>
          </a:p>
        </p:txBody>
      </p:sp>
      <p:grpSp>
        <p:nvGrpSpPr>
          <p:cNvPr id="24" name="组合 23"/>
          <p:cNvGrpSpPr/>
          <p:nvPr/>
        </p:nvGrpSpPr>
        <p:grpSpPr>
          <a:xfrm>
            <a:off x="971500" y="4077072"/>
            <a:ext cx="7200900" cy="539750"/>
            <a:chOff x="971550" y="1736725"/>
            <a:chExt cx="7200900" cy="539750"/>
          </a:xfrm>
          <a:solidFill>
            <a:srgbClr val="FFC000"/>
          </a:solidFill>
        </p:grpSpPr>
        <p:sp>
          <p:nvSpPr>
            <p:cNvPr id="25" name="Rectangle 12"/>
            <p:cNvSpPr>
              <a:spLocks noChangeArrowheads="1"/>
            </p:cNvSpPr>
            <p:nvPr/>
          </p:nvSpPr>
          <p:spPr bwMode="auto">
            <a:xfrm>
              <a:off x="1581150" y="1736725"/>
              <a:ext cx="6591300" cy="539750"/>
            </a:xfrm>
            <a:prstGeom prst="rect">
              <a:avLst/>
            </a:prstGeom>
            <a:grp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Conclusion</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971550" y="1736725"/>
              <a:ext cx="471488" cy="539750"/>
            </a:xfrm>
            <a:prstGeom prst="rect">
              <a:avLst/>
            </a:prstGeom>
            <a:grp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5</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204439988"/>
      </p:ext>
    </p:extLst>
  </p:cSld>
  <p:clrMapOvr>
    <a:masterClrMapping/>
  </p:clrMapOvr>
  <mc:AlternateContent xmlns:mc="http://schemas.openxmlformats.org/markup-compatibility/2006" xmlns:p14="http://schemas.microsoft.com/office/powerpoint/2010/main">
    <mc:Choice Requires="p14">
      <p:transition spd="slow" p14:dur="2000" advTm="35"/>
    </mc:Choice>
    <mc:Fallback xmlns="">
      <p:transition spd="slow" advTm="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p:txBody>
          <a:bodyPr/>
          <a:lstStyle/>
          <a:p>
            <a:pPr eaLnBrk="1" hangingPunct="1"/>
            <a:endParaRPr lang="zh-CN" altLang="zh-CN"/>
          </a:p>
        </p:txBody>
      </p:sp>
      <p:pic>
        <p:nvPicPr>
          <p:cNvPr id="614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95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1"/>
          <p:cNvSpPr txBox="1">
            <a:spLocks noChangeArrowheads="1"/>
          </p:cNvSpPr>
          <p:nvPr/>
        </p:nvSpPr>
        <p:spPr bwMode="auto">
          <a:xfrm>
            <a:off x="611188" y="549275"/>
            <a:ext cx="7777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4000" b="1"/>
              <a:t>目录</a:t>
            </a:r>
          </a:p>
        </p:txBody>
      </p:sp>
      <p:grpSp>
        <p:nvGrpSpPr>
          <p:cNvPr id="4" name="组合 3"/>
          <p:cNvGrpSpPr/>
          <p:nvPr/>
        </p:nvGrpSpPr>
        <p:grpSpPr>
          <a:xfrm>
            <a:off x="971550" y="2889250"/>
            <a:ext cx="7200900" cy="539750"/>
            <a:chOff x="971550" y="2889250"/>
            <a:chExt cx="7200900" cy="539750"/>
          </a:xfrm>
        </p:grpSpPr>
        <p:sp>
          <p:nvSpPr>
            <p:cNvPr id="6150" name="Rectangle 12"/>
            <p:cNvSpPr>
              <a:spLocks noChangeArrowheads="1"/>
            </p:cNvSpPr>
            <p:nvPr/>
          </p:nvSpPr>
          <p:spPr bwMode="auto">
            <a:xfrm>
              <a:off x="1581150" y="288925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Kernel Selection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1" name="Rectangle 28"/>
            <p:cNvSpPr>
              <a:spLocks noChangeArrowheads="1"/>
            </p:cNvSpPr>
            <p:nvPr/>
          </p:nvSpPr>
          <p:spPr bwMode="auto">
            <a:xfrm>
              <a:off x="971550" y="288925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71550" y="1736725"/>
            <a:ext cx="7200900" cy="539750"/>
            <a:chOff x="971550" y="1736725"/>
            <a:chExt cx="7200900" cy="539750"/>
          </a:xfrm>
        </p:grpSpPr>
        <p:sp>
          <p:nvSpPr>
            <p:cNvPr id="6154" name="Rectangle 12"/>
            <p:cNvSpPr>
              <a:spLocks noChangeArrowheads="1"/>
            </p:cNvSpPr>
            <p:nvPr/>
          </p:nvSpPr>
          <p:spPr bwMode="auto">
            <a:xfrm>
              <a:off x="1581150" y="1736725"/>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Introduction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5" name="Rectangle 28"/>
            <p:cNvSpPr>
              <a:spLocks noChangeArrowheads="1"/>
            </p:cNvSpPr>
            <p:nvPr/>
          </p:nvSpPr>
          <p:spPr bwMode="auto">
            <a:xfrm>
              <a:off x="971550" y="1736725"/>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chemeClr val="bg1"/>
                  </a:solidFill>
                  <a:latin typeface="微软雅黑" panose="020B0503020204020204" pitchFamily="34" charset="-122"/>
                  <a:ea typeface="微软雅黑" panose="020B0503020204020204" pitchFamily="34" charset="-122"/>
                </a:rPr>
                <a:t>1</a:t>
              </a:r>
            </a:p>
          </p:txBody>
        </p:sp>
      </p:grpSp>
      <p:grpSp>
        <p:nvGrpSpPr>
          <p:cNvPr id="3" name="组合 2"/>
          <p:cNvGrpSpPr/>
          <p:nvPr/>
        </p:nvGrpSpPr>
        <p:grpSpPr>
          <a:xfrm>
            <a:off x="971550" y="2312988"/>
            <a:ext cx="7200900" cy="539750"/>
            <a:chOff x="971550" y="2312988"/>
            <a:chExt cx="7200900" cy="539750"/>
          </a:xfrm>
        </p:grpSpPr>
        <p:sp>
          <p:nvSpPr>
            <p:cNvPr id="6156" name="Rectangle 12"/>
            <p:cNvSpPr>
              <a:spLocks noChangeArrowheads="1"/>
            </p:cNvSpPr>
            <p:nvPr/>
          </p:nvSpPr>
          <p:spPr bwMode="auto">
            <a:xfrm>
              <a:off x="1581150" y="2312988"/>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Measure</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7" name="Rectangle 28"/>
            <p:cNvSpPr>
              <a:spLocks noChangeArrowheads="1"/>
            </p:cNvSpPr>
            <p:nvPr/>
          </p:nvSpPr>
          <p:spPr bwMode="auto">
            <a:xfrm>
              <a:off x="971550" y="2312988"/>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81075" y="1737122"/>
            <a:ext cx="7200900" cy="539750"/>
            <a:chOff x="971550" y="1736725"/>
            <a:chExt cx="7200900" cy="539750"/>
          </a:xfrm>
          <a:solidFill>
            <a:srgbClr val="FFC000"/>
          </a:solidFill>
        </p:grpSpPr>
        <p:sp>
          <p:nvSpPr>
            <p:cNvPr id="25" name="Rectangle 12"/>
            <p:cNvSpPr>
              <a:spLocks noChangeArrowheads="1"/>
            </p:cNvSpPr>
            <p:nvPr/>
          </p:nvSpPr>
          <p:spPr bwMode="auto">
            <a:xfrm>
              <a:off x="1581150" y="1736725"/>
              <a:ext cx="6591300" cy="539750"/>
            </a:xfrm>
            <a:prstGeom prst="rect">
              <a:avLst/>
            </a:prstGeom>
            <a:grp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Introduction</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971550" y="1736725"/>
              <a:ext cx="471488" cy="539750"/>
            </a:xfrm>
            <a:prstGeom prst="rect">
              <a:avLst/>
            </a:prstGeom>
            <a:grp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rgbClr val="FF0000"/>
                  </a:solidFill>
                  <a:latin typeface="微软雅黑" panose="020B0503020204020204" pitchFamily="34" charset="-122"/>
                  <a:ea typeface="微软雅黑" panose="020B0503020204020204" pitchFamily="34" charset="-122"/>
                </a:rPr>
                <a:t>1</a:t>
              </a:r>
            </a:p>
          </p:txBody>
        </p:sp>
      </p:grpSp>
      <p:sp>
        <p:nvSpPr>
          <p:cNvPr id="8" name="灯片编号占位符 7"/>
          <p:cNvSpPr>
            <a:spLocks noGrp="1"/>
          </p:cNvSpPr>
          <p:nvPr>
            <p:ph type="sldNum" sz="quarter" idx="12"/>
          </p:nvPr>
        </p:nvSpPr>
        <p:spPr/>
        <p:txBody>
          <a:bodyPr/>
          <a:lstStyle/>
          <a:p>
            <a:pPr>
              <a:defRPr/>
            </a:pPr>
            <a:fld id="{C36861AE-D540-46D6-BC23-AC9CA7D24C28}" type="slidenum">
              <a:rPr lang="en-US" altLang="zh-CN" smtClean="0"/>
              <a:pPr>
                <a:defRPr/>
              </a:pPr>
              <a:t>2</a:t>
            </a:fld>
            <a:endParaRPr lang="en-US" altLang="zh-CN" dirty="0"/>
          </a:p>
        </p:txBody>
      </p:sp>
      <p:grpSp>
        <p:nvGrpSpPr>
          <p:cNvPr id="28" name="组合 27">
            <a:extLst>
              <a:ext uri="{FF2B5EF4-FFF2-40B4-BE49-F238E27FC236}">
                <a16:creationId xmlns:a16="http://schemas.microsoft.com/office/drawing/2014/main" id="{53E9ECF4-EB2A-41C9-B887-3BAA23A9B293}"/>
              </a:ext>
            </a:extLst>
          </p:cNvPr>
          <p:cNvGrpSpPr/>
          <p:nvPr/>
        </p:nvGrpSpPr>
        <p:grpSpPr>
          <a:xfrm>
            <a:off x="971600" y="3464917"/>
            <a:ext cx="7200900" cy="539750"/>
            <a:chOff x="971600" y="3464917"/>
            <a:chExt cx="7200900" cy="539750"/>
          </a:xfrm>
        </p:grpSpPr>
        <p:sp>
          <p:nvSpPr>
            <p:cNvPr id="29" name="Rectangle 12">
              <a:extLst>
                <a:ext uri="{FF2B5EF4-FFF2-40B4-BE49-F238E27FC236}">
                  <a16:creationId xmlns:a16="http://schemas.microsoft.com/office/drawing/2014/main" id="{34F6048D-E711-4E2E-AE34-E3E80A5EC2CB}"/>
                </a:ext>
              </a:extLst>
            </p:cNvPr>
            <p:cNvSpPr>
              <a:spLocks noChangeArrowheads="1"/>
            </p:cNvSpPr>
            <p:nvPr/>
          </p:nvSpPr>
          <p:spPr bwMode="auto">
            <a:xfrm>
              <a:off x="1581200" y="3464917"/>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Experiments</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0" name="Rectangle 28">
              <a:extLst>
                <a:ext uri="{FF2B5EF4-FFF2-40B4-BE49-F238E27FC236}">
                  <a16:creationId xmlns:a16="http://schemas.microsoft.com/office/drawing/2014/main" id="{B0A4C775-E760-4FB3-B199-DDDEAA71221B}"/>
                </a:ext>
              </a:extLst>
            </p:cNvPr>
            <p:cNvSpPr>
              <a:spLocks noChangeArrowheads="1"/>
            </p:cNvSpPr>
            <p:nvPr/>
          </p:nvSpPr>
          <p:spPr bwMode="auto">
            <a:xfrm>
              <a:off x="971600" y="3464917"/>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C1AC80D-AE65-4A42-969E-9E5AE989E5E0}"/>
              </a:ext>
            </a:extLst>
          </p:cNvPr>
          <p:cNvGrpSpPr/>
          <p:nvPr/>
        </p:nvGrpSpPr>
        <p:grpSpPr>
          <a:xfrm>
            <a:off x="971600" y="4041180"/>
            <a:ext cx="7200900" cy="539750"/>
            <a:chOff x="971600" y="4041180"/>
            <a:chExt cx="7200900" cy="539750"/>
          </a:xfrm>
        </p:grpSpPr>
        <p:sp>
          <p:nvSpPr>
            <p:cNvPr id="32" name="Rectangle 12">
              <a:extLst>
                <a:ext uri="{FF2B5EF4-FFF2-40B4-BE49-F238E27FC236}">
                  <a16:creationId xmlns:a16="http://schemas.microsoft.com/office/drawing/2014/main" id="{A45A37A2-BECD-4E0F-9F02-4F0259E7243B}"/>
                </a:ext>
              </a:extLst>
            </p:cNvPr>
            <p:cNvSpPr>
              <a:spLocks noChangeArrowheads="1"/>
            </p:cNvSpPr>
            <p:nvPr/>
          </p:nvSpPr>
          <p:spPr bwMode="auto">
            <a:xfrm>
              <a:off x="1581200" y="404118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Conclusion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3" name="Rectangle 28">
              <a:extLst>
                <a:ext uri="{FF2B5EF4-FFF2-40B4-BE49-F238E27FC236}">
                  <a16:creationId xmlns:a16="http://schemas.microsoft.com/office/drawing/2014/main" id="{1FFF4A7B-5914-442E-9E63-2C3DEC784E3F}"/>
                </a:ext>
              </a:extLst>
            </p:cNvPr>
            <p:cNvSpPr>
              <a:spLocks noChangeArrowheads="1"/>
            </p:cNvSpPr>
            <p:nvPr/>
          </p:nvSpPr>
          <p:spPr bwMode="auto">
            <a:xfrm>
              <a:off x="971600" y="404118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5</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97"/>
    </mc:Choice>
    <mc:Fallback xmlns="">
      <p:transition spd="slow" advTm="38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d</a:t>
            </a:r>
            <a:endParaRPr lang="zh-CN" altLang="zh-CN" dirty="0"/>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Conclusion </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20</a:t>
            </a:fld>
            <a:endParaRPr lang="en-US" altLang="zh-CN" dirty="0"/>
          </a:p>
        </p:txBody>
      </p:sp>
      <p:sp>
        <p:nvSpPr>
          <p:cNvPr id="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8"/>
          <p:cNvSpPr>
            <a:spLocks noChangeArrowheads="1"/>
          </p:cNvSpPr>
          <p:nvPr/>
        </p:nvSpPr>
        <p:spPr bwMode="auto">
          <a:xfrm>
            <a:off x="0" y="14424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文本框 4"/>
          <p:cNvSpPr txBox="1">
            <a:spLocks noChangeArrowheads="1"/>
          </p:cNvSpPr>
          <p:nvPr/>
        </p:nvSpPr>
        <p:spPr bwMode="auto">
          <a:xfrm>
            <a:off x="629406" y="1600200"/>
            <a:ext cx="788518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latin typeface="+mj-lt"/>
                <a:cs typeface="Times New Roman" panose="02020603050405020304" pitchFamily="18" charset="0"/>
              </a:rPr>
              <a:t>A novel kernel selection criterion</a:t>
            </a:r>
          </a:p>
          <a:p>
            <a:pPr lvl="1">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based on spectral measure of kernel matrix</a:t>
            </a:r>
          </a:p>
          <a:p>
            <a:pPr lvl="1">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sound theoretical foundation</a:t>
            </a:r>
          </a:p>
          <a:p>
            <a:pPr lvl="1">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high computational efficiency</a:t>
            </a:r>
          </a:p>
          <a:p>
            <a:pPr>
              <a:lnSpc>
                <a:spcPct val="150000"/>
              </a:lnSpc>
              <a:spcBef>
                <a:spcPct val="0"/>
              </a:spcBef>
              <a:buFont typeface="Wingdings" panose="05000000000000000000" pitchFamily="2" charset="2"/>
              <a:buChar char="l"/>
            </a:pPr>
            <a:r>
              <a:rPr lang="en-US" altLang="zh-CN" sz="2400" b="1" dirty="0">
                <a:latin typeface="+mj-lt"/>
                <a:cs typeface="Times New Roman" panose="02020603050405020304" pitchFamily="18" charset="0"/>
              </a:rPr>
              <a:t>Future work</a:t>
            </a:r>
          </a:p>
          <a:p>
            <a:pPr lvl="1">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Our spectral measure criterion can be applied</a:t>
            </a:r>
            <a:br>
              <a:rPr lang="en-US" altLang="zh-CN" sz="2000" dirty="0">
                <a:latin typeface="+mj-lt"/>
                <a:cs typeface="Times New Roman" panose="02020603050405020304" pitchFamily="18" charset="0"/>
              </a:rPr>
            </a:br>
            <a:r>
              <a:rPr lang="en-US" altLang="zh-CN" sz="2000" dirty="0">
                <a:latin typeface="+mj-lt"/>
                <a:cs typeface="Times New Roman" panose="02020603050405020304" pitchFamily="18" charset="0"/>
              </a:rPr>
              <a:t>to multiple kernel learning (MKL) </a:t>
            </a:r>
            <a:r>
              <a:rPr lang="en-US" altLang="zh-CN" sz="2000" b="1" baseline="30000" dirty="0">
                <a:solidFill>
                  <a:srgbClr val="0000FF"/>
                </a:solidFill>
              </a:rPr>
              <a:t>[13]</a:t>
            </a:r>
            <a:br>
              <a:rPr lang="en-US" altLang="zh-CN" sz="2000" dirty="0"/>
            </a:br>
            <a:endParaRPr lang="en-US" altLang="zh-CN" sz="2000" b="1" dirty="0">
              <a:latin typeface="+mj-lt"/>
              <a:cs typeface="Times New Roman" panose="02020603050405020304" pitchFamily="18" charset="0"/>
            </a:endParaRPr>
          </a:p>
        </p:txBody>
      </p:sp>
      <p:sp>
        <p:nvSpPr>
          <p:cNvPr id="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4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 name="组合 23"/>
          <p:cNvGrpSpPr/>
          <p:nvPr/>
        </p:nvGrpSpPr>
        <p:grpSpPr>
          <a:xfrm>
            <a:off x="1435022" y="5011179"/>
            <a:ext cx="5718580" cy="641293"/>
            <a:chOff x="1403648" y="3537043"/>
            <a:chExt cx="5718580" cy="641293"/>
          </a:xfrm>
        </p:grpSpPr>
        <p:graphicFrame>
          <p:nvGraphicFramePr>
            <p:cNvPr id="25" name="对象 24"/>
            <p:cNvGraphicFramePr>
              <a:graphicFrameLocks noChangeAspect="1"/>
            </p:cNvGraphicFramePr>
            <p:nvPr>
              <p:extLst>
                <p:ext uri="{D42A27DB-BD31-4B8C-83A1-F6EECF244321}">
                  <p14:modId xmlns:p14="http://schemas.microsoft.com/office/powerpoint/2010/main" val="3134022608"/>
                </p:ext>
              </p:extLst>
            </p:nvPr>
          </p:nvGraphicFramePr>
          <p:xfrm>
            <a:off x="1403648" y="3645024"/>
            <a:ext cx="3701972" cy="425333"/>
          </p:xfrm>
          <a:graphic>
            <a:graphicData uri="http://schemas.openxmlformats.org/presentationml/2006/ole">
              <mc:AlternateContent xmlns:mc="http://schemas.openxmlformats.org/markup-compatibility/2006">
                <mc:Choice xmlns:v="urn:schemas-microsoft-com:vml" Requires="v">
                  <p:oleObj spid="_x0000_s6146" name="Equation" r:id="rId6" imgW="2235200" imgH="254000" progId="Equation.DSMT4">
                    <p:embed/>
                  </p:oleObj>
                </mc:Choice>
                <mc:Fallback>
                  <p:oleObj name="Equation" r:id="rId6" imgW="2235200" imgH="254000" progId="Equation.DSMT4">
                    <p:embed/>
                    <p:pic>
                      <p:nvPicPr>
                        <p:cNvPr id="25" name="对象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3645024"/>
                          <a:ext cx="3701972" cy="425333"/>
                        </a:xfrm>
                        <a:prstGeom prst="rect">
                          <a:avLst/>
                        </a:prstGeom>
                        <a:noFill/>
                      </p:spPr>
                    </p:pic>
                  </p:oleObj>
                </mc:Fallback>
              </mc:AlternateContent>
            </a:graphicData>
          </a:graphic>
        </p:graphicFrame>
        <p:sp>
          <p:nvSpPr>
            <p:cNvPr id="27" name="文本框 26"/>
            <p:cNvSpPr txBox="1"/>
            <p:nvPr/>
          </p:nvSpPr>
          <p:spPr>
            <a:xfrm>
              <a:off x="5112838" y="3663733"/>
              <a:ext cx="813043" cy="369332"/>
            </a:xfrm>
            <a:prstGeom prst="rect">
              <a:avLst/>
            </a:prstGeom>
            <a:noFill/>
          </p:spPr>
          <p:txBody>
            <a:bodyPr wrap="none" rtlCol="0">
              <a:spAutoFit/>
            </a:bodyPr>
            <a:lstStyle/>
            <a:p>
              <a:r>
                <a:rPr lang="en-US" altLang="zh-CN" dirty="0"/>
                <a:t>where</a:t>
              </a:r>
              <a:endParaRPr lang="zh-CN" altLang="en-US" dirty="0"/>
            </a:p>
          </p:txBody>
        </p:sp>
        <p:graphicFrame>
          <p:nvGraphicFramePr>
            <p:cNvPr id="29" name="对象 28"/>
            <p:cNvGraphicFramePr>
              <a:graphicFrameLocks noChangeAspect="1"/>
            </p:cNvGraphicFramePr>
            <p:nvPr>
              <p:extLst>
                <p:ext uri="{D42A27DB-BD31-4B8C-83A1-F6EECF244321}">
                  <p14:modId xmlns:p14="http://schemas.microsoft.com/office/powerpoint/2010/main" val="753558952"/>
                </p:ext>
              </p:extLst>
            </p:nvPr>
          </p:nvGraphicFramePr>
          <p:xfrm>
            <a:off x="5868144" y="3537043"/>
            <a:ext cx="1254084" cy="641293"/>
          </p:xfrm>
          <a:graphic>
            <a:graphicData uri="http://schemas.openxmlformats.org/presentationml/2006/ole">
              <mc:AlternateContent xmlns:mc="http://schemas.openxmlformats.org/markup-compatibility/2006">
                <mc:Choice xmlns:v="urn:schemas-microsoft-com:vml" Requires="v">
                  <p:oleObj spid="_x0000_s6147" name="Equation" r:id="rId8" imgW="837836" imgH="431613" progId="Equation.DSMT4">
                    <p:embed/>
                  </p:oleObj>
                </mc:Choice>
                <mc:Fallback>
                  <p:oleObj name="Equation" r:id="rId8" imgW="837836" imgH="431613" progId="Equation.DSMT4">
                    <p:embed/>
                    <p:pic>
                      <p:nvPicPr>
                        <p:cNvPr id="29" name="对象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8144" y="3537043"/>
                          <a:ext cx="1254084" cy="641293"/>
                        </a:xfrm>
                        <a:prstGeom prst="rect">
                          <a:avLst/>
                        </a:prstGeom>
                        <a:noFill/>
                      </p:spPr>
                    </p:pic>
                  </p:oleObj>
                </mc:Fallback>
              </mc:AlternateContent>
            </a:graphicData>
          </a:graphic>
        </p:graphicFrame>
      </p:grpSp>
    </p:spTree>
    <p:custDataLst>
      <p:tags r:id="rId2"/>
    </p:custDataLst>
    <p:extLst>
      <p:ext uri="{BB962C8B-B14F-4D97-AF65-F5344CB8AC3E}">
        <p14:creationId xmlns:p14="http://schemas.microsoft.com/office/powerpoint/2010/main" val="385549522"/>
      </p:ext>
    </p:extLst>
  </p:cSld>
  <p:clrMapOvr>
    <a:masterClrMapping/>
  </p:clrMapOvr>
  <mc:AlternateContent xmlns:mc="http://schemas.openxmlformats.org/markup-compatibility/2006" xmlns:p14="http://schemas.microsoft.com/office/powerpoint/2010/main">
    <mc:Choice Requires="p14">
      <p:transition spd="slow" p14:dur="2000" advTm="67"/>
    </mc:Choice>
    <mc:Fallback xmlns="">
      <p:transition spd="slow" advTm="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a:t>
            </a:r>
            <a:endParaRPr lang="zh-CN" altLang="zh-CN"/>
          </a:p>
        </p:txBody>
      </p:sp>
      <p:sp>
        <p:nvSpPr>
          <p:cNvPr id="30723" name="Rectangle 3"/>
          <p:cNvSpPr>
            <a:spLocks noGrp="1" noChangeArrowheads="1"/>
          </p:cNvSpPr>
          <p:nvPr>
            <p:ph type="body" idx="1"/>
          </p:nvPr>
        </p:nvSpPr>
        <p:spPr/>
        <p:txBody>
          <a:bodyPr/>
          <a:lstStyle/>
          <a:p>
            <a:pPr eaLnBrk="1" hangingPunct="1"/>
            <a:endParaRPr lang="zh-CN" altLang="zh-CN"/>
          </a:p>
        </p:txBody>
      </p:sp>
      <p:pic>
        <p:nvPicPr>
          <p:cNvPr id="30724" name="Picture 4"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27384"/>
            <a:ext cx="9144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References</a:t>
            </a:r>
            <a:endParaRPr lang="zh-CN" altLang="en-US" b="1" dirty="0">
              <a:solidFill>
                <a:schemeClr val="accent6">
                  <a:lumMod val="60000"/>
                  <a:lumOff val="40000"/>
                </a:schemeClr>
              </a:solidFill>
            </a:endParaRPr>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21</a:t>
            </a:fld>
            <a:endParaRPr lang="en-US" altLang="zh-CN"/>
          </a:p>
        </p:txBody>
      </p:sp>
      <p:sp>
        <p:nvSpPr>
          <p:cNvPr id="3" name="矩形 2"/>
          <p:cNvSpPr/>
          <p:nvPr/>
        </p:nvSpPr>
        <p:spPr>
          <a:xfrm>
            <a:off x="482675" y="1362076"/>
            <a:ext cx="7920880" cy="4524315"/>
          </a:xfrm>
          <a:prstGeom prst="rect">
            <a:avLst/>
          </a:prstGeom>
        </p:spPr>
        <p:txBody>
          <a:bodyPr wrap="square">
            <a:spAutoFit/>
          </a:bodyPr>
          <a:lstStyle/>
          <a:p>
            <a:pPr>
              <a:lnSpc>
                <a:spcPct val="150000"/>
              </a:lnSpc>
            </a:pPr>
            <a:r>
              <a:rPr lang="en-US" altLang="zh-CN" sz="1600" dirty="0"/>
              <a:t>[1] </a:t>
            </a:r>
            <a:r>
              <a:rPr lang="en-US" altLang="zh-CN" sz="1600" dirty="0" err="1">
                <a:solidFill>
                  <a:srgbClr val="0000FF"/>
                </a:solidFill>
              </a:rPr>
              <a:t>Boser</a:t>
            </a:r>
            <a:r>
              <a:rPr lang="en-US" altLang="zh-CN" sz="1600" dirty="0">
                <a:solidFill>
                  <a:srgbClr val="0000FF"/>
                </a:solidFill>
              </a:rPr>
              <a:t> B, </a:t>
            </a:r>
            <a:r>
              <a:rPr lang="en-US" altLang="zh-CN" sz="1600" dirty="0" err="1">
                <a:solidFill>
                  <a:srgbClr val="0000FF"/>
                </a:solidFill>
              </a:rPr>
              <a:t>Guyon</a:t>
            </a:r>
            <a:r>
              <a:rPr lang="en-US" altLang="zh-CN" sz="1600" dirty="0">
                <a:solidFill>
                  <a:srgbClr val="0000FF"/>
                </a:solidFill>
              </a:rPr>
              <a:t> I, </a:t>
            </a:r>
            <a:r>
              <a:rPr lang="en-US" altLang="zh-CN" sz="1600" dirty="0" err="1">
                <a:solidFill>
                  <a:srgbClr val="0000FF"/>
                </a:solidFill>
              </a:rPr>
              <a:t>Vapnik</a:t>
            </a:r>
            <a:r>
              <a:rPr lang="en-US" altLang="zh-CN" sz="1600" dirty="0">
                <a:solidFill>
                  <a:srgbClr val="0000FF"/>
                </a:solidFill>
              </a:rPr>
              <a:t> V.</a:t>
            </a:r>
            <a:r>
              <a:rPr lang="en-US" altLang="zh-CN" sz="1600" dirty="0"/>
              <a:t> A training algorithm for optimal margin </a:t>
            </a:r>
            <a:r>
              <a:rPr lang="en-US" altLang="zh-CN" sz="1600" dirty="0" err="1"/>
              <a:t>classi</a:t>
            </a:r>
            <a:r>
              <a:rPr lang="zh-CN" altLang="zh-CN" sz="1600" dirty="0"/>
              <a:t>ﬁ</a:t>
            </a:r>
            <a:r>
              <a:rPr lang="en-US" altLang="zh-CN" sz="1600" dirty="0" err="1"/>
              <a:t>ers</a:t>
            </a:r>
            <a:r>
              <a:rPr lang="en-US" altLang="zh-CN" sz="1600" dirty="0"/>
              <a:t> [C]. </a:t>
            </a:r>
            <a:r>
              <a:rPr lang="en-US" altLang="zh-CN" sz="1600" dirty="0">
                <a:solidFill>
                  <a:srgbClr val="0070C0"/>
                </a:solidFill>
              </a:rPr>
              <a:t>In Proceedings of the </a:t>
            </a:r>
            <a:r>
              <a:rPr lang="zh-CN" altLang="zh-CN" sz="1600" dirty="0">
                <a:solidFill>
                  <a:srgbClr val="0070C0"/>
                </a:solidFill>
              </a:rPr>
              <a:t>ﬁ</a:t>
            </a:r>
            <a:r>
              <a:rPr lang="en-US" altLang="zh-CN" sz="1600" dirty="0" err="1">
                <a:solidFill>
                  <a:srgbClr val="0070C0"/>
                </a:solidFill>
              </a:rPr>
              <a:t>fth</a:t>
            </a:r>
            <a:r>
              <a:rPr lang="en-US" altLang="zh-CN" sz="1600" dirty="0">
                <a:solidFill>
                  <a:srgbClr val="0070C0"/>
                </a:solidFill>
              </a:rPr>
              <a:t> annual workshop on Computational learning theory, 1992: 144–152.</a:t>
            </a:r>
            <a:r>
              <a:rPr lang="en-US" altLang="zh-CN" sz="1600" dirty="0"/>
              <a:t> </a:t>
            </a:r>
            <a:endParaRPr lang="zh-CN" altLang="zh-CN" sz="1600" dirty="0"/>
          </a:p>
          <a:p>
            <a:pPr>
              <a:lnSpc>
                <a:spcPct val="150000"/>
              </a:lnSpc>
            </a:pPr>
            <a:r>
              <a:rPr lang="en-US" altLang="zh-CN" sz="1600" dirty="0"/>
              <a:t>[2] </a:t>
            </a:r>
            <a:r>
              <a:rPr lang="en-US" altLang="zh-CN" sz="1600" dirty="0">
                <a:solidFill>
                  <a:srgbClr val="0000FF"/>
                </a:solidFill>
              </a:rPr>
              <a:t>Gene H. Golub, Michael Heath, and Grace Wahba. </a:t>
            </a:r>
            <a:r>
              <a:rPr lang="en-US" altLang="zh-CN" sz="1600" dirty="0"/>
              <a:t>Generalized cross-validation as a method for choosing a good ridge parameter. </a:t>
            </a:r>
            <a:r>
              <a:rPr lang="en-US" altLang="zh-CN" sz="1600" dirty="0" err="1">
                <a:solidFill>
                  <a:srgbClr val="0C77C3"/>
                </a:solidFill>
              </a:rPr>
              <a:t>Technometrics</a:t>
            </a:r>
            <a:r>
              <a:rPr lang="en-US" altLang="zh-CN" sz="1600" dirty="0">
                <a:solidFill>
                  <a:srgbClr val="0C77C3"/>
                </a:solidFill>
              </a:rPr>
              <a:t>, 21(2):215–223, 1979.</a:t>
            </a:r>
            <a:r>
              <a:rPr lang="en-US" altLang="zh-CN" sz="1600" dirty="0"/>
              <a:t> </a:t>
            </a:r>
            <a:endParaRPr lang="zh-CN" altLang="zh-CN" sz="1600" dirty="0"/>
          </a:p>
          <a:p>
            <a:pPr>
              <a:lnSpc>
                <a:spcPct val="150000"/>
              </a:lnSpc>
            </a:pPr>
            <a:r>
              <a:rPr lang="en-US" altLang="zh-CN" sz="1600" dirty="0"/>
              <a:t>[3] </a:t>
            </a:r>
            <a:r>
              <a:rPr lang="en-US" altLang="zh-CN" sz="1600" dirty="0">
                <a:solidFill>
                  <a:srgbClr val="0000FF"/>
                </a:solidFill>
              </a:rPr>
              <a:t>Olivier Chapelle, Vladimir </a:t>
            </a:r>
            <a:r>
              <a:rPr lang="en-US" altLang="zh-CN" sz="1600" dirty="0" err="1">
                <a:solidFill>
                  <a:srgbClr val="0000FF"/>
                </a:solidFill>
              </a:rPr>
              <a:t>Vapnik</a:t>
            </a:r>
            <a:r>
              <a:rPr lang="en-US" altLang="zh-CN" sz="1600" dirty="0">
                <a:solidFill>
                  <a:srgbClr val="0000FF"/>
                </a:solidFill>
              </a:rPr>
              <a:t>, Olivier Bousquet, and </a:t>
            </a:r>
            <a:r>
              <a:rPr lang="en-US" altLang="zh-CN" sz="1600" dirty="0" err="1">
                <a:solidFill>
                  <a:srgbClr val="0000FF"/>
                </a:solidFill>
              </a:rPr>
              <a:t>Sayan</a:t>
            </a:r>
            <a:r>
              <a:rPr lang="en-US" altLang="zh-CN" sz="1600" dirty="0">
                <a:solidFill>
                  <a:srgbClr val="0000FF"/>
                </a:solidFill>
              </a:rPr>
              <a:t> Mukherjee. </a:t>
            </a:r>
            <a:r>
              <a:rPr lang="en-US" altLang="zh-CN" sz="1600" dirty="0"/>
              <a:t>Choosing multiple parameters for support vector machines. </a:t>
            </a:r>
            <a:r>
              <a:rPr lang="en-US" altLang="zh-CN" sz="1600" dirty="0">
                <a:solidFill>
                  <a:srgbClr val="0C77C3"/>
                </a:solidFill>
              </a:rPr>
              <a:t>Machine Learning, 46(1-3):131–159, 2002.</a:t>
            </a:r>
            <a:r>
              <a:rPr lang="en-US" altLang="zh-CN" sz="1600" dirty="0"/>
              <a:t> </a:t>
            </a:r>
            <a:endParaRPr lang="zh-CN" altLang="zh-CN" sz="1600" dirty="0"/>
          </a:p>
          <a:p>
            <a:pPr>
              <a:lnSpc>
                <a:spcPct val="150000"/>
              </a:lnSpc>
            </a:pPr>
            <a:r>
              <a:rPr lang="en-US" altLang="zh-CN" sz="1600" dirty="0"/>
              <a:t>[4] </a:t>
            </a:r>
            <a:r>
              <a:rPr lang="en-US" altLang="zh-CN" sz="1600" dirty="0">
                <a:solidFill>
                  <a:srgbClr val="0000FF"/>
                </a:solidFill>
              </a:rPr>
              <a:t>Gavin C. Cawley.</a:t>
            </a:r>
            <a:r>
              <a:rPr lang="en-US" altLang="zh-CN" sz="1600" dirty="0"/>
              <a:t> Leave-one-out cross validation based model selection criteria for weighted LSSVMs. </a:t>
            </a:r>
            <a:r>
              <a:rPr lang="en-US" altLang="zh-CN" sz="1600" dirty="0">
                <a:solidFill>
                  <a:srgbClr val="0C77C3"/>
                </a:solidFill>
              </a:rPr>
              <a:t>In Proceeding of the International Joint Conference on Neural Networks (IJCNN 2006), pages 1661– 1668, 2006.</a:t>
            </a:r>
            <a:r>
              <a:rPr lang="en-US" altLang="zh-CN" sz="1600" dirty="0"/>
              <a:t> </a:t>
            </a:r>
          </a:p>
        </p:txBody>
      </p:sp>
    </p:spTree>
    <p:extLst>
      <p:ext uri="{BB962C8B-B14F-4D97-AF65-F5344CB8AC3E}">
        <p14:creationId xmlns:p14="http://schemas.microsoft.com/office/powerpoint/2010/main" val="2894683180"/>
      </p:ext>
    </p:extLst>
  </p:cSld>
  <p:clrMapOvr>
    <a:masterClrMapping/>
  </p:clrMapOvr>
  <mc:AlternateContent xmlns:mc="http://schemas.openxmlformats.org/markup-compatibility/2006" xmlns:p14="http://schemas.microsoft.com/office/powerpoint/2010/main">
    <mc:Choice Requires="p14">
      <p:transition spd="slow" p14:dur="2000" advTm="309"/>
    </mc:Choice>
    <mc:Fallback xmlns="">
      <p:transition spd="slow" advTm="30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a:t>
            </a:r>
            <a:endParaRPr lang="zh-CN" altLang="zh-CN"/>
          </a:p>
        </p:txBody>
      </p:sp>
      <p:sp>
        <p:nvSpPr>
          <p:cNvPr id="30723" name="Rectangle 3"/>
          <p:cNvSpPr>
            <a:spLocks noGrp="1" noChangeArrowheads="1"/>
          </p:cNvSpPr>
          <p:nvPr>
            <p:ph type="body" idx="1"/>
          </p:nvPr>
        </p:nvSpPr>
        <p:spPr/>
        <p:txBody>
          <a:bodyPr/>
          <a:lstStyle/>
          <a:p>
            <a:pPr eaLnBrk="1" hangingPunct="1"/>
            <a:endParaRPr lang="zh-CN" altLang="zh-CN"/>
          </a:p>
        </p:txBody>
      </p:sp>
      <p:pic>
        <p:nvPicPr>
          <p:cNvPr id="30724" name="Picture 4"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27384"/>
            <a:ext cx="9144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References</a:t>
            </a:r>
            <a:endParaRPr lang="zh-CN" altLang="en-US" b="1" dirty="0">
              <a:solidFill>
                <a:schemeClr val="accent6">
                  <a:lumMod val="60000"/>
                  <a:lumOff val="40000"/>
                </a:schemeClr>
              </a:solidFill>
            </a:endParaRPr>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22</a:t>
            </a:fld>
            <a:endParaRPr lang="en-US" altLang="zh-CN"/>
          </a:p>
        </p:txBody>
      </p:sp>
      <p:sp>
        <p:nvSpPr>
          <p:cNvPr id="3" name="矩形 2"/>
          <p:cNvSpPr/>
          <p:nvPr/>
        </p:nvSpPr>
        <p:spPr>
          <a:xfrm>
            <a:off x="467545" y="1412776"/>
            <a:ext cx="7920880" cy="4524315"/>
          </a:xfrm>
          <a:prstGeom prst="rect">
            <a:avLst/>
          </a:prstGeom>
        </p:spPr>
        <p:txBody>
          <a:bodyPr wrap="square">
            <a:spAutoFit/>
          </a:bodyPr>
          <a:lstStyle/>
          <a:p>
            <a:pPr>
              <a:lnSpc>
                <a:spcPct val="150000"/>
              </a:lnSpc>
            </a:pPr>
            <a:r>
              <a:rPr lang="en-US" altLang="zh-CN" sz="1600" dirty="0"/>
              <a:t>[5] </a:t>
            </a:r>
            <a:r>
              <a:rPr lang="en-US" altLang="zh-CN" sz="1600" dirty="0" err="1">
                <a:solidFill>
                  <a:srgbClr val="0000FF"/>
                </a:solidFill>
              </a:rPr>
              <a:t>Michiel</a:t>
            </a:r>
            <a:r>
              <a:rPr lang="en-US" altLang="zh-CN" sz="1600" dirty="0">
                <a:solidFill>
                  <a:srgbClr val="0000FF"/>
                </a:solidFill>
              </a:rPr>
              <a:t> </a:t>
            </a:r>
            <a:r>
              <a:rPr lang="en-US" altLang="zh-CN" sz="1600" dirty="0" err="1">
                <a:solidFill>
                  <a:srgbClr val="0000FF"/>
                </a:solidFill>
              </a:rPr>
              <a:t>Debruyne</a:t>
            </a:r>
            <a:r>
              <a:rPr lang="en-US" altLang="zh-CN" sz="1600" dirty="0">
                <a:solidFill>
                  <a:srgbClr val="0000FF"/>
                </a:solidFill>
              </a:rPr>
              <a:t>, Mia Hubert, and Johan A.K. </a:t>
            </a:r>
            <a:r>
              <a:rPr lang="en-US" altLang="zh-CN" sz="1600" dirty="0" err="1">
                <a:solidFill>
                  <a:srgbClr val="0000FF"/>
                </a:solidFill>
              </a:rPr>
              <a:t>Suykens</a:t>
            </a:r>
            <a:r>
              <a:rPr lang="en-US" altLang="zh-CN" sz="1600" dirty="0">
                <a:solidFill>
                  <a:srgbClr val="0000FF"/>
                </a:solidFill>
              </a:rPr>
              <a:t>. </a:t>
            </a:r>
            <a:r>
              <a:rPr lang="en-US" altLang="zh-CN" sz="1600" dirty="0"/>
              <a:t>Model selection in kernel based regression using the influence function. </a:t>
            </a:r>
            <a:r>
              <a:rPr lang="en-US" altLang="zh-CN" sz="1600" dirty="0">
                <a:solidFill>
                  <a:srgbClr val="0C77C3"/>
                </a:solidFill>
              </a:rPr>
              <a:t>Journal of Machine Learning Research, 9:2377–2400, 2008.</a:t>
            </a:r>
            <a:r>
              <a:rPr lang="en-US" altLang="zh-CN" sz="1600" dirty="0"/>
              <a:t> </a:t>
            </a:r>
            <a:endParaRPr lang="zh-CN" altLang="zh-CN" sz="1600" dirty="0"/>
          </a:p>
          <a:p>
            <a:pPr>
              <a:lnSpc>
                <a:spcPct val="150000"/>
              </a:lnSpc>
            </a:pPr>
            <a:r>
              <a:rPr lang="en-US" altLang="zh-CN" sz="1600" dirty="0"/>
              <a:t>[6] </a:t>
            </a:r>
            <a:r>
              <a:rPr lang="en-US" altLang="zh-CN" sz="1600" dirty="0" err="1">
                <a:solidFill>
                  <a:srgbClr val="0000FF"/>
                </a:solidFill>
              </a:rPr>
              <a:t>Nello</a:t>
            </a:r>
            <a:r>
              <a:rPr lang="en-US" altLang="zh-CN" sz="1600" dirty="0">
                <a:solidFill>
                  <a:srgbClr val="0000FF"/>
                </a:solidFill>
              </a:rPr>
              <a:t> </a:t>
            </a:r>
            <a:r>
              <a:rPr lang="en-US" altLang="zh-CN" sz="1600" dirty="0" err="1">
                <a:solidFill>
                  <a:srgbClr val="0000FF"/>
                </a:solidFill>
              </a:rPr>
              <a:t>Cristianini</a:t>
            </a:r>
            <a:r>
              <a:rPr lang="en-US" altLang="zh-CN" sz="1600" dirty="0">
                <a:solidFill>
                  <a:srgbClr val="0000FF"/>
                </a:solidFill>
              </a:rPr>
              <a:t>, John </a:t>
            </a:r>
            <a:r>
              <a:rPr lang="en-US" altLang="zh-CN" sz="1600" dirty="0" err="1">
                <a:solidFill>
                  <a:srgbClr val="0000FF"/>
                </a:solidFill>
              </a:rPr>
              <a:t>ShaweTaylor</a:t>
            </a:r>
            <a:r>
              <a:rPr lang="en-US" altLang="zh-CN" sz="1600" dirty="0">
                <a:solidFill>
                  <a:srgbClr val="0000FF"/>
                </a:solidFill>
              </a:rPr>
              <a:t>, </a:t>
            </a:r>
            <a:r>
              <a:rPr lang="en-US" altLang="zh-CN" sz="1600" dirty="0" err="1">
                <a:solidFill>
                  <a:srgbClr val="0000FF"/>
                </a:solidFill>
              </a:rPr>
              <a:t>Andr´e</a:t>
            </a:r>
            <a:r>
              <a:rPr lang="en-US" altLang="zh-CN" sz="1600" dirty="0">
                <a:solidFill>
                  <a:srgbClr val="0000FF"/>
                </a:solidFill>
              </a:rPr>
              <a:t> </a:t>
            </a:r>
            <a:r>
              <a:rPr lang="en-US" altLang="zh-CN" sz="1600" dirty="0" err="1">
                <a:solidFill>
                  <a:srgbClr val="0000FF"/>
                </a:solidFill>
              </a:rPr>
              <a:t>Elisseeff</a:t>
            </a:r>
            <a:r>
              <a:rPr lang="en-US" altLang="zh-CN" sz="1600" dirty="0">
                <a:solidFill>
                  <a:srgbClr val="0000FF"/>
                </a:solidFill>
              </a:rPr>
              <a:t>, and Jaz S. </a:t>
            </a:r>
            <a:r>
              <a:rPr lang="en-US" altLang="zh-CN" sz="1600" dirty="0" err="1">
                <a:solidFill>
                  <a:srgbClr val="0000FF"/>
                </a:solidFill>
              </a:rPr>
              <a:t>Kandola</a:t>
            </a:r>
            <a:r>
              <a:rPr lang="en-US" altLang="zh-CN" sz="1600" dirty="0">
                <a:solidFill>
                  <a:srgbClr val="0000FF"/>
                </a:solidFill>
              </a:rPr>
              <a:t>. </a:t>
            </a:r>
            <a:r>
              <a:rPr lang="en-US" altLang="zh-CN" sz="1600" dirty="0"/>
              <a:t>On kernel target alignment. </a:t>
            </a:r>
            <a:r>
              <a:rPr lang="en-US" altLang="zh-CN" sz="1600" dirty="0">
                <a:solidFill>
                  <a:srgbClr val="0C77C3"/>
                </a:solidFill>
              </a:rPr>
              <a:t>In Advances in Neural Information Processing Systems 14 (NIPS 2001), pages 367–373, 2001.</a:t>
            </a:r>
            <a:r>
              <a:rPr lang="en-US" altLang="zh-CN" sz="1600" dirty="0"/>
              <a:t> </a:t>
            </a:r>
          </a:p>
          <a:p>
            <a:pPr>
              <a:lnSpc>
                <a:spcPct val="150000"/>
              </a:lnSpc>
            </a:pPr>
            <a:r>
              <a:rPr lang="en-US" altLang="zh-CN" sz="1600" dirty="0"/>
              <a:t>[7] </a:t>
            </a:r>
            <a:r>
              <a:rPr lang="en-US" altLang="zh-CN" sz="1600" dirty="0">
                <a:solidFill>
                  <a:srgbClr val="0000FF"/>
                </a:solidFill>
              </a:rPr>
              <a:t>Corinna Cortes, Marius </a:t>
            </a:r>
            <a:r>
              <a:rPr lang="en-US" altLang="zh-CN" sz="1600" dirty="0" err="1">
                <a:solidFill>
                  <a:srgbClr val="0000FF"/>
                </a:solidFill>
              </a:rPr>
              <a:t>Kloft</a:t>
            </a:r>
            <a:r>
              <a:rPr lang="en-US" altLang="zh-CN" sz="1600" dirty="0">
                <a:solidFill>
                  <a:srgbClr val="0000FF"/>
                </a:solidFill>
              </a:rPr>
              <a:t>, and </a:t>
            </a:r>
            <a:r>
              <a:rPr lang="en-US" altLang="zh-CN" sz="1600" dirty="0" err="1">
                <a:solidFill>
                  <a:srgbClr val="0000FF"/>
                </a:solidFill>
              </a:rPr>
              <a:t>Mehryar</a:t>
            </a:r>
            <a:r>
              <a:rPr lang="en-US" altLang="zh-CN" sz="1600" dirty="0">
                <a:solidFill>
                  <a:srgbClr val="0000FF"/>
                </a:solidFill>
              </a:rPr>
              <a:t> </a:t>
            </a:r>
            <a:r>
              <a:rPr lang="en-US" altLang="zh-CN" sz="1600" dirty="0" err="1">
                <a:solidFill>
                  <a:srgbClr val="0000FF"/>
                </a:solidFill>
              </a:rPr>
              <a:t>Mohri</a:t>
            </a:r>
            <a:r>
              <a:rPr lang="en-US" altLang="zh-CN" sz="1600" dirty="0">
                <a:solidFill>
                  <a:srgbClr val="0000FF"/>
                </a:solidFill>
              </a:rPr>
              <a:t>. </a:t>
            </a:r>
            <a:r>
              <a:rPr lang="en-US" altLang="zh-CN" sz="1600" dirty="0"/>
              <a:t>Learning kernels using local </a:t>
            </a:r>
            <a:r>
              <a:rPr lang="en-US" altLang="zh-CN" sz="1600" dirty="0" err="1"/>
              <a:t>Rademacher</a:t>
            </a:r>
            <a:r>
              <a:rPr lang="en-US" altLang="zh-CN" sz="1600" dirty="0"/>
              <a:t> complexity. </a:t>
            </a:r>
            <a:r>
              <a:rPr lang="en-US" altLang="zh-CN" sz="1600" dirty="0">
                <a:solidFill>
                  <a:srgbClr val="0C77C3"/>
                </a:solidFill>
              </a:rPr>
              <a:t>In Advances in Neural Information Processing Systems 25 (NIPS 2013), pages 2760–2768. MIT Press, 2013.</a:t>
            </a:r>
            <a:r>
              <a:rPr lang="en-US" altLang="zh-CN" sz="1600" dirty="0"/>
              <a:t> </a:t>
            </a:r>
            <a:endParaRPr lang="zh-CN" altLang="zh-CN" sz="1600" dirty="0"/>
          </a:p>
          <a:p>
            <a:pPr>
              <a:lnSpc>
                <a:spcPct val="150000"/>
              </a:lnSpc>
            </a:pPr>
            <a:r>
              <a:rPr lang="en-US" altLang="zh-CN" sz="1600" dirty="0"/>
              <a:t>[8] </a:t>
            </a:r>
            <a:r>
              <a:rPr lang="en-US" altLang="zh-CN" sz="1600" dirty="0" err="1">
                <a:solidFill>
                  <a:srgbClr val="0000FF"/>
                </a:solidFill>
              </a:rPr>
              <a:t>Canh</a:t>
            </a:r>
            <a:r>
              <a:rPr lang="en-US" altLang="zh-CN" sz="1600" dirty="0">
                <a:solidFill>
                  <a:srgbClr val="0000FF"/>
                </a:solidFill>
              </a:rPr>
              <a:t> Hao Nguyen and Tu Bao Ho. </a:t>
            </a:r>
            <a:r>
              <a:rPr lang="en-US" altLang="zh-CN" sz="1600" dirty="0"/>
              <a:t>An efficient kernel matrix evaluation measure. </a:t>
            </a:r>
            <a:r>
              <a:rPr lang="en-US" altLang="zh-CN" sz="1600" dirty="0">
                <a:solidFill>
                  <a:srgbClr val="0C77C3"/>
                </a:solidFill>
              </a:rPr>
              <a:t>Pattern Recognition, 41(11):3366–3372, 2008.</a:t>
            </a:r>
            <a:r>
              <a:rPr lang="en-US" altLang="zh-CN" sz="1600" dirty="0"/>
              <a:t> </a:t>
            </a:r>
            <a:endParaRPr lang="zh-CN" altLang="zh-CN" sz="1600" dirty="0"/>
          </a:p>
          <a:p>
            <a:pPr>
              <a:lnSpc>
                <a:spcPct val="150000"/>
              </a:lnSpc>
            </a:pPr>
            <a:r>
              <a:rPr lang="en-US" altLang="zh-CN" sz="1600" dirty="0"/>
              <a:t>[9] </a:t>
            </a:r>
            <a:r>
              <a:rPr lang="en-US" altLang="zh-CN" sz="1600" dirty="0">
                <a:solidFill>
                  <a:srgbClr val="0000FF"/>
                </a:solidFill>
              </a:rPr>
              <a:t>Vladimir </a:t>
            </a:r>
            <a:r>
              <a:rPr lang="en-US" altLang="zh-CN" sz="1600" dirty="0" err="1">
                <a:solidFill>
                  <a:srgbClr val="0000FF"/>
                </a:solidFill>
              </a:rPr>
              <a:t>Vapnik</a:t>
            </a:r>
            <a:r>
              <a:rPr lang="en-US" altLang="zh-CN" sz="1600" dirty="0">
                <a:solidFill>
                  <a:srgbClr val="0000FF"/>
                </a:solidFill>
              </a:rPr>
              <a:t>. </a:t>
            </a:r>
            <a:r>
              <a:rPr lang="en-US" altLang="zh-CN" sz="1600" dirty="0"/>
              <a:t>The nature of statistical learning theory. </a:t>
            </a:r>
            <a:r>
              <a:rPr lang="en-US" altLang="zh-CN" sz="1600" dirty="0">
                <a:solidFill>
                  <a:srgbClr val="0C77C3"/>
                </a:solidFill>
              </a:rPr>
              <a:t>Springer Verlag, 2000.</a:t>
            </a:r>
            <a:r>
              <a:rPr lang="en-US" altLang="zh-CN" sz="1600" dirty="0"/>
              <a:t> </a:t>
            </a:r>
            <a:endParaRPr lang="zh-CN" altLang="zh-CN" sz="1600" dirty="0"/>
          </a:p>
        </p:txBody>
      </p:sp>
    </p:spTree>
    <p:extLst>
      <p:ext uri="{BB962C8B-B14F-4D97-AF65-F5344CB8AC3E}">
        <p14:creationId xmlns:p14="http://schemas.microsoft.com/office/powerpoint/2010/main" val="3580894206"/>
      </p:ext>
    </p:extLst>
  </p:cSld>
  <p:clrMapOvr>
    <a:masterClrMapping/>
  </p:clrMapOvr>
  <mc:AlternateContent xmlns:mc="http://schemas.openxmlformats.org/markup-compatibility/2006" xmlns:p14="http://schemas.microsoft.com/office/powerpoint/2010/main">
    <mc:Choice Requires="p14">
      <p:transition spd="slow" p14:dur="2000" advTm="58"/>
    </mc:Choice>
    <mc:Fallback xmlns="">
      <p:transition spd="slow" advTm="5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a:t>
            </a:r>
            <a:endParaRPr lang="zh-CN" altLang="zh-CN"/>
          </a:p>
        </p:txBody>
      </p:sp>
      <p:sp>
        <p:nvSpPr>
          <p:cNvPr id="30723" name="Rectangle 3"/>
          <p:cNvSpPr>
            <a:spLocks noGrp="1" noChangeArrowheads="1"/>
          </p:cNvSpPr>
          <p:nvPr>
            <p:ph type="body" idx="1"/>
          </p:nvPr>
        </p:nvSpPr>
        <p:spPr/>
        <p:txBody>
          <a:bodyPr/>
          <a:lstStyle/>
          <a:p>
            <a:pPr eaLnBrk="1" hangingPunct="1"/>
            <a:endParaRPr lang="zh-CN" altLang="zh-CN"/>
          </a:p>
        </p:txBody>
      </p:sp>
      <p:pic>
        <p:nvPicPr>
          <p:cNvPr id="30724" name="Picture 4"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27384"/>
            <a:ext cx="9144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References</a:t>
            </a:r>
            <a:endParaRPr lang="zh-CN" altLang="en-US" b="1" dirty="0">
              <a:solidFill>
                <a:schemeClr val="accent6">
                  <a:lumMod val="60000"/>
                  <a:lumOff val="40000"/>
                </a:schemeClr>
              </a:solidFill>
            </a:endParaRPr>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23</a:t>
            </a:fld>
            <a:endParaRPr lang="en-US" altLang="zh-CN"/>
          </a:p>
        </p:txBody>
      </p:sp>
      <p:sp>
        <p:nvSpPr>
          <p:cNvPr id="3" name="矩形 2"/>
          <p:cNvSpPr/>
          <p:nvPr/>
        </p:nvSpPr>
        <p:spPr>
          <a:xfrm>
            <a:off x="467545" y="1412776"/>
            <a:ext cx="7920880" cy="4524315"/>
          </a:xfrm>
          <a:prstGeom prst="rect">
            <a:avLst/>
          </a:prstGeom>
        </p:spPr>
        <p:txBody>
          <a:bodyPr wrap="square">
            <a:spAutoFit/>
          </a:bodyPr>
          <a:lstStyle/>
          <a:p>
            <a:pPr>
              <a:lnSpc>
                <a:spcPct val="150000"/>
              </a:lnSpc>
            </a:pPr>
            <a:r>
              <a:rPr lang="en-US" altLang="zh-CN" sz="1600" dirty="0"/>
              <a:t>[10] </a:t>
            </a:r>
            <a:r>
              <a:rPr lang="en-US" altLang="zh-CN" sz="1600" dirty="0">
                <a:solidFill>
                  <a:srgbClr val="0000FF"/>
                </a:solidFill>
              </a:rPr>
              <a:t>Peter L. Bartlett and </a:t>
            </a:r>
            <a:r>
              <a:rPr lang="en-US" altLang="zh-CN" sz="1600" dirty="0" err="1">
                <a:solidFill>
                  <a:srgbClr val="0000FF"/>
                </a:solidFill>
              </a:rPr>
              <a:t>Shahar</a:t>
            </a:r>
            <a:r>
              <a:rPr lang="en-US" altLang="zh-CN" sz="1600" dirty="0">
                <a:solidFill>
                  <a:srgbClr val="0000FF"/>
                </a:solidFill>
              </a:rPr>
              <a:t> Mendelson. </a:t>
            </a:r>
            <a:r>
              <a:rPr lang="en-US" altLang="zh-CN" sz="1600" dirty="0" err="1"/>
              <a:t>Rademacher</a:t>
            </a:r>
            <a:r>
              <a:rPr lang="en-US" altLang="zh-CN" sz="1600" dirty="0"/>
              <a:t> and Gaussian complexities: risk bounds and structural results. </a:t>
            </a:r>
            <a:r>
              <a:rPr lang="en-US" altLang="zh-CN" sz="1600" dirty="0">
                <a:solidFill>
                  <a:srgbClr val="0C77C3"/>
                </a:solidFill>
              </a:rPr>
              <a:t>Journal of Machine Learning Research, 3:463–482, 2002.</a:t>
            </a:r>
            <a:r>
              <a:rPr lang="en-US" altLang="zh-CN" sz="1600" dirty="0"/>
              <a:t> </a:t>
            </a:r>
          </a:p>
          <a:p>
            <a:pPr>
              <a:lnSpc>
                <a:spcPct val="150000"/>
              </a:lnSpc>
            </a:pPr>
            <a:r>
              <a:rPr lang="en-US" altLang="zh-CN" sz="1600" dirty="0"/>
              <a:t>[11] </a:t>
            </a:r>
            <a:r>
              <a:rPr lang="en-US" altLang="zh-CN" sz="1600" dirty="0">
                <a:solidFill>
                  <a:srgbClr val="0000FF"/>
                </a:solidFill>
              </a:rPr>
              <a:t>Yong Liu, </a:t>
            </a:r>
            <a:r>
              <a:rPr lang="en-US" altLang="zh-CN" sz="1600" dirty="0" err="1">
                <a:solidFill>
                  <a:srgbClr val="0000FF"/>
                </a:solidFill>
              </a:rPr>
              <a:t>Shali</a:t>
            </a:r>
            <a:r>
              <a:rPr lang="en-US" altLang="zh-CN" sz="1600" dirty="0">
                <a:solidFill>
                  <a:srgbClr val="0000FF"/>
                </a:solidFill>
              </a:rPr>
              <a:t> Jiang, and </a:t>
            </a:r>
            <a:r>
              <a:rPr lang="en-US" altLang="zh-CN" sz="1600" dirty="0" err="1">
                <a:solidFill>
                  <a:srgbClr val="0000FF"/>
                </a:solidFill>
              </a:rPr>
              <a:t>Shizhong</a:t>
            </a:r>
            <a:r>
              <a:rPr lang="en-US" altLang="zh-CN" sz="1600" dirty="0">
                <a:solidFill>
                  <a:srgbClr val="0000FF"/>
                </a:solidFill>
              </a:rPr>
              <a:t> Liao. </a:t>
            </a:r>
            <a:r>
              <a:rPr lang="en-US" altLang="zh-CN" sz="1600" dirty="0"/>
              <a:t>Eigenvalues perturbation of integral operator for kernel selection. </a:t>
            </a:r>
            <a:r>
              <a:rPr lang="en-US" altLang="zh-CN" sz="1600" dirty="0">
                <a:solidFill>
                  <a:srgbClr val="0C77C3"/>
                </a:solidFill>
              </a:rPr>
              <a:t>In Proceedings of the 22nd ACM International Conference on Information and Knowledge Management (CIKM 2013), pages 2189–2198, 2013.</a:t>
            </a:r>
            <a:endParaRPr lang="zh-CN" altLang="zh-CN" sz="1600" dirty="0">
              <a:solidFill>
                <a:srgbClr val="0C77C3"/>
              </a:solidFill>
            </a:endParaRPr>
          </a:p>
          <a:p>
            <a:pPr>
              <a:lnSpc>
                <a:spcPct val="150000"/>
              </a:lnSpc>
            </a:pPr>
            <a:r>
              <a:rPr lang="en-US" altLang="zh-CN" sz="1600" dirty="0"/>
              <a:t>[12] </a:t>
            </a:r>
            <a:r>
              <a:rPr lang="en-US" altLang="zh-CN" sz="1600" dirty="0" err="1">
                <a:solidFill>
                  <a:srgbClr val="0000FF"/>
                </a:solidFill>
              </a:rPr>
              <a:t>Jianbo</a:t>
            </a:r>
            <a:r>
              <a:rPr lang="en-US" altLang="zh-CN" sz="1600" dirty="0">
                <a:solidFill>
                  <a:srgbClr val="0000FF"/>
                </a:solidFill>
              </a:rPr>
              <a:t> Shi and Jitendra Malik. </a:t>
            </a:r>
            <a:r>
              <a:rPr lang="en-US" altLang="zh-CN" sz="1600" dirty="0"/>
              <a:t>Normalized cuts and image segmentation. </a:t>
            </a:r>
            <a:r>
              <a:rPr lang="en-US" altLang="zh-CN" sz="1600" dirty="0">
                <a:solidFill>
                  <a:srgbClr val="0C77C3"/>
                </a:solidFill>
              </a:rPr>
              <a:t>IEEE Transactions on Pattern Analysis and Machine Intelligence, 22(8):888– 905, 2000.</a:t>
            </a:r>
            <a:r>
              <a:rPr lang="en-US" altLang="zh-CN" sz="1600" dirty="0"/>
              <a:t> </a:t>
            </a:r>
            <a:endParaRPr lang="zh-CN" altLang="zh-CN" sz="1600" dirty="0"/>
          </a:p>
          <a:p>
            <a:pPr>
              <a:lnSpc>
                <a:spcPct val="150000"/>
              </a:lnSpc>
            </a:pPr>
            <a:r>
              <a:rPr lang="en-US" altLang="zh-CN" sz="1600" dirty="0"/>
              <a:t>[13] </a:t>
            </a:r>
            <a:r>
              <a:rPr lang="en-US" altLang="zh-CN" sz="1600" dirty="0">
                <a:solidFill>
                  <a:srgbClr val="0000FF"/>
                </a:solidFill>
              </a:rPr>
              <a:t>Arthur </a:t>
            </a:r>
            <a:r>
              <a:rPr lang="en-US" altLang="zh-CN" sz="1600" dirty="0" err="1">
                <a:solidFill>
                  <a:srgbClr val="0000FF"/>
                </a:solidFill>
              </a:rPr>
              <a:t>Gretton</a:t>
            </a:r>
            <a:r>
              <a:rPr lang="en-US" altLang="zh-CN" sz="1600" dirty="0">
                <a:solidFill>
                  <a:srgbClr val="0000FF"/>
                </a:solidFill>
              </a:rPr>
              <a:t>, </a:t>
            </a:r>
            <a:r>
              <a:rPr lang="en-US" altLang="zh-CN" sz="1600" dirty="0" err="1">
                <a:solidFill>
                  <a:srgbClr val="0000FF"/>
                </a:solidFill>
              </a:rPr>
              <a:t>Karsten</a:t>
            </a:r>
            <a:r>
              <a:rPr lang="en-US" altLang="zh-CN" sz="1600" dirty="0">
                <a:solidFill>
                  <a:srgbClr val="0000FF"/>
                </a:solidFill>
              </a:rPr>
              <a:t> M. </a:t>
            </a:r>
            <a:r>
              <a:rPr lang="en-US" altLang="zh-CN" sz="1600" dirty="0" err="1">
                <a:solidFill>
                  <a:srgbClr val="0000FF"/>
                </a:solidFill>
              </a:rPr>
              <a:t>Borgwardt</a:t>
            </a:r>
            <a:r>
              <a:rPr lang="en-US" altLang="zh-CN" sz="1600" dirty="0">
                <a:solidFill>
                  <a:srgbClr val="0000FF"/>
                </a:solidFill>
              </a:rPr>
              <a:t>, Malte Rasch, Bernhard </a:t>
            </a:r>
            <a:r>
              <a:rPr lang="en-US" altLang="zh-CN" sz="1600" dirty="0" err="1">
                <a:solidFill>
                  <a:srgbClr val="0000FF"/>
                </a:solidFill>
              </a:rPr>
              <a:t>Scholkopf</a:t>
            </a:r>
            <a:r>
              <a:rPr lang="en-US" altLang="zh-CN" sz="1600" dirty="0">
                <a:solidFill>
                  <a:srgbClr val="0000FF"/>
                </a:solidFill>
              </a:rPr>
              <a:t>, and Alexander J. </a:t>
            </a:r>
            <a:r>
              <a:rPr lang="en-US" altLang="zh-CN" sz="1600" dirty="0" err="1">
                <a:solidFill>
                  <a:srgbClr val="0000FF"/>
                </a:solidFill>
              </a:rPr>
              <a:t>Smola</a:t>
            </a:r>
            <a:r>
              <a:rPr lang="en-US" altLang="zh-CN" sz="1600" dirty="0">
                <a:solidFill>
                  <a:srgbClr val="0000FF"/>
                </a:solidFill>
              </a:rPr>
              <a:t>. </a:t>
            </a:r>
            <a:r>
              <a:rPr lang="en-US" altLang="zh-CN" sz="1600" dirty="0"/>
              <a:t>A kernel method for the two sample problem. </a:t>
            </a:r>
            <a:r>
              <a:rPr lang="en-US" altLang="zh-CN" sz="1600" dirty="0">
                <a:solidFill>
                  <a:srgbClr val="0C77C3"/>
                </a:solidFill>
              </a:rPr>
              <a:t>In Advances in Neural Information Processing Systems 15 (NIPS 2007), pages 513–520, 2007.</a:t>
            </a:r>
            <a:r>
              <a:rPr lang="en-US" altLang="zh-CN" sz="1600" dirty="0"/>
              <a:t> </a:t>
            </a:r>
            <a:endParaRPr lang="zh-CN" altLang="zh-CN" sz="1600" dirty="0"/>
          </a:p>
        </p:txBody>
      </p:sp>
    </p:spTree>
    <p:extLst>
      <p:ext uri="{BB962C8B-B14F-4D97-AF65-F5344CB8AC3E}">
        <p14:creationId xmlns:p14="http://schemas.microsoft.com/office/powerpoint/2010/main" val="2327321758"/>
      </p:ext>
    </p:extLst>
  </p:cSld>
  <p:clrMapOvr>
    <a:masterClrMapping/>
  </p:clrMapOvr>
  <mc:AlternateContent xmlns:mc="http://schemas.openxmlformats.org/markup-compatibility/2006" xmlns:p14="http://schemas.microsoft.com/office/powerpoint/2010/main">
    <mc:Choice Requires="p14">
      <p:transition spd="slow" p14:dur="2000" advTm="303"/>
    </mc:Choice>
    <mc:Fallback xmlns="">
      <p:transition spd="slow" advTm="30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t>;:</a:t>
            </a:r>
            <a:endParaRPr lang="zh-CN" altLang="zh-CN"/>
          </a:p>
        </p:txBody>
      </p:sp>
      <p:sp>
        <p:nvSpPr>
          <p:cNvPr id="30723" name="Rectangle 3"/>
          <p:cNvSpPr>
            <a:spLocks noGrp="1" noChangeArrowheads="1"/>
          </p:cNvSpPr>
          <p:nvPr>
            <p:ph type="body" idx="1"/>
          </p:nvPr>
        </p:nvSpPr>
        <p:spPr/>
        <p:txBody>
          <a:bodyPr/>
          <a:lstStyle/>
          <a:p>
            <a:pPr eaLnBrk="1" hangingPunct="1"/>
            <a:endParaRPr lang="zh-CN" altLang="zh-CN"/>
          </a:p>
        </p:txBody>
      </p:sp>
      <p:pic>
        <p:nvPicPr>
          <p:cNvPr id="30724" name="Picture 4"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27384"/>
            <a:ext cx="9144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References</a:t>
            </a:r>
            <a:endParaRPr lang="zh-CN" altLang="en-US" b="1" dirty="0">
              <a:solidFill>
                <a:schemeClr val="accent6">
                  <a:lumMod val="60000"/>
                  <a:lumOff val="40000"/>
                </a:schemeClr>
              </a:solidFill>
            </a:endParaRPr>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24</a:t>
            </a:fld>
            <a:endParaRPr lang="en-US" altLang="zh-CN"/>
          </a:p>
        </p:txBody>
      </p:sp>
      <p:sp>
        <p:nvSpPr>
          <p:cNvPr id="3" name="矩形 2"/>
          <p:cNvSpPr/>
          <p:nvPr/>
        </p:nvSpPr>
        <p:spPr>
          <a:xfrm>
            <a:off x="467545" y="1412776"/>
            <a:ext cx="7920880" cy="1154675"/>
          </a:xfrm>
          <a:prstGeom prst="rect">
            <a:avLst/>
          </a:prstGeom>
        </p:spPr>
        <p:txBody>
          <a:bodyPr wrap="square">
            <a:spAutoFit/>
          </a:bodyPr>
          <a:lstStyle/>
          <a:p>
            <a:pPr>
              <a:lnSpc>
                <a:spcPct val="150000"/>
              </a:lnSpc>
            </a:pPr>
            <a:r>
              <a:rPr lang="en-US" altLang="zh-CN" sz="1600" dirty="0"/>
              <a:t>[14] </a:t>
            </a:r>
            <a:r>
              <a:rPr lang="en-US" altLang="zh-CN" sz="1600" dirty="0">
                <a:solidFill>
                  <a:srgbClr val="0000FF"/>
                </a:solidFill>
              </a:rPr>
              <a:t>Gert R. G. </a:t>
            </a:r>
            <a:r>
              <a:rPr lang="en-US" altLang="zh-CN" sz="1600" dirty="0" err="1">
                <a:solidFill>
                  <a:srgbClr val="0000FF"/>
                </a:solidFill>
              </a:rPr>
              <a:t>Lanckriet</a:t>
            </a:r>
            <a:r>
              <a:rPr lang="en-US" altLang="zh-CN" sz="1600" dirty="0">
                <a:solidFill>
                  <a:srgbClr val="0000FF"/>
                </a:solidFill>
              </a:rPr>
              <a:t>, </a:t>
            </a:r>
            <a:r>
              <a:rPr lang="en-US" altLang="zh-CN" sz="1600" dirty="0" err="1">
                <a:solidFill>
                  <a:srgbClr val="0000FF"/>
                </a:solidFill>
              </a:rPr>
              <a:t>Nello</a:t>
            </a:r>
            <a:r>
              <a:rPr lang="en-US" altLang="zh-CN" sz="1600" dirty="0">
                <a:solidFill>
                  <a:srgbClr val="0000FF"/>
                </a:solidFill>
              </a:rPr>
              <a:t> </a:t>
            </a:r>
            <a:r>
              <a:rPr lang="en-US" altLang="zh-CN" sz="1600" dirty="0" err="1">
                <a:solidFill>
                  <a:srgbClr val="0000FF"/>
                </a:solidFill>
              </a:rPr>
              <a:t>Cristianini</a:t>
            </a:r>
            <a:r>
              <a:rPr lang="en-US" altLang="zh-CN" sz="1600" dirty="0">
                <a:solidFill>
                  <a:srgbClr val="0000FF"/>
                </a:solidFill>
              </a:rPr>
              <a:t>, Peter L. Bartlett, Laurent El </a:t>
            </a:r>
            <a:r>
              <a:rPr lang="en-US" altLang="zh-CN" sz="1600" dirty="0" err="1">
                <a:solidFill>
                  <a:srgbClr val="0000FF"/>
                </a:solidFill>
              </a:rPr>
              <a:t>Ghaoui</a:t>
            </a:r>
            <a:r>
              <a:rPr lang="en-US" altLang="zh-CN" sz="1600" dirty="0">
                <a:solidFill>
                  <a:srgbClr val="0000FF"/>
                </a:solidFill>
              </a:rPr>
              <a:t>, and Michael I. Jordan</a:t>
            </a:r>
            <a:r>
              <a:rPr lang="en-US" altLang="zh-CN" sz="1600" dirty="0"/>
              <a:t>. Learning the kernel matrix with semidefinite programming. </a:t>
            </a:r>
            <a:r>
              <a:rPr lang="en-US" altLang="zh-CN" sz="1600" dirty="0">
                <a:solidFill>
                  <a:srgbClr val="0C77C3"/>
                </a:solidFill>
              </a:rPr>
              <a:t>Journal of Machine Learning Research, 5:27– 72, 2004.</a:t>
            </a:r>
            <a:endParaRPr lang="zh-CN" altLang="zh-CN" sz="1600" dirty="0">
              <a:solidFill>
                <a:srgbClr val="0C77C3"/>
              </a:solidFill>
            </a:endParaRPr>
          </a:p>
        </p:txBody>
      </p:sp>
    </p:spTree>
    <p:extLst>
      <p:ext uri="{BB962C8B-B14F-4D97-AF65-F5344CB8AC3E}">
        <p14:creationId xmlns:p14="http://schemas.microsoft.com/office/powerpoint/2010/main" val="1920452785"/>
      </p:ext>
    </p:extLst>
  </p:cSld>
  <p:clrMapOvr>
    <a:masterClrMapping/>
  </p:clrMapOvr>
  <mc:AlternateContent xmlns:mc="http://schemas.openxmlformats.org/markup-compatibility/2006" xmlns:p14="http://schemas.microsoft.com/office/powerpoint/2010/main">
    <mc:Choice Requires="p14">
      <p:transition spd="slow" p14:dur="2000" advTm="27"/>
    </mc:Choice>
    <mc:Fallback xmlns="">
      <p:transition spd="slow" advTm="2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l="52361" t="31111" r="3542" b="56296"/>
          <a:stretch>
            <a:fillRect/>
          </a:stretch>
        </p:blipFill>
        <p:spPr bwMode="auto">
          <a:xfrm>
            <a:off x="4787900" y="2133600"/>
            <a:ext cx="4032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矩形 1"/>
          <p:cNvSpPr>
            <a:spLocks noChangeArrowheads="1"/>
          </p:cNvSpPr>
          <p:nvPr/>
        </p:nvSpPr>
        <p:spPr bwMode="auto">
          <a:xfrm>
            <a:off x="250825" y="620713"/>
            <a:ext cx="45464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6000" dirty="0">
                <a:solidFill>
                  <a:srgbClr val="FF0000"/>
                </a:solidFill>
              </a:rPr>
              <a:t>Thank you</a:t>
            </a:r>
            <a:r>
              <a:rPr lang="zh-CN" altLang="en-US" sz="6000" dirty="0">
                <a:solidFill>
                  <a:srgbClr val="FF0000"/>
                </a:solidFill>
              </a:rPr>
              <a:t>！</a:t>
            </a:r>
            <a:endParaRPr lang="zh-CN" altLang="en-US" sz="6000" dirty="0">
              <a:solidFill>
                <a:schemeClr val="bg1"/>
              </a:solidFill>
            </a:endParaRPr>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25</a:t>
            </a:fld>
            <a:endParaRPr lang="en-US" altLang="zh-CN"/>
          </a:p>
        </p:txBody>
      </p:sp>
      <p:sp>
        <p:nvSpPr>
          <p:cNvPr id="4" name="文本框 3">
            <a:extLst>
              <a:ext uri="{FF2B5EF4-FFF2-40B4-BE49-F238E27FC236}">
                <a16:creationId xmlns:a16="http://schemas.microsoft.com/office/drawing/2014/main" id="{91EB56DA-6469-42E5-89F1-DE2B59465BA1}"/>
              </a:ext>
            </a:extLst>
          </p:cNvPr>
          <p:cNvSpPr txBox="1"/>
          <p:nvPr/>
        </p:nvSpPr>
        <p:spPr>
          <a:xfrm>
            <a:off x="1907704" y="6381328"/>
            <a:ext cx="2349975" cy="369332"/>
          </a:xfrm>
          <a:prstGeom prst="rect">
            <a:avLst/>
          </a:prstGeom>
          <a:noFill/>
        </p:spPr>
        <p:txBody>
          <a:bodyPr wrap="square" rtlCol="0">
            <a:spAutoFit/>
          </a:bodyPr>
          <a:lstStyle/>
          <a:p>
            <a:r>
              <a:rPr lang="en-US" altLang="zh-CN" dirty="0"/>
              <a:t>lijian9026@iie.ac.cn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92"/>
    </mc:Choice>
    <mc:Fallback xmlns="">
      <p:transition spd="slow" advTm="2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Kernel Selection</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3</a:t>
            </a:fld>
            <a:endParaRPr lang="en-US" altLang="zh-CN"/>
          </a:p>
        </p:txBody>
      </p:sp>
      <p:sp>
        <p:nvSpPr>
          <p:cNvPr id="13" name="文本框 4">
            <a:extLst>
              <a:ext uri="{FF2B5EF4-FFF2-40B4-BE49-F238E27FC236}">
                <a16:creationId xmlns:a16="http://schemas.microsoft.com/office/drawing/2014/main" id="{27449791-2986-414B-B9C2-967B61D92CEA}"/>
              </a:ext>
            </a:extLst>
          </p:cNvPr>
          <p:cNvSpPr txBox="1">
            <a:spLocks noChangeArrowheads="1"/>
          </p:cNvSpPr>
          <p:nvPr/>
        </p:nvSpPr>
        <p:spPr bwMode="auto">
          <a:xfrm>
            <a:off x="457200" y="2275086"/>
            <a:ext cx="683041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latin typeface="+mj-lt"/>
                <a:cs typeface="Times New Roman" panose="02020603050405020304" pitchFamily="18" charset="0"/>
              </a:rPr>
              <a:t>Kernel function</a:t>
            </a:r>
            <a:r>
              <a:rPr lang="en-US" altLang="zh-CN" sz="2400" b="1" baseline="30000" dirty="0">
                <a:solidFill>
                  <a:srgbClr val="0000FF"/>
                </a:solidFill>
              </a:rPr>
              <a:t> [1]</a:t>
            </a:r>
            <a:endParaRPr lang="zh-CN" altLang="en-US" sz="2400" dirty="0">
              <a:latin typeface="+mj-lt"/>
              <a:cs typeface="Times New Roman" panose="02020603050405020304" pitchFamily="18" charset="0"/>
            </a:endParaRPr>
          </a:p>
        </p:txBody>
      </p:sp>
      <p:graphicFrame>
        <p:nvGraphicFramePr>
          <p:cNvPr id="14" name="对象 13">
            <a:extLst>
              <a:ext uri="{FF2B5EF4-FFF2-40B4-BE49-F238E27FC236}">
                <a16:creationId xmlns:a16="http://schemas.microsoft.com/office/drawing/2014/main" id="{61BD1F38-F27D-4443-9E68-C97C679088E3}"/>
              </a:ext>
            </a:extLst>
          </p:cNvPr>
          <p:cNvGraphicFramePr>
            <a:graphicFrameLocks noChangeAspect="1"/>
          </p:cNvGraphicFramePr>
          <p:nvPr>
            <p:extLst>
              <p:ext uri="{D42A27DB-BD31-4B8C-83A1-F6EECF244321}">
                <p14:modId xmlns:p14="http://schemas.microsoft.com/office/powerpoint/2010/main" val="3075498125"/>
              </p:ext>
            </p:extLst>
          </p:nvPr>
        </p:nvGraphicFramePr>
        <p:xfrm>
          <a:off x="5724128" y="3293184"/>
          <a:ext cx="2992602" cy="479730"/>
        </p:xfrm>
        <a:graphic>
          <a:graphicData uri="http://schemas.openxmlformats.org/presentationml/2006/ole">
            <mc:AlternateContent xmlns:mc="http://schemas.openxmlformats.org/markup-compatibility/2006">
              <mc:Choice xmlns:v="urn:schemas-microsoft-com:vml" Requires="v">
                <p:oleObj spid="_x0000_s1026" name="Equation" r:id="rId6" imgW="1244600" imgH="203200" progId="Equation.DSMT4">
                  <p:embed/>
                </p:oleObj>
              </mc:Choice>
              <mc:Fallback>
                <p:oleObj name="Equation" r:id="rId6" imgW="1244600" imgH="203200" progId="Equation.DSMT4">
                  <p:embed/>
                  <p:pic>
                    <p:nvPicPr>
                      <p:cNvPr id="14" name="对象 13">
                        <a:extLst>
                          <a:ext uri="{FF2B5EF4-FFF2-40B4-BE49-F238E27FC236}">
                            <a16:creationId xmlns:a16="http://schemas.microsoft.com/office/drawing/2014/main" id="{61BD1F38-F27D-4443-9E68-C97C679088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3293184"/>
                        <a:ext cx="2992602" cy="479730"/>
                      </a:xfrm>
                      <a:prstGeom prst="rect">
                        <a:avLst/>
                      </a:prstGeom>
                      <a:noFill/>
                    </p:spPr>
                  </p:pic>
                </p:oleObj>
              </mc:Fallback>
            </mc:AlternateContent>
          </a:graphicData>
        </a:graphic>
      </p:graphicFrame>
      <p:grpSp>
        <p:nvGrpSpPr>
          <p:cNvPr id="3" name="组合 2">
            <a:extLst>
              <a:ext uri="{FF2B5EF4-FFF2-40B4-BE49-F238E27FC236}">
                <a16:creationId xmlns:a16="http://schemas.microsoft.com/office/drawing/2014/main" id="{6E729131-9647-4DE3-995D-E636D33BDC95}"/>
              </a:ext>
            </a:extLst>
          </p:cNvPr>
          <p:cNvGrpSpPr/>
          <p:nvPr/>
        </p:nvGrpSpPr>
        <p:grpSpPr>
          <a:xfrm>
            <a:off x="890388" y="2708919"/>
            <a:ext cx="4401692" cy="1584177"/>
            <a:chOff x="3995936" y="2564904"/>
            <a:chExt cx="4401692" cy="1584177"/>
          </a:xfrm>
        </p:grpSpPr>
        <p:grpSp>
          <p:nvGrpSpPr>
            <p:cNvPr id="15" name="组合 14">
              <a:extLst>
                <a:ext uri="{FF2B5EF4-FFF2-40B4-BE49-F238E27FC236}">
                  <a16:creationId xmlns:a16="http://schemas.microsoft.com/office/drawing/2014/main" id="{CB853F1A-4BFD-4030-9012-C612875EA972}"/>
                </a:ext>
              </a:extLst>
            </p:cNvPr>
            <p:cNvGrpSpPr/>
            <p:nvPr/>
          </p:nvGrpSpPr>
          <p:grpSpPr>
            <a:xfrm>
              <a:off x="3995936" y="2760125"/>
              <a:ext cx="1887911" cy="1388956"/>
              <a:chOff x="1109045" y="1987223"/>
              <a:chExt cx="2101857" cy="1566382"/>
            </a:xfrm>
          </p:grpSpPr>
          <p:sp>
            <p:nvSpPr>
              <p:cNvPr id="16" name="文本框 15">
                <a:extLst>
                  <a:ext uri="{FF2B5EF4-FFF2-40B4-BE49-F238E27FC236}">
                    <a16:creationId xmlns:a16="http://schemas.microsoft.com/office/drawing/2014/main" id="{92741105-ABF8-4DE5-BE09-7126CC092A50}"/>
                  </a:ext>
                </a:extLst>
              </p:cNvPr>
              <p:cNvSpPr txBox="1"/>
              <p:nvPr/>
            </p:nvSpPr>
            <p:spPr>
              <a:xfrm>
                <a:off x="1109045" y="3215052"/>
                <a:ext cx="2101857" cy="338553"/>
              </a:xfrm>
              <a:prstGeom prst="rect">
                <a:avLst/>
              </a:prstGeom>
              <a:noFill/>
            </p:spPr>
            <p:txBody>
              <a:bodyPr wrap="none" rtlCol="0">
                <a:spAutoFit/>
              </a:bodyPr>
              <a:lstStyle/>
              <a:p>
                <a:r>
                  <a:rPr lang="en-US" altLang="zh-CN" sz="1600" b="1" dirty="0"/>
                  <a:t>linearly inseparable</a:t>
                </a:r>
                <a:endParaRPr lang="zh-CN" altLang="en-US" sz="1600" b="1" dirty="0"/>
              </a:p>
            </p:txBody>
          </p:sp>
          <p:grpSp>
            <p:nvGrpSpPr>
              <p:cNvPr id="17" name="组合 16">
                <a:extLst>
                  <a:ext uri="{FF2B5EF4-FFF2-40B4-BE49-F238E27FC236}">
                    <a16:creationId xmlns:a16="http://schemas.microsoft.com/office/drawing/2014/main" id="{CCB1ABDF-9E11-4584-86E8-364D8FD3F299}"/>
                  </a:ext>
                </a:extLst>
              </p:cNvPr>
              <p:cNvGrpSpPr/>
              <p:nvPr/>
            </p:nvGrpSpPr>
            <p:grpSpPr>
              <a:xfrm>
                <a:off x="1464266" y="1987223"/>
                <a:ext cx="1199331" cy="1127430"/>
                <a:chOff x="1444625" y="1890171"/>
                <a:chExt cx="1199331" cy="1127430"/>
              </a:xfrm>
            </p:grpSpPr>
            <p:sp>
              <p:nvSpPr>
                <p:cNvPr id="18" name="椭圆 17">
                  <a:extLst>
                    <a:ext uri="{FF2B5EF4-FFF2-40B4-BE49-F238E27FC236}">
                      <a16:creationId xmlns:a16="http://schemas.microsoft.com/office/drawing/2014/main" id="{0C343621-F06D-4D84-8CEC-4D3836CA6A7B}"/>
                    </a:ext>
                  </a:extLst>
                </p:cNvPr>
                <p:cNvSpPr/>
                <p:nvPr/>
              </p:nvSpPr>
              <p:spPr>
                <a:xfrm>
                  <a:off x="1622378" y="2060933"/>
                  <a:ext cx="883770" cy="905740"/>
                </a:xfrm>
                <a:prstGeom prst="ellipse">
                  <a:avLst/>
                </a:prstGeom>
                <a:noFill/>
                <a:ln>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tx1"/>
                    </a:solidFill>
                  </a:endParaRPr>
                </a:p>
              </p:txBody>
            </p:sp>
            <p:sp>
              <p:nvSpPr>
                <p:cNvPr id="19" name="矩形 18">
                  <a:extLst>
                    <a:ext uri="{FF2B5EF4-FFF2-40B4-BE49-F238E27FC236}">
                      <a16:creationId xmlns:a16="http://schemas.microsoft.com/office/drawing/2014/main" id="{87116DB9-986D-43DA-AFBC-FB18E494FFE2}"/>
                    </a:ext>
                  </a:extLst>
                </p:cNvPr>
                <p:cNvSpPr/>
                <p:nvPr/>
              </p:nvSpPr>
              <p:spPr>
                <a:xfrm>
                  <a:off x="1875026" y="2256660"/>
                  <a:ext cx="44937" cy="44938"/>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5B5E6B27-ECE5-4F0F-8DEC-A3E75C364139}"/>
                    </a:ext>
                  </a:extLst>
                </p:cNvPr>
                <p:cNvSpPr/>
                <p:nvPr/>
              </p:nvSpPr>
              <p:spPr>
                <a:xfrm>
                  <a:off x="2012835" y="2179768"/>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7123880F-0294-4AAF-85AE-0C32CED47127}"/>
                    </a:ext>
                  </a:extLst>
                </p:cNvPr>
                <p:cNvSpPr/>
                <p:nvPr/>
              </p:nvSpPr>
              <p:spPr>
                <a:xfrm>
                  <a:off x="1833085" y="2633137"/>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77038195-9AC2-455E-9C0F-FBDFD22226A8}"/>
                    </a:ext>
                  </a:extLst>
                </p:cNvPr>
                <p:cNvSpPr/>
                <p:nvPr/>
              </p:nvSpPr>
              <p:spPr>
                <a:xfrm>
                  <a:off x="1833085" y="2425426"/>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2E8F56A7-7023-4953-A9B1-BC386626E87A}"/>
                    </a:ext>
                  </a:extLst>
                </p:cNvPr>
                <p:cNvSpPr/>
                <p:nvPr/>
              </p:nvSpPr>
              <p:spPr>
                <a:xfrm>
                  <a:off x="2158632" y="2202735"/>
                  <a:ext cx="44937" cy="44938"/>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a:extLst>
                    <a:ext uri="{FF2B5EF4-FFF2-40B4-BE49-F238E27FC236}">
                      <a16:creationId xmlns:a16="http://schemas.microsoft.com/office/drawing/2014/main" id="{2DA35402-A016-4AB0-9318-6F4025121E39}"/>
                    </a:ext>
                  </a:extLst>
                </p:cNvPr>
                <p:cNvSpPr/>
                <p:nvPr/>
              </p:nvSpPr>
              <p:spPr>
                <a:xfrm>
                  <a:off x="1836080" y="1936107"/>
                  <a:ext cx="44938" cy="44937"/>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椭圆 24">
                  <a:extLst>
                    <a:ext uri="{FF2B5EF4-FFF2-40B4-BE49-F238E27FC236}">
                      <a16:creationId xmlns:a16="http://schemas.microsoft.com/office/drawing/2014/main" id="{C7979CC4-425C-40CB-B717-EE9F1CB35293}"/>
                    </a:ext>
                  </a:extLst>
                </p:cNvPr>
                <p:cNvSpPr/>
                <p:nvPr/>
              </p:nvSpPr>
              <p:spPr>
                <a:xfrm>
                  <a:off x="2060768" y="1890171"/>
                  <a:ext cx="45936"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椭圆 25">
                  <a:extLst>
                    <a:ext uri="{FF2B5EF4-FFF2-40B4-BE49-F238E27FC236}">
                      <a16:creationId xmlns:a16="http://schemas.microsoft.com/office/drawing/2014/main" id="{58AA1E85-423C-489E-9843-F2268300644D}"/>
                    </a:ext>
                  </a:extLst>
                </p:cNvPr>
                <p:cNvSpPr/>
                <p:nvPr/>
              </p:nvSpPr>
              <p:spPr>
                <a:xfrm>
                  <a:off x="1472586" y="2360516"/>
                  <a:ext cx="45936"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9" name="椭圆 28">
                  <a:extLst>
                    <a:ext uri="{FF2B5EF4-FFF2-40B4-BE49-F238E27FC236}">
                      <a16:creationId xmlns:a16="http://schemas.microsoft.com/office/drawing/2014/main" id="{16BC89EC-CE0C-4E9D-8C63-0B30428BF4E6}"/>
                    </a:ext>
                  </a:extLst>
                </p:cNvPr>
                <p:cNvSpPr/>
                <p:nvPr/>
              </p:nvSpPr>
              <p:spPr>
                <a:xfrm>
                  <a:off x="1600408" y="2132833"/>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0" name="椭圆 29">
                  <a:extLst>
                    <a:ext uri="{FF2B5EF4-FFF2-40B4-BE49-F238E27FC236}">
                      <a16:creationId xmlns:a16="http://schemas.microsoft.com/office/drawing/2014/main" id="{E6A30E1A-1C7A-4B26-BB0A-D07920DA000B}"/>
                    </a:ext>
                  </a:extLst>
                </p:cNvPr>
                <p:cNvSpPr/>
                <p:nvPr/>
              </p:nvSpPr>
              <p:spPr>
                <a:xfrm>
                  <a:off x="2287452" y="1951086"/>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椭圆 30">
                  <a:extLst>
                    <a:ext uri="{FF2B5EF4-FFF2-40B4-BE49-F238E27FC236}">
                      <a16:creationId xmlns:a16="http://schemas.microsoft.com/office/drawing/2014/main" id="{CBCB6B27-B442-45BD-BD21-1E5961548F8E}"/>
                    </a:ext>
                  </a:extLst>
                </p:cNvPr>
                <p:cNvSpPr/>
                <p:nvPr/>
              </p:nvSpPr>
              <p:spPr>
                <a:xfrm>
                  <a:off x="2599018" y="2542263"/>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椭圆 31">
                  <a:extLst>
                    <a:ext uri="{FF2B5EF4-FFF2-40B4-BE49-F238E27FC236}">
                      <a16:creationId xmlns:a16="http://schemas.microsoft.com/office/drawing/2014/main" id="{2B42309D-13DD-4C2D-97A9-5250A002E4E6}"/>
                    </a:ext>
                  </a:extLst>
                </p:cNvPr>
                <p:cNvSpPr/>
                <p:nvPr/>
              </p:nvSpPr>
              <p:spPr>
                <a:xfrm>
                  <a:off x="1643349" y="2858823"/>
                  <a:ext cx="44937"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3" name="椭圆 32">
                  <a:extLst>
                    <a:ext uri="{FF2B5EF4-FFF2-40B4-BE49-F238E27FC236}">
                      <a16:creationId xmlns:a16="http://schemas.microsoft.com/office/drawing/2014/main" id="{E0E2B08E-9C42-4977-A7EE-C64A574CADD1}"/>
                    </a:ext>
                  </a:extLst>
                </p:cNvPr>
                <p:cNvSpPr/>
                <p:nvPr/>
              </p:nvSpPr>
              <p:spPr>
                <a:xfrm>
                  <a:off x="2588034" y="2759960"/>
                  <a:ext cx="45936"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4" name="椭圆 33">
                  <a:extLst>
                    <a:ext uri="{FF2B5EF4-FFF2-40B4-BE49-F238E27FC236}">
                      <a16:creationId xmlns:a16="http://schemas.microsoft.com/office/drawing/2014/main" id="{002CAFB3-BA57-4688-855E-B2F06D9DDD8D}"/>
                    </a:ext>
                  </a:extLst>
                </p:cNvPr>
                <p:cNvSpPr/>
                <p:nvPr/>
              </p:nvSpPr>
              <p:spPr>
                <a:xfrm>
                  <a:off x="1444625" y="2588199"/>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5" name="椭圆 34">
                  <a:extLst>
                    <a:ext uri="{FF2B5EF4-FFF2-40B4-BE49-F238E27FC236}">
                      <a16:creationId xmlns:a16="http://schemas.microsoft.com/office/drawing/2014/main" id="{A0F0E580-57F5-402B-99F5-2B26AFC947A0}"/>
                    </a:ext>
                  </a:extLst>
                </p:cNvPr>
                <p:cNvSpPr/>
                <p:nvPr/>
              </p:nvSpPr>
              <p:spPr>
                <a:xfrm>
                  <a:off x="2296440" y="2972664"/>
                  <a:ext cx="44937" cy="44937"/>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6" name="椭圆 35">
                  <a:extLst>
                    <a:ext uri="{FF2B5EF4-FFF2-40B4-BE49-F238E27FC236}">
                      <a16:creationId xmlns:a16="http://schemas.microsoft.com/office/drawing/2014/main" id="{6833E312-6EF1-4184-A088-E640E91CEC70}"/>
                    </a:ext>
                  </a:extLst>
                </p:cNvPr>
                <p:cNvSpPr/>
                <p:nvPr/>
              </p:nvSpPr>
              <p:spPr>
                <a:xfrm>
                  <a:off x="1836080" y="1936107"/>
                  <a:ext cx="44938" cy="449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7" name="椭圆 36">
                  <a:extLst>
                    <a:ext uri="{FF2B5EF4-FFF2-40B4-BE49-F238E27FC236}">
                      <a16:creationId xmlns:a16="http://schemas.microsoft.com/office/drawing/2014/main" id="{91C726CE-4051-464D-B9C2-91C8ACDF6744}"/>
                    </a:ext>
                  </a:extLst>
                </p:cNvPr>
                <p:cNvSpPr/>
                <p:nvPr/>
              </p:nvSpPr>
              <p:spPr>
                <a:xfrm>
                  <a:off x="2383319" y="2046952"/>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8" name="椭圆 37">
                  <a:extLst>
                    <a:ext uri="{FF2B5EF4-FFF2-40B4-BE49-F238E27FC236}">
                      <a16:creationId xmlns:a16="http://schemas.microsoft.com/office/drawing/2014/main" id="{EB744BDB-66B3-46D4-9B3B-AECB4ECD5447}"/>
                    </a:ext>
                  </a:extLst>
                </p:cNvPr>
                <p:cNvSpPr/>
                <p:nvPr/>
              </p:nvSpPr>
              <p:spPr>
                <a:xfrm>
                  <a:off x="2060768" y="1890171"/>
                  <a:ext cx="45936"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9" name="椭圆 38">
                  <a:extLst>
                    <a:ext uri="{FF2B5EF4-FFF2-40B4-BE49-F238E27FC236}">
                      <a16:creationId xmlns:a16="http://schemas.microsoft.com/office/drawing/2014/main" id="{976BB0C8-99DC-4A8F-B2F2-63D287BAA7F4}"/>
                    </a:ext>
                  </a:extLst>
                </p:cNvPr>
                <p:cNvSpPr/>
                <p:nvPr/>
              </p:nvSpPr>
              <p:spPr>
                <a:xfrm>
                  <a:off x="2287452" y="1951086"/>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0" name="矩形 39">
                  <a:extLst>
                    <a:ext uri="{FF2B5EF4-FFF2-40B4-BE49-F238E27FC236}">
                      <a16:creationId xmlns:a16="http://schemas.microsoft.com/office/drawing/2014/main" id="{C1F6F4A6-2187-4852-B944-5346EB709A7D}"/>
                    </a:ext>
                  </a:extLst>
                </p:cNvPr>
                <p:cNvSpPr/>
                <p:nvPr/>
              </p:nvSpPr>
              <p:spPr>
                <a:xfrm>
                  <a:off x="2327396" y="2501320"/>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FC2B34A5-EC1B-4E5D-BC1B-BADA28EA12C7}"/>
                    </a:ext>
                  </a:extLst>
                </p:cNvPr>
                <p:cNvSpPr/>
                <p:nvPr/>
              </p:nvSpPr>
              <p:spPr>
                <a:xfrm>
                  <a:off x="2201572" y="2818878"/>
                  <a:ext cx="44938"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a:extLst>
                    <a:ext uri="{FF2B5EF4-FFF2-40B4-BE49-F238E27FC236}">
                      <a16:creationId xmlns:a16="http://schemas.microsoft.com/office/drawing/2014/main" id="{B20FA286-15AB-41D8-AC26-71D2203D2E2D}"/>
                    </a:ext>
                  </a:extLst>
                </p:cNvPr>
                <p:cNvSpPr/>
                <p:nvPr/>
              </p:nvSpPr>
              <p:spPr>
                <a:xfrm>
                  <a:off x="2351363" y="2704038"/>
                  <a:ext cx="44938"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7EFA4359-FE8C-405B-B57D-D11C045AA059}"/>
                    </a:ext>
                  </a:extLst>
                </p:cNvPr>
                <p:cNvSpPr/>
                <p:nvPr/>
              </p:nvSpPr>
              <p:spPr>
                <a:xfrm>
                  <a:off x="2273471" y="2425426"/>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CBE2DBD7-5F9D-4EFD-BE85-2C0B88A86916}"/>
                    </a:ext>
                  </a:extLst>
                </p:cNvPr>
                <p:cNvSpPr/>
                <p:nvPr/>
              </p:nvSpPr>
              <p:spPr>
                <a:xfrm>
                  <a:off x="2201572" y="2818878"/>
                  <a:ext cx="44938"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a:extLst>
                    <a:ext uri="{FF2B5EF4-FFF2-40B4-BE49-F238E27FC236}">
                      <a16:creationId xmlns:a16="http://schemas.microsoft.com/office/drawing/2014/main" id="{742938F2-D337-4FC3-AE0E-37243C807494}"/>
                    </a:ext>
                  </a:extLst>
                </p:cNvPr>
                <p:cNvSpPr/>
                <p:nvPr/>
              </p:nvSpPr>
              <p:spPr>
                <a:xfrm>
                  <a:off x="2351363" y="2704038"/>
                  <a:ext cx="44938"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a:extLst>
                    <a:ext uri="{FF2B5EF4-FFF2-40B4-BE49-F238E27FC236}">
                      <a16:creationId xmlns:a16="http://schemas.microsoft.com/office/drawing/2014/main" id="{A4DE564E-8E1A-4326-9714-E933B3B97975}"/>
                    </a:ext>
                  </a:extLst>
                </p:cNvPr>
                <p:cNvSpPr/>
                <p:nvPr/>
              </p:nvSpPr>
              <p:spPr>
                <a:xfrm>
                  <a:off x="1928951" y="2729003"/>
                  <a:ext cx="45936"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椭圆 46">
                  <a:extLst>
                    <a:ext uri="{FF2B5EF4-FFF2-40B4-BE49-F238E27FC236}">
                      <a16:creationId xmlns:a16="http://schemas.microsoft.com/office/drawing/2014/main" id="{A753ED56-3394-4F0A-93E5-0D5169AE5136}"/>
                    </a:ext>
                  </a:extLst>
                </p:cNvPr>
                <p:cNvSpPr/>
                <p:nvPr/>
              </p:nvSpPr>
              <p:spPr>
                <a:xfrm>
                  <a:off x="2524123" y="2212722"/>
                  <a:ext cx="44937"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8" name="椭圆 47">
                  <a:extLst>
                    <a:ext uri="{FF2B5EF4-FFF2-40B4-BE49-F238E27FC236}">
                      <a16:creationId xmlns:a16="http://schemas.microsoft.com/office/drawing/2014/main" id="{EC80D273-F7CA-4C83-B1A6-117B73855EC8}"/>
                    </a:ext>
                  </a:extLst>
                </p:cNvPr>
                <p:cNvSpPr/>
                <p:nvPr/>
              </p:nvSpPr>
              <p:spPr>
                <a:xfrm>
                  <a:off x="2479185" y="2943704"/>
                  <a:ext cx="44938" cy="44938"/>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grpSp>
          <p:nvGrpSpPr>
            <p:cNvPr id="49" name="组合 48">
              <a:extLst>
                <a:ext uri="{FF2B5EF4-FFF2-40B4-BE49-F238E27FC236}">
                  <a16:creationId xmlns:a16="http://schemas.microsoft.com/office/drawing/2014/main" id="{A226FCCF-50B1-4CD1-80FC-8787A7CBDAAF}"/>
                </a:ext>
              </a:extLst>
            </p:cNvPr>
            <p:cNvGrpSpPr/>
            <p:nvPr/>
          </p:nvGrpSpPr>
          <p:grpSpPr>
            <a:xfrm>
              <a:off x="6673858" y="2564904"/>
              <a:ext cx="1723770" cy="1584177"/>
              <a:chOff x="5454540" y="1499441"/>
              <a:chExt cx="1919115" cy="1786540"/>
            </a:xfrm>
          </p:grpSpPr>
          <p:grpSp>
            <p:nvGrpSpPr>
              <p:cNvPr id="50" name="组合 49">
                <a:extLst>
                  <a:ext uri="{FF2B5EF4-FFF2-40B4-BE49-F238E27FC236}">
                    <a16:creationId xmlns:a16="http://schemas.microsoft.com/office/drawing/2014/main" id="{5C39CE92-180E-4A25-B498-BA42B25B95C2}"/>
                  </a:ext>
                </a:extLst>
              </p:cNvPr>
              <p:cNvGrpSpPr/>
              <p:nvPr/>
            </p:nvGrpSpPr>
            <p:grpSpPr>
              <a:xfrm>
                <a:off x="5652120" y="1499441"/>
                <a:ext cx="1642828" cy="1540257"/>
                <a:chOff x="3841289" y="1391864"/>
                <a:chExt cx="2242879" cy="2002800"/>
              </a:xfrm>
            </p:grpSpPr>
            <p:sp>
              <p:nvSpPr>
                <p:cNvPr id="52" name="Line 4">
                  <a:extLst>
                    <a:ext uri="{FF2B5EF4-FFF2-40B4-BE49-F238E27FC236}">
                      <a16:creationId xmlns:a16="http://schemas.microsoft.com/office/drawing/2014/main" id="{0F003C24-65E7-41E9-8C57-4EB9A38BBA02}"/>
                    </a:ext>
                  </a:extLst>
                </p:cNvPr>
                <p:cNvSpPr>
                  <a:spLocks noChangeShapeType="1"/>
                </p:cNvSpPr>
                <p:nvPr/>
              </p:nvSpPr>
              <p:spPr bwMode="auto">
                <a:xfrm flipV="1">
                  <a:off x="4860871" y="2805484"/>
                  <a:ext cx="122329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6">
                  <a:extLst>
                    <a:ext uri="{FF2B5EF4-FFF2-40B4-BE49-F238E27FC236}">
                      <a16:creationId xmlns:a16="http://schemas.microsoft.com/office/drawing/2014/main" id="{C41D0F66-CDA5-44C8-81EA-D8B87253058A}"/>
                    </a:ext>
                  </a:extLst>
                </p:cNvPr>
                <p:cNvSpPr>
                  <a:spLocks noChangeShapeType="1"/>
                </p:cNvSpPr>
                <p:nvPr/>
              </p:nvSpPr>
              <p:spPr bwMode="auto">
                <a:xfrm flipH="1" flipV="1">
                  <a:off x="4860871" y="1391864"/>
                  <a:ext cx="0" cy="144998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7">
                  <a:extLst>
                    <a:ext uri="{FF2B5EF4-FFF2-40B4-BE49-F238E27FC236}">
                      <a16:creationId xmlns:a16="http://schemas.microsoft.com/office/drawing/2014/main" id="{B11D8654-5F42-4165-87DB-E9EFA23117B8}"/>
                    </a:ext>
                  </a:extLst>
                </p:cNvPr>
                <p:cNvSpPr>
                  <a:spLocks noChangeShapeType="1"/>
                </p:cNvSpPr>
                <p:nvPr/>
              </p:nvSpPr>
              <p:spPr bwMode="auto">
                <a:xfrm flipH="1">
                  <a:off x="4090942" y="2805484"/>
                  <a:ext cx="769929" cy="5891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矩形 54">
                  <a:extLst>
                    <a:ext uri="{FF2B5EF4-FFF2-40B4-BE49-F238E27FC236}">
                      <a16:creationId xmlns:a16="http://schemas.microsoft.com/office/drawing/2014/main" id="{9FF9D065-638B-4C19-ACB5-9ABCC99EDA2A}"/>
                    </a:ext>
                  </a:extLst>
                </p:cNvPr>
                <p:cNvSpPr/>
                <p:nvPr/>
              </p:nvSpPr>
              <p:spPr>
                <a:xfrm>
                  <a:off x="5042618" y="2969668"/>
                  <a:ext cx="44937" cy="44938"/>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440D40DA-49E5-48E1-BB0B-10614DEEE7B2}"/>
                    </a:ext>
                  </a:extLst>
                </p:cNvPr>
                <p:cNvSpPr/>
                <p:nvPr/>
              </p:nvSpPr>
              <p:spPr>
                <a:xfrm>
                  <a:off x="4748028" y="2869807"/>
                  <a:ext cx="44938"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a:extLst>
                    <a:ext uri="{FF2B5EF4-FFF2-40B4-BE49-F238E27FC236}">
                      <a16:creationId xmlns:a16="http://schemas.microsoft.com/office/drawing/2014/main" id="{628C76DA-E29E-4AFB-9F5C-E41802A24EEE}"/>
                    </a:ext>
                  </a:extLst>
                </p:cNvPr>
                <p:cNvSpPr/>
                <p:nvPr/>
              </p:nvSpPr>
              <p:spPr>
                <a:xfrm>
                  <a:off x="4878846" y="2779932"/>
                  <a:ext cx="45936"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平行四边形 57">
                  <a:extLst>
                    <a:ext uri="{FF2B5EF4-FFF2-40B4-BE49-F238E27FC236}">
                      <a16:creationId xmlns:a16="http://schemas.microsoft.com/office/drawing/2014/main" id="{306A8E10-0B12-4B8C-8E74-38ABD0E823B3}"/>
                    </a:ext>
                  </a:extLst>
                </p:cNvPr>
                <p:cNvSpPr/>
                <p:nvPr/>
              </p:nvSpPr>
              <p:spPr>
                <a:xfrm>
                  <a:off x="3919504" y="1677465"/>
                  <a:ext cx="1009595" cy="1467958"/>
                </a:xfrm>
                <a:prstGeom prst="parallelogram">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椭圆 58">
                  <a:extLst>
                    <a:ext uri="{FF2B5EF4-FFF2-40B4-BE49-F238E27FC236}">
                      <a16:creationId xmlns:a16="http://schemas.microsoft.com/office/drawing/2014/main" id="{27A1364B-5BCA-4FE1-A122-47F0040F6931}"/>
                    </a:ext>
                  </a:extLst>
                </p:cNvPr>
                <p:cNvSpPr/>
                <p:nvPr/>
              </p:nvSpPr>
              <p:spPr>
                <a:xfrm>
                  <a:off x="3841289" y="2442402"/>
                  <a:ext cx="45936" cy="459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0" name="椭圆 59">
                  <a:extLst>
                    <a:ext uri="{FF2B5EF4-FFF2-40B4-BE49-F238E27FC236}">
                      <a16:creationId xmlns:a16="http://schemas.microsoft.com/office/drawing/2014/main" id="{53002547-224F-4387-BB68-B8B187ADBE9C}"/>
                    </a:ext>
                  </a:extLst>
                </p:cNvPr>
                <p:cNvSpPr/>
                <p:nvPr/>
              </p:nvSpPr>
              <p:spPr>
                <a:xfrm>
                  <a:off x="4136878" y="2210724"/>
                  <a:ext cx="44938" cy="449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1" name="椭圆 60">
                  <a:extLst>
                    <a:ext uri="{FF2B5EF4-FFF2-40B4-BE49-F238E27FC236}">
                      <a16:creationId xmlns:a16="http://schemas.microsoft.com/office/drawing/2014/main" id="{EEB92CBF-62E6-47F1-8ECF-57E782A11784}"/>
                    </a:ext>
                  </a:extLst>
                </p:cNvPr>
                <p:cNvSpPr/>
                <p:nvPr/>
              </p:nvSpPr>
              <p:spPr>
                <a:xfrm>
                  <a:off x="4285671" y="2624149"/>
                  <a:ext cx="45936"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2" name="椭圆 61">
                  <a:extLst>
                    <a:ext uri="{FF2B5EF4-FFF2-40B4-BE49-F238E27FC236}">
                      <a16:creationId xmlns:a16="http://schemas.microsoft.com/office/drawing/2014/main" id="{AF920EB0-9CB3-4DA9-9EEA-3BF6A2F3DC32}"/>
                    </a:ext>
                  </a:extLst>
                </p:cNvPr>
                <p:cNvSpPr/>
                <p:nvPr/>
              </p:nvSpPr>
              <p:spPr>
                <a:xfrm>
                  <a:off x="4014049" y="2136827"/>
                  <a:ext cx="44937" cy="45936"/>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3" name="椭圆 62">
                  <a:extLst>
                    <a:ext uri="{FF2B5EF4-FFF2-40B4-BE49-F238E27FC236}">
                      <a16:creationId xmlns:a16="http://schemas.microsoft.com/office/drawing/2014/main" id="{D16F71AC-1D93-467B-9C25-EB5D0A51ED0B}"/>
                    </a:ext>
                  </a:extLst>
                </p:cNvPr>
                <p:cNvSpPr/>
                <p:nvPr/>
              </p:nvSpPr>
              <p:spPr>
                <a:xfrm>
                  <a:off x="3976102" y="2499323"/>
                  <a:ext cx="45936" cy="44937"/>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4" name="椭圆 63">
                  <a:extLst>
                    <a:ext uri="{FF2B5EF4-FFF2-40B4-BE49-F238E27FC236}">
                      <a16:creationId xmlns:a16="http://schemas.microsoft.com/office/drawing/2014/main" id="{9D30107D-10DF-4E94-B4D5-2205C16B54A3}"/>
                    </a:ext>
                  </a:extLst>
                </p:cNvPr>
                <p:cNvSpPr/>
                <p:nvPr/>
              </p:nvSpPr>
              <p:spPr>
                <a:xfrm>
                  <a:off x="4091941" y="2447395"/>
                  <a:ext cx="44937" cy="459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5" name="椭圆 64">
                  <a:extLst>
                    <a:ext uri="{FF2B5EF4-FFF2-40B4-BE49-F238E27FC236}">
                      <a16:creationId xmlns:a16="http://schemas.microsoft.com/office/drawing/2014/main" id="{36DD16F5-9FD0-4E83-8E77-5F1F84BDD448}"/>
                    </a:ext>
                  </a:extLst>
                </p:cNvPr>
                <p:cNvSpPr/>
                <p:nvPr/>
              </p:nvSpPr>
              <p:spPr>
                <a:xfrm>
                  <a:off x="3887226" y="2595190"/>
                  <a:ext cx="44938" cy="459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6" name="椭圆 65">
                  <a:extLst>
                    <a:ext uri="{FF2B5EF4-FFF2-40B4-BE49-F238E27FC236}">
                      <a16:creationId xmlns:a16="http://schemas.microsoft.com/office/drawing/2014/main" id="{BA8CFF0A-4E65-4017-89D6-A374A66E5287}"/>
                    </a:ext>
                  </a:extLst>
                </p:cNvPr>
                <p:cNvSpPr/>
                <p:nvPr/>
              </p:nvSpPr>
              <p:spPr>
                <a:xfrm>
                  <a:off x="3991081" y="2296605"/>
                  <a:ext cx="45936" cy="449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7" name="椭圆 66">
                  <a:extLst>
                    <a:ext uri="{FF2B5EF4-FFF2-40B4-BE49-F238E27FC236}">
                      <a16:creationId xmlns:a16="http://schemas.microsoft.com/office/drawing/2014/main" id="{EA463C4C-F48B-4E70-A8A5-1D068AE1ADA7}"/>
                    </a:ext>
                  </a:extLst>
                </p:cNvPr>
                <p:cNvSpPr/>
                <p:nvPr/>
              </p:nvSpPr>
              <p:spPr>
                <a:xfrm>
                  <a:off x="4285671" y="2103873"/>
                  <a:ext cx="45936" cy="459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8" name="矩形 67">
                  <a:extLst>
                    <a:ext uri="{FF2B5EF4-FFF2-40B4-BE49-F238E27FC236}">
                      <a16:creationId xmlns:a16="http://schemas.microsoft.com/office/drawing/2014/main" id="{8DB42236-80DB-4B5D-BAA7-C8D4375ACD70}"/>
                    </a:ext>
                  </a:extLst>
                </p:cNvPr>
                <p:cNvSpPr/>
                <p:nvPr/>
              </p:nvSpPr>
              <p:spPr>
                <a:xfrm>
                  <a:off x="4951744" y="2640127"/>
                  <a:ext cx="45936" cy="44938"/>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a:extLst>
                    <a:ext uri="{FF2B5EF4-FFF2-40B4-BE49-F238E27FC236}">
                      <a16:creationId xmlns:a16="http://schemas.microsoft.com/office/drawing/2014/main" id="{9515B2AE-365A-494B-A3FE-D6B3F6E3EE43}"/>
                    </a:ext>
                  </a:extLst>
                </p:cNvPr>
                <p:cNvSpPr/>
                <p:nvPr/>
              </p:nvSpPr>
              <p:spPr>
                <a:xfrm>
                  <a:off x="4967722" y="2522291"/>
                  <a:ext cx="45936" cy="44938"/>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a:extLst>
                    <a:ext uri="{FF2B5EF4-FFF2-40B4-BE49-F238E27FC236}">
                      <a16:creationId xmlns:a16="http://schemas.microsoft.com/office/drawing/2014/main" id="{21A67375-26FD-4594-9B2A-9AF5300402C9}"/>
                    </a:ext>
                  </a:extLst>
                </p:cNvPr>
                <p:cNvSpPr/>
                <p:nvPr/>
              </p:nvSpPr>
              <p:spPr>
                <a:xfrm>
                  <a:off x="4906807" y="2939710"/>
                  <a:ext cx="44937" cy="45936"/>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a:extLst>
                    <a:ext uri="{FF2B5EF4-FFF2-40B4-BE49-F238E27FC236}">
                      <a16:creationId xmlns:a16="http://schemas.microsoft.com/office/drawing/2014/main" id="{5787AEF1-06AB-4E1F-AEE9-FF2A43C3E8E7}"/>
                    </a:ext>
                  </a:extLst>
                </p:cNvPr>
                <p:cNvSpPr/>
                <p:nvPr/>
              </p:nvSpPr>
              <p:spPr>
                <a:xfrm>
                  <a:off x="4922785" y="2285620"/>
                  <a:ext cx="44937"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a:extLst>
                    <a:ext uri="{FF2B5EF4-FFF2-40B4-BE49-F238E27FC236}">
                      <a16:creationId xmlns:a16="http://schemas.microsoft.com/office/drawing/2014/main" id="{8D776886-081F-42A1-A524-78A5B2E7F6C4}"/>
                    </a:ext>
                  </a:extLst>
                </p:cNvPr>
                <p:cNvSpPr/>
                <p:nvPr/>
              </p:nvSpPr>
              <p:spPr>
                <a:xfrm>
                  <a:off x="4875850" y="2519295"/>
                  <a:ext cx="44938" cy="44937"/>
                </a:xfrm>
                <a:prstGeom prst="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椭圆 72">
                  <a:extLst>
                    <a:ext uri="{FF2B5EF4-FFF2-40B4-BE49-F238E27FC236}">
                      <a16:creationId xmlns:a16="http://schemas.microsoft.com/office/drawing/2014/main" id="{06E7BF19-D57D-4CDD-BF6E-71767CE14E86}"/>
                    </a:ext>
                  </a:extLst>
                </p:cNvPr>
                <p:cNvSpPr/>
                <p:nvPr/>
              </p:nvSpPr>
              <p:spPr>
                <a:xfrm>
                  <a:off x="3976102" y="2719017"/>
                  <a:ext cx="45936" cy="4493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4" name="椭圆 73">
                  <a:extLst>
                    <a:ext uri="{FF2B5EF4-FFF2-40B4-BE49-F238E27FC236}">
                      <a16:creationId xmlns:a16="http://schemas.microsoft.com/office/drawing/2014/main" id="{F1CA46B0-8BD0-4E17-A7F6-9CC4CF338AC7}"/>
                    </a:ext>
                  </a:extLst>
                </p:cNvPr>
                <p:cNvSpPr/>
                <p:nvPr/>
              </p:nvSpPr>
              <p:spPr>
                <a:xfrm>
                  <a:off x="4263702" y="2411445"/>
                  <a:ext cx="44937" cy="44937"/>
                </a:xfrm>
                <a:prstGeom prst="ellipse">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51" name="文本框 50">
                <a:extLst>
                  <a:ext uri="{FF2B5EF4-FFF2-40B4-BE49-F238E27FC236}">
                    <a16:creationId xmlns:a16="http://schemas.microsoft.com/office/drawing/2014/main" id="{F989843D-3700-48E0-8017-D5E4C77ACC5D}"/>
                  </a:ext>
                </a:extLst>
              </p:cNvPr>
              <p:cNvSpPr txBox="1"/>
              <p:nvPr/>
            </p:nvSpPr>
            <p:spPr>
              <a:xfrm>
                <a:off x="5454540" y="2947425"/>
                <a:ext cx="1919115" cy="338556"/>
              </a:xfrm>
              <a:prstGeom prst="rect">
                <a:avLst/>
              </a:prstGeom>
              <a:noFill/>
            </p:spPr>
            <p:txBody>
              <a:bodyPr wrap="none" rtlCol="0">
                <a:spAutoFit/>
              </a:bodyPr>
              <a:lstStyle/>
              <a:p>
                <a:r>
                  <a:rPr lang="en-US" altLang="zh-CN" sz="1600" b="1" dirty="0"/>
                  <a:t>linearly separable</a:t>
                </a:r>
                <a:endParaRPr lang="zh-CN" altLang="en-US" sz="1600" b="1" dirty="0"/>
              </a:p>
            </p:txBody>
          </p:sp>
        </p:grpSp>
        <p:grpSp>
          <p:nvGrpSpPr>
            <p:cNvPr id="75" name="组合 74">
              <a:extLst>
                <a:ext uri="{FF2B5EF4-FFF2-40B4-BE49-F238E27FC236}">
                  <a16:creationId xmlns:a16="http://schemas.microsoft.com/office/drawing/2014/main" id="{8903C73F-ED24-46D0-AE99-5AF4E6EBDD14}"/>
                </a:ext>
              </a:extLst>
            </p:cNvPr>
            <p:cNvGrpSpPr/>
            <p:nvPr/>
          </p:nvGrpSpPr>
          <p:grpSpPr>
            <a:xfrm>
              <a:off x="5791317" y="3221315"/>
              <a:ext cx="813545" cy="230999"/>
              <a:chOff x="3059832" y="2204864"/>
              <a:chExt cx="905739" cy="260507"/>
            </a:xfrm>
          </p:grpSpPr>
          <p:cxnSp>
            <p:nvCxnSpPr>
              <p:cNvPr id="76" name="直接箭头连接符 75">
                <a:extLst>
                  <a:ext uri="{FF2B5EF4-FFF2-40B4-BE49-F238E27FC236}">
                    <a16:creationId xmlns:a16="http://schemas.microsoft.com/office/drawing/2014/main" id="{F50FF023-7B5D-4D2A-89A2-3E50954E3BE7}"/>
                  </a:ext>
                </a:extLst>
              </p:cNvPr>
              <p:cNvCxnSpPr/>
              <p:nvPr/>
            </p:nvCxnSpPr>
            <p:spPr>
              <a:xfrm flipV="1">
                <a:off x="3059832" y="2458380"/>
                <a:ext cx="905739" cy="6991"/>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graphicFrame>
            <p:nvGraphicFramePr>
              <p:cNvPr id="77" name="对象 76">
                <a:extLst>
                  <a:ext uri="{FF2B5EF4-FFF2-40B4-BE49-F238E27FC236}">
                    <a16:creationId xmlns:a16="http://schemas.microsoft.com/office/drawing/2014/main" id="{40D752CF-8918-4BE1-A765-576241FF06FE}"/>
                  </a:ext>
                </a:extLst>
              </p:cNvPr>
              <p:cNvGraphicFramePr>
                <a:graphicFrameLocks noChangeAspect="1"/>
              </p:cNvGraphicFramePr>
              <p:nvPr>
                <p:extLst>
                  <p:ext uri="{D42A27DB-BD31-4B8C-83A1-F6EECF244321}">
                    <p14:modId xmlns:p14="http://schemas.microsoft.com/office/powerpoint/2010/main" val="3011913618"/>
                  </p:ext>
                </p:extLst>
              </p:nvPr>
            </p:nvGraphicFramePr>
            <p:xfrm>
              <a:off x="3078150" y="2204864"/>
              <a:ext cx="876300" cy="200025"/>
            </p:xfrm>
            <a:graphic>
              <a:graphicData uri="http://schemas.openxmlformats.org/presentationml/2006/ole">
                <mc:AlternateContent xmlns:mc="http://schemas.openxmlformats.org/markup-compatibility/2006">
                  <mc:Choice xmlns:v="urn:schemas-microsoft-com:vml" Requires="v">
                    <p:oleObj spid="_x0000_s1027" name="Equation" r:id="rId8" imgW="876300" imgH="203200" progId="Equation.DSMT4">
                      <p:embed/>
                    </p:oleObj>
                  </mc:Choice>
                  <mc:Fallback>
                    <p:oleObj name="Equation" r:id="rId8" imgW="876300" imgH="203200" progId="Equation.DSMT4">
                      <p:embed/>
                      <p:pic>
                        <p:nvPicPr>
                          <p:cNvPr id="77" name="对象 76">
                            <a:extLst>
                              <a:ext uri="{FF2B5EF4-FFF2-40B4-BE49-F238E27FC236}">
                                <a16:creationId xmlns:a16="http://schemas.microsoft.com/office/drawing/2014/main" id="{40D752CF-8918-4BE1-A765-576241FF06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8150" y="2204864"/>
                            <a:ext cx="8763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0" name="文本框 9">
            <a:extLst>
              <a:ext uri="{FF2B5EF4-FFF2-40B4-BE49-F238E27FC236}">
                <a16:creationId xmlns:a16="http://schemas.microsoft.com/office/drawing/2014/main" id="{92D50BC8-11CD-492A-A2FB-D6FCC5BDA171}"/>
              </a:ext>
            </a:extLst>
          </p:cNvPr>
          <p:cNvSpPr txBox="1"/>
          <p:nvPr/>
        </p:nvSpPr>
        <p:spPr>
          <a:xfrm>
            <a:off x="699427" y="4794002"/>
            <a:ext cx="184731" cy="369332"/>
          </a:xfrm>
          <a:prstGeom prst="rect">
            <a:avLst/>
          </a:prstGeom>
          <a:noFill/>
        </p:spPr>
        <p:txBody>
          <a:bodyPr wrap="none" rtlCol="0">
            <a:spAutoFit/>
          </a:bodyPr>
          <a:lstStyle/>
          <a:p>
            <a:endParaRPr lang="zh-CN" altLang="en-US" dirty="0"/>
          </a:p>
        </p:txBody>
      </p:sp>
      <p:sp>
        <p:nvSpPr>
          <p:cNvPr id="11" name="文本框 10">
            <a:extLst>
              <a:ext uri="{FF2B5EF4-FFF2-40B4-BE49-F238E27FC236}">
                <a16:creationId xmlns:a16="http://schemas.microsoft.com/office/drawing/2014/main" id="{F91DC541-BACA-44EB-B065-59809F9E94DD}"/>
              </a:ext>
            </a:extLst>
          </p:cNvPr>
          <p:cNvSpPr txBox="1"/>
          <p:nvPr/>
        </p:nvSpPr>
        <p:spPr>
          <a:xfrm>
            <a:off x="459954" y="4285545"/>
            <a:ext cx="7784454" cy="1015663"/>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altLang="zh-CN" sz="2000" dirty="0"/>
              <a:t>operates in a high-dimensional, </a:t>
            </a:r>
            <a:r>
              <a:rPr lang="en-US" altLang="zh-CN" sz="2000" i="1" dirty="0">
                <a:solidFill>
                  <a:srgbClr val="FF0000"/>
                </a:solidFill>
              </a:rPr>
              <a:t>implicit</a:t>
            </a:r>
            <a:r>
              <a:rPr lang="en-US" altLang="zh-CN" sz="2000" dirty="0">
                <a:solidFill>
                  <a:srgbClr val="FF0000"/>
                </a:solidFill>
              </a:rPr>
              <a:t> feature space</a:t>
            </a:r>
          </a:p>
          <a:p>
            <a:pPr marL="742950" lvl="1" indent="-285750">
              <a:lnSpc>
                <a:spcPct val="150000"/>
              </a:lnSpc>
              <a:buFont typeface="Wingdings" panose="05000000000000000000" pitchFamily="2" charset="2"/>
              <a:buChar char="Ø"/>
            </a:pPr>
            <a:r>
              <a:rPr lang="en-US" altLang="zh-CN" sz="2000" dirty="0"/>
              <a:t>computation is cheaper by using </a:t>
            </a:r>
            <a:r>
              <a:rPr lang="en-US" altLang="zh-CN" sz="2000" dirty="0">
                <a:solidFill>
                  <a:srgbClr val="FF0000"/>
                </a:solidFill>
              </a:rPr>
              <a:t>kernel trick</a:t>
            </a:r>
          </a:p>
        </p:txBody>
      </p:sp>
      <p:sp>
        <p:nvSpPr>
          <p:cNvPr id="78" name="文本框 77">
            <a:extLst>
              <a:ext uri="{FF2B5EF4-FFF2-40B4-BE49-F238E27FC236}">
                <a16:creationId xmlns:a16="http://schemas.microsoft.com/office/drawing/2014/main" id="{49FBBDE9-DDD2-421D-B523-977E01205BC3}"/>
              </a:ext>
            </a:extLst>
          </p:cNvPr>
          <p:cNvSpPr txBox="1"/>
          <p:nvPr/>
        </p:nvSpPr>
        <p:spPr>
          <a:xfrm>
            <a:off x="395536" y="1168876"/>
            <a:ext cx="8204490" cy="1107996"/>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en-US" altLang="zh-CN" sz="2400" b="1" dirty="0">
                <a:cs typeface="Times New Roman" panose="02020603050405020304" pitchFamily="18" charset="0"/>
              </a:rPr>
              <a:t>Kernel methods</a:t>
            </a:r>
            <a:endParaRPr lang="en-US" altLang="zh-CN" sz="2400" dirty="0"/>
          </a:p>
          <a:p>
            <a:pPr marL="742950" lvl="1" indent="-285750">
              <a:lnSpc>
                <a:spcPct val="150000"/>
              </a:lnSpc>
              <a:buFont typeface="Wingdings" panose="05000000000000000000" pitchFamily="2" charset="2"/>
              <a:buChar char="Ø"/>
            </a:pPr>
            <a:r>
              <a:rPr lang="en-US" altLang="zh-CN" sz="2000" dirty="0"/>
              <a:t>a class of algorithms by using </a:t>
            </a:r>
            <a:r>
              <a:rPr lang="en-US" altLang="zh-CN" sz="2000" dirty="0">
                <a:solidFill>
                  <a:srgbClr val="FF0000"/>
                </a:solidFill>
              </a:rPr>
              <a:t>kernel functions</a:t>
            </a:r>
            <a:r>
              <a:rPr lang="en-US" altLang="zh-CN" sz="2000" dirty="0"/>
              <a:t>(SVM, KRR, </a:t>
            </a:r>
            <a:r>
              <a:rPr lang="en-US" altLang="zh-CN" sz="2000" dirty="0" err="1"/>
              <a:t>etc</a:t>
            </a:r>
            <a:r>
              <a:rPr lang="en-US" altLang="zh-CN" sz="2000" dirty="0"/>
              <a:t>)</a:t>
            </a:r>
          </a:p>
        </p:txBody>
      </p:sp>
      <p:sp>
        <p:nvSpPr>
          <p:cNvPr id="79" name="文本框 78">
            <a:extLst>
              <a:ext uri="{FF2B5EF4-FFF2-40B4-BE49-F238E27FC236}">
                <a16:creationId xmlns:a16="http://schemas.microsoft.com/office/drawing/2014/main" id="{DCE60EB5-AA90-4152-A70E-365922E08275}"/>
              </a:ext>
            </a:extLst>
          </p:cNvPr>
          <p:cNvSpPr txBox="1"/>
          <p:nvPr/>
        </p:nvSpPr>
        <p:spPr>
          <a:xfrm>
            <a:off x="467545" y="5201324"/>
            <a:ext cx="7855035" cy="1107996"/>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en-US" altLang="zh-CN" sz="2400" b="1" dirty="0">
                <a:cs typeface="Times New Roman" panose="02020603050405020304" pitchFamily="18" charset="0"/>
              </a:rPr>
              <a:t>Kernel Selection</a:t>
            </a:r>
            <a:endParaRPr lang="en-US" altLang="zh-CN" sz="2000" dirty="0"/>
          </a:p>
          <a:p>
            <a:pPr marL="742950" lvl="1" indent="-285750">
              <a:lnSpc>
                <a:spcPct val="150000"/>
              </a:lnSpc>
              <a:buFont typeface="Wingdings" panose="05000000000000000000" pitchFamily="2" charset="2"/>
              <a:buChar char="Ø"/>
            </a:pPr>
            <a:r>
              <a:rPr lang="en-US" altLang="zh-CN" sz="2000" dirty="0"/>
              <a:t>Performance of kernel methods depends on </a:t>
            </a:r>
            <a:r>
              <a:rPr lang="en-US" altLang="zh-CN" sz="2000" b="1" dirty="0">
                <a:solidFill>
                  <a:srgbClr val="FF0000"/>
                </a:solidFill>
              </a:rPr>
              <a:t>kernel selection</a:t>
            </a:r>
            <a:endParaRPr lang="zh-CN" altLang="en-US" sz="2000" dirty="0">
              <a:solidFill>
                <a:srgbClr val="FF0000"/>
              </a:solidFill>
            </a:endParaRPr>
          </a:p>
        </p:txBody>
      </p:sp>
    </p:spTree>
    <p:custDataLst>
      <p:tags r:id="rId2"/>
    </p:custDataLst>
    <p:extLst>
      <p:ext uri="{BB962C8B-B14F-4D97-AF65-F5344CB8AC3E}">
        <p14:creationId xmlns:p14="http://schemas.microsoft.com/office/powerpoint/2010/main" val="3780109417"/>
      </p:ext>
    </p:extLst>
  </p:cSld>
  <p:clrMapOvr>
    <a:masterClrMapping/>
  </p:clrMapOvr>
  <mc:AlternateContent xmlns:mc="http://schemas.openxmlformats.org/markup-compatibility/2006" xmlns:p14="http://schemas.microsoft.com/office/powerpoint/2010/main">
    <mc:Choice Requires="p14">
      <p:transition spd="slow" p14:dur="2000" advTm="120742"/>
    </mc:Choice>
    <mc:Fallback xmlns="">
      <p:transition spd="slow" advTm="1207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4" y="387903"/>
            <a:ext cx="698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Existing Kernel Selection Methods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4</a:t>
            </a:fld>
            <a:endParaRPr lang="en-US" altLang="zh-CN"/>
          </a:p>
        </p:txBody>
      </p:sp>
      <p:sp>
        <p:nvSpPr>
          <p:cNvPr id="8" name="文本框 4"/>
          <p:cNvSpPr txBox="1">
            <a:spLocks noChangeArrowheads="1"/>
          </p:cNvSpPr>
          <p:nvPr/>
        </p:nvSpPr>
        <p:spPr bwMode="auto">
          <a:xfrm>
            <a:off x="467544" y="1530903"/>
            <a:ext cx="8219256" cy="105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latin typeface="+mj-lt"/>
                <a:cs typeface="Times New Roman" panose="02020603050405020304" pitchFamily="18" charset="0"/>
              </a:rPr>
              <a:t>Cross validation (CV)</a:t>
            </a:r>
          </a:p>
          <a:p>
            <a:pPr marL="0" indent="0">
              <a:lnSpc>
                <a:spcPct val="150000"/>
              </a:lnSpc>
              <a:spcBef>
                <a:spcPct val="0"/>
              </a:spcBef>
              <a:buNone/>
            </a:pPr>
            <a:r>
              <a:rPr lang="en-US" altLang="zh-CN" sz="2000" b="1" dirty="0">
                <a:latin typeface="+mj-lt"/>
                <a:cs typeface="Times New Roman" panose="02020603050405020304" pitchFamily="18" charset="0"/>
              </a:rPr>
              <a:t>	</a:t>
            </a:r>
            <a:r>
              <a:rPr lang="en-US" altLang="zh-CN" sz="2000" dirty="0">
                <a:latin typeface="+mj-lt"/>
                <a:cs typeface="Times New Roman" panose="02020603050405020304" pitchFamily="18" charset="0"/>
              </a:rPr>
              <a:t>GCV</a:t>
            </a:r>
            <a:r>
              <a:rPr lang="en-US" altLang="zh-CN" sz="2000" b="1" baseline="30000" dirty="0">
                <a:solidFill>
                  <a:srgbClr val="0000FF"/>
                </a:solidFill>
              </a:rPr>
              <a:t> [2]</a:t>
            </a:r>
            <a:r>
              <a:rPr lang="en-US" altLang="zh-CN" sz="2000" dirty="0">
                <a:latin typeface="+mj-lt"/>
                <a:cs typeface="Times New Roman" panose="02020603050405020304" pitchFamily="18" charset="0"/>
              </a:rPr>
              <a:t>, span bound</a:t>
            </a:r>
            <a:r>
              <a:rPr lang="en-US" altLang="zh-CN" sz="2000" b="1" baseline="30000" dirty="0">
                <a:solidFill>
                  <a:srgbClr val="0000FF"/>
                </a:solidFill>
              </a:rPr>
              <a:t> [3]</a:t>
            </a:r>
            <a:r>
              <a:rPr lang="en-US" altLang="zh-CN" sz="2000" dirty="0">
                <a:latin typeface="+mj-lt"/>
                <a:cs typeface="Times New Roman" panose="02020603050405020304" pitchFamily="18" charset="0"/>
              </a:rPr>
              <a:t>, ELOO</a:t>
            </a:r>
            <a:r>
              <a:rPr lang="en-US" altLang="zh-CN" sz="2000" b="1" baseline="30000" dirty="0">
                <a:solidFill>
                  <a:srgbClr val="0000FF"/>
                </a:solidFill>
              </a:rPr>
              <a:t> [4]</a:t>
            </a:r>
            <a:r>
              <a:rPr lang="en-US" altLang="zh-CN" sz="2000" dirty="0">
                <a:latin typeface="+mj-lt"/>
                <a:cs typeface="Times New Roman" panose="02020603050405020304" pitchFamily="18" charset="0"/>
              </a:rPr>
              <a:t>, influence function</a:t>
            </a:r>
            <a:r>
              <a:rPr lang="en-US" altLang="zh-CN" sz="2000" b="1" baseline="30000" dirty="0">
                <a:solidFill>
                  <a:srgbClr val="0000FF"/>
                </a:solidFill>
              </a:rPr>
              <a:t> [5]</a:t>
            </a:r>
            <a:r>
              <a:rPr lang="en-US" altLang="zh-CN" sz="2000" dirty="0">
                <a:latin typeface="+mj-lt"/>
                <a:cs typeface="Times New Roman" panose="02020603050405020304" pitchFamily="18" charset="0"/>
              </a:rPr>
              <a:t>, </a:t>
            </a:r>
            <a:r>
              <a:rPr lang="en-US" altLang="zh-CN" sz="2000" dirty="0" err="1">
                <a:latin typeface="+mj-lt"/>
                <a:cs typeface="Times New Roman" panose="02020603050405020304" pitchFamily="18" charset="0"/>
              </a:rPr>
              <a:t>etc</a:t>
            </a:r>
            <a:endParaRPr lang="en-US" altLang="zh-CN" sz="20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7C352DE-F5E6-4579-949D-4B332E6AD3FC}"/>
              </a:ext>
            </a:extLst>
          </p:cNvPr>
          <p:cNvSpPr/>
          <p:nvPr/>
        </p:nvSpPr>
        <p:spPr>
          <a:xfrm>
            <a:off x="457200" y="2634813"/>
            <a:ext cx="5688632" cy="1107996"/>
          </a:xfrm>
          <a:prstGeom prst="rect">
            <a:avLst/>
          </a:prstGeom>
        </p:spPr>
        <p:txBody>
          <a:bodyPr wrap="square">
            <a:spAutoFit/>
          </a:bodyPr>
          <a:lstStyle/>
          <a:p>
            <a:pPr>
              <a:lnSpc>
                <a:spcPct val="150000"/>
              </a:lnSpc>
              <a:buFont typeface="Wingdings" panose="05000000000000000000" pitchFamily="2" charset="2"/>
              <a:buChar char="l"/>
            </a:pPr>
            <a:r>
              <a:rPr lang="en-US" altLang="zh-CN" sz="2400" b="1" dirty="0">
                <a:latin typeface="+mj-lt"/>
                <a:cs typeface="Times New Roman" panose="02020603050405020304" pitchFamily="18" charset="0"/>
              </a:rPr>
              <a:t>Kernel target alignment (KTA)</a:t>
            </a:r>
          </a:p>
          <a:p>
            <a:pPr>
              <a:lnSpc>
                <a:spcPct val="150000"/>
              </a:lnSpc>
            </a:pPr>
            <a:r>
              <a:rPr lang="en-US" altLang="zh-CN" sz="2000" b="1" dirty="0">
                <a:latin typeface="+mj-lt"/>
                <a:cs typeface="Times New Roman" panose="02020603050405020304" pitchFamily="18" charset="0"/>
              </a:rPr>
              <a:t>	</a:t>
            </a:r>
            <a:r>
              <a:rPr lang="en-US" altLang="zh-CN" sz="2000" dirty="0">
                <a:latin typeface="+mj-lt"/>
                <a:cs typeface="Times New Roman" panose="02020603050405020304" pitchFamily="18" charset="0"/>
              </a:rPr>
              <a:t>KTA</a:t>
            </a:r>
            <a:r>
              <a:rPr lang="en-US" altLang="zh-CN" sz="2000" b="1" baseline="30000" dirty="0">
                <a:solidFill>
                  <a:srgbClr val="0000FF"/>
                </a:solidFill>
              </a:rPr>
              <a:t>[6]</a:t>
            </a:r>
            <a:r>
              <a:rPr lang="en-US" altLang="zh-CN" sz="2000" dirty="0">
                <a:latin typeface="+mj-lt"/>
                <a:cs typeface="Times New Roman" panose="02020603050405020304" pitchFamily="18" charset="0"/>
              </a:rPr>
              <a:t>, CKTA</a:t>
            </a:r>
            <a:r>
              <a:rPr lang="en-US" altLang="zh-CN" sz="2000" b="1" baseline="30000" dirty="0">
                <a:solidFill>
                  <a:srgbClr val="0000FF"/>
                </a:solidFill>
              </a:rPr>
              <a:t>[7]</a:t>
            </a:r>
            <a:r>
              <a:rPr lang="en-US" altLang="zh-CN" sz="2000" dirty="0">
                <a:latin typeface="+mj-lt"/>
                <a:cs typeface="Times New Roman" panose="02020603050405020304" pitchFamily="18" charset="0"/>
              </a:rPr>
              <a:t>, FSM</a:t>
            </a:r>
            <a:r>
              <a:rPr lang="en-US" altLang="zh-CN" sz="2000" b="1" baseline="30000" dirty="0">
                <a:solidFill>
                  <a:srgbClr val="0000FF"/>
                </a:solidFill>
              </a:rPr>
              <a:t>[8]</a:t>
            </a:r>
            <a:r>
              <a:rPr lang="en-US" altLang="zh-CN" sz="2000" dirty="0">
                <a:latin typeface="+mj-lt"/>
                <a:cs typeface="Times New Roman" panose="02020603050405020304" pitchFamily="18" charset="0"/>
              </a:rPr>
              <a:t>, </a:t>
            </a:r>
            <a:r>
              <a:rPr lang="en-US" altLang="zh-CN" sz="2000" dirty="0" err="1">
                <a:latin typeface="+mj-lt"/>
                <a:cs typeface="Times New Roman" panose="02020603050405020304" pitchFamily="18" charset="0"/>
              </a:rPr>
              <a:t>etc</a:t>
            </a:r>
            <a:endParaRPr lang="en-US" altLang="zh-CN" sz="2000" dirty="0">
              <a:latin typeface="+mj-lt"/>
              <a:cs typeface="Times New Roman" panose="02020603050405020304" pitchFamily="18" charset="0"/>
            </a:endParaRPr>
          </a:p>
        </p:txBody>
      </p:sp>
      <p:sp>
        <p:nvSpPr>
          <p:cNvPr id="4" name="矩形 3">
            <a:extLst>
              <a:ext uri="{FF2B5EF4-FFF2-40B4-BE49-F238E27FC236}">
                <a16:creationId xmlns:a16="http://schemas.microsoft.com/office/drawing/2014/main" id="{23D27DE3-30EA-4842-A623-C150908C5C0E}"/>
              </a:ext>
            </a:extLst>
          </p:cNvPr>
          <p:cNvSpPr/>
          <p:nvPr/>
        </p:nvSpPr>
        <p:spPr>
          <a:xfrm>
            <a:off x="457200" y="5273332"/>
            <a:ext cx="8460432" cy="1107996"/>
          </a:xfrm>
          <a:prstGeom prst="rect">
            <a:avLst/>
          </a:prstGeom>
        </p:spPr>
        <p:txBody>
          <a:bodyPr wrap="square">
            <a:spAutoFit/>
          </a:bodyPr>
          <a:lstStyle/>
          <a:p>
            <a:pPr>
              <a:lnSpc>
                <a:spcPct val="150000"/>
              </a:lnSpc>
              <a:buFont typeface="Wingdings" panose="05000000000000000000" pitchFamily="2" charset="2"/>
              <a:buChar char="l"/>
            </a:pPr>
            <a:r>
              <a:rPr lang="en-US" altLang="zh-CN" sz="2400" b="1" dirty="0">
                <a:cs typeface="Times New Roman" panose="02020603050405020304" pitchFamily="18" charset="0"/>
              </a:rPr>
              <a:t>Minimizing theoretical bounds of generalization error</a:t>
            </a:r>
          </a:p>
          <a:p>
            <a:pPr>
              <a:lnSpc>
                <a:spcPct val="150000"/>
              </a:lnSpc>
            </a:pPr>
            <a:r>
              <a:rPr lang="en-US" altLang="zh-CN" sz="2000" b="1" dirty="0">
                <a:cs typeface="Times New Roman" panose="02020603050405020304" pitchFamily="18" charset="0"/>
              </a:rPr>
              <a:t>	</a:t>
            </a:r>
            <a:r>
              <a:rPr lang="en-US" altLang="zh-CN" sz="2000" dirty="0">
                <a:cs typeface="Times New Roman" panose="02020603050405020304" pitchFamily="18" charset="0"/>
              </a:rPr>
              <a:t>VC dimension</a:t>
            </a:r>
            <a:r>
              <a:rPr lang="en-US" altLang="zh-CN" sz="2000" b="1" baseline="30000" dirty="0">
                <a:solidFill>
                  <a:srgbClr val="0000FF"/>
                </a:solidFill>
              </a:rPr>
              <a:t>[9]</a:t>
            </a:r>
            <a:r>
              <a:rPr lang="en-US" altLang="zh-CN" sz="2000" dirty="0">
                <a:cs typeface="Times New Roman" panose="02020603050405020304" pitchFamily="18" charset="0"/>
              </a:rPr>
              <a:t>, </a:t>
            </a:r>
            <a:r>
              <a:rPr lang="en-US" altLang="zh-CN" sz="2000" dirty="0" err="1">
                <a:cs typeface="Times New Roman" panose="02020603050405020304" pitchFamily="18" charset="0"/>
              </a:rPr>
              <a:t>Rademacher</a:t>
            </a:r>
            <a:r>
              <a:rPr lang="en-US" altLang="zh-CN" sz="2000" dirty="0">
                <a:cs typeface="Times New Roman" panose="02020603050405020304" pitchFamily="18" charset="0"/>
              </a:rPr>
              <a:t> complexity</a:t>
            </a:r>
            <a:r>
              <a:rPr lang="en-US" altLang="zh-CN" sz="2000" b="1" baseline="30000" dirty="0">
                <a:solidFill>
                  <a:srgbClr val="0000FF"/>
                </a:solidFill>
              </a:rPr>
              <a:t>[10]</a:t>
            </a:r>
            <a:r>
              <a:rPr lang="en-US" altLang="zh-CN" sz="2000" dirty="0">
                <a:cs typeface="Times New Roman" panose="02020603050405020304" pitchFamily="18" charset="0"/>
              </a:rPr>
              <a:t>, ER</a:t>
            </a:r>
            <a:r>
              <a:rPr lang="en-US" altLang="zh-CN" sz="2000" b="1" baseline="30000" dirty="0">
                <a:solidFill>
                  <a:srgbClr val="0000FF"/>
                </a:solidFill>
              </a:rPr>
              <a:t> [11]</a:t>
            </a:r>
            <a:r>
              <a:rPr lang="en-US" altLang="zh-CN" sz="2000" dirty="0">
                <a:cs typeface="Times New Roman" panose="02020603050405020304" pitchFamily="18" charset="0"/>
              </a:rPr>
              <a:t>, </a:t>
            </a:r>
            <a:r>
              <a:rPr lang="en-US" altLang="zh-CN" sz="2000" dirty="0" err="1">
                <a:cs typeface="Times New Roman" panose="02020603050405020304" pitchFamily="18" charset="0"/>
              </a:rPr>
              <a:t>etc</a:t>
            </a:r>
            <a:endParaRPr lang="en-US" altLang="zh-CN" sz="2000" dirty="0">
              <a:cs typeface="Times New Roman" panose="02020603050405020304" pitchFamily="18" charset="0"/>
            </a:endParaRPr>
          </a:p>
        </p:txBody>
      </p:sp>
      <p:grpSp>
        <p:nvGrpSpPr>
          <p:cNvPr id="14" name="组合 13">
            <a:extLst>
              <a:ext uri="{FF2B5EF4-FFF2-40B4-BE49-F238E27FC236}">
                <a16:creationId xmlns:a16="http://schemas.microsoft.com/office/drawing/2014/main" id="{915DDAD4-B9CD-4295-816D-67318AC83E8B}"/>
              </a:ext>
            </a:extLst>
          </p:cNvPr>
          <p:cNvGrpSpPr/>
          <p:nvPr/>
        </p:nvGrpSpPr>
        <p:grpSpPr>
          <a:xfrm>
            <a:off x="1464796" y="3883536"/>
            <a:ext cx="3673439" cy="1192065"/>
            <a:chOff x="805117" y="3090910"/>
            <a:chExt cx="3673439" cy="1192065"/>
          </a:xfrm>
        </p:grpSpPr>
        <p:sp>
          <p:nvSpPr>
            <p:cNvPr id="15" name="文本框 18">
              <a:extLst>
                <a:ext uri="{FF2B5EF4-FFF2-40B4-BE49-F238E27FC236}">
                  <a16:creationId xmlns:a16="http://schemas.microsoft.com/office/drawing/2014/main" id="{303C9184-23AA-428E-8F16-2DB1DF73CEE6}"/>
                </a:ext>
              </a:extLst>
            </p:cNvPr>
            <p:cNvSpPr txBox="1"/>
            <p:nvPr/>
          </p:nvSpPr>
          <p:spPr>
            <a:xfrm>
              <a:off x="805117" y="3090910"/>
              <a:ext cx="1620957" cy="369332"/>
            </a:xfrm>
            <a:prstGeom prst="rect">
              <a:avLst/>
            </a:prstGeom>
            <a:noFill/>
            <a:ln>
              <a:solidFill>
                <a:schemeClr val="tx1"/>
              </a:solidFill>
            </a:ln>
          </p:spPr>
          <p:txBody>
            <a:bodyPr wrap="non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t>kernel matrix</a:t>
              </a:r>
              <a:endParaRPr lang="zh-CN" altLang="en-US" b="1" dirty="0"/>
            </a:p>
          </p:txBody>
        </p:sp>
        <p:sp>
          <p:nvSpPr>
            <p:cNvPr id="16" name="文本框 19">
              <a:extLst>
                <a:ext uri="{FF2B5EF4-FFF2-40B4-BE49-F238E27FC236}">
                  <a16:creationId xmlns:a16="http://schemas.microsoft.com/office/drawing/2014/main" id="{BFE519A4-CCEE-4899-BFD5-9F940336B315}"/>
                </a:ext>
              </a:extLst>
            </p:cNvPr>
            <p:cNvSpPr txBox="1"/>
            <p:nvPr/>
          </p:nvSpPr>
          <p:spPr>
            <a:xfrm>
              <a:off x="1532760" y="3913643"/>
              <a:ext cx="881973" cy="369332"/>
            </a:xfrm>
            <a:prstGeom prst="rect">
              <a:avLst/>
            </a:prstGeom>
            <a:noFill/>
            <a:ln>
              <a:solidFill>
                <a:schemeClr val="tx1"/>
              </a:solidFill>
            </a:ln>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b="1" dirty="0"/>
                <a:t>label</a:t>
              </a:r>
              <a:endParaRPr lang="zh-CN" altLang="en-US" b="1" dirty="0"/>
            </a:p>
          </p:txBody>
        </p:sp>
        <p:sp>
          <p:nvSpPr>
            <p:cNvPr id="17" name="右大括号 16">
              <a:extLst>
                <a:ext uri="{FF2B5EF4-FFF2-40B4-BE49-F238E27FC236}">
                  <a16:creationId xmlns:a16="http://schemas.microsoft.com/office/drawing/2014/main" id="{B47C95F3-A04D-42C0-9F4E-4207F8C634B7}"/>
                </a:ext>
              </a:extLst>
            </p:cNvPr>
            <p:cNvSpPr/>
            <p:nvPr/>
          </p:nvSpPr>
          <p:spPr>
            <a:xfrm>
              <a:off x="2555776" y="3212976"/>
              <a:ext cx="360040" cy="949352"/>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b="1"/>
            </a:p>
          </p:txBody>
        </p:sp>
        <p:sp>
          <p:nvSpPr>
            <p:cNvPr id="18" name="矩形 17">
              <a:extLst>
                <a:ext uri="{FF2B5EF4-FFF2-40B4-BE49-F238E27FC236}">
                  <a16:creationId xmlns:a16="http://schemas.microsoft.com/office/drawing/2014/main" id="{BF5CD6F6-3830-4288-82F0-84DB9DFFC364}"/>
                </a:ext>
              </a:extLst>
            </p:cNvPr>
            <p:cNvSpPr/>
            <p:nvPr/>
          </p:nvSpPr>
          <p:spPr>
            <a:xfrm>
              <a:off x="3203848" y="3520220"/>
              <a:ext cx="1274708" cy="369332"/>
            </a:xfrm>
            <a:prstGeom prst="rect">
              <a:avLst/>
            </a:prstGeom>
            <a:ln>
              <a:solidFill>
                <a:schemeClr val="tx1"/>
              </a:solidFill>
            </a:ln>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t>alignment</a:t>
              </a:r>
              <a:endParaRPr lang="zh-CN" altLang="en-US" b="1" dirty="0"/>
            </a:p>
          </p:txBody>
        </p:sp>
      </p:grpSp>
    </p:spTree>
    <p:extLst>
      <p:ext uri="{BB962C8B-B14F-4D97-AF65-F5344CB8AC3E}">
        <p14:creationId xmlns:p14="http://schemas.microsoft.com/office/powerpoint/2010/main" val="3112812525"/>
      </p:ext>
    </p:extLst>
  </p:cSld>
  <p:clrMapOvr>
    <a:masterClrMapping/>
  </p:clrMapOvr>
  <mc:AlternateContent xmlns:mc="http://schemas.openxmlformats.org/markup-compatibility/2006" xmlns:p14="http://schemas.microsoft.com/office/powerpoint/2010/main">
    <mc:Choice Requires="p14">
      <p:transition spd="slow" p14:dur="2000" advTm="128001"/>
    </mc:Choice>
    <mc:Fallback xmlns="">
      <p:transition spd="slow" advTm="12800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49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4" y="387903"/>
            <a:ext cx="80648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Existing Kernel Selection Methods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5</a:t>
            </a:fld>
            <a:endParaRPr lang="en-US" altLang="zh-CN"/>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636472845"/>
                  </p:ext>
                </p:extLst>
              </p:nvPr>
            </p:nvGraphicFramePr>
            <p:xfrm>
              <a:off x="446236" y="1662773"/>
              <a:ext cx="8270577" cy="1975104"/>
            </p:xfrm>
            <a:graphic>
              <a:graphicData uri="http://schemas.openxmlformats.org/drawingml/2006/table">
                <a:tbl>
                  <a:tblPr firstRow="1" bandRow="1">
                    <a:tableStyleId>{073A0DAA-6AF3-43AB-8588-CEC1D06C72B9}</a:tableStyleId>
                  </a:tblPr>
                  <a:tblGrid>
                    <a:gridCol w="2664296">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2725961">
                      <a:extLst>
                        <a:ext uri="{9D8B030D-6E8A-4147-A177-3AD203B41FA5}">
                          <a16:colId xmlns:a16="http://schemas.microsoft.com/office/drawing/2014/main" val="20002"/>
                        </a:ext>
                      </a:extLst>
                    </a:gridCol>
                  </a:tblGrid>
                  <a:tr h="370840">
                    <a:tc>
                      <a:txBody>
                        <a:bodyPr/>
                        <a:lstStyle/>
                        <a:p>
                          <a:r>
                            <a:rPr lang="en-US" altLang="zh-CN" dirty="0"/>
                            <a:t>Criteria</a:t>
                          </a:r>
                          <a:endParaRPr lang="zh-CN" altLang="en-US" dirty="0"/>
                        </a:p>
                      </a:txBody>
                      <a:tcPr/>
                    </a:tc>
                    <a:tc>
                      <a:txBody>
                        <a:bodyPr/>
                        <a:lstStyle/>
                        <a:p>
                          <a:r>
                            <a:rPr lang="en-US" altLang="zh-CN" dirty="0"/>
                            <a:t>Computation complexity</a:t>
                          </a:r>
                          <a:endParaRPr lang="zh-CN" altLang="en-US" dirty="0"/>
                        </a:p>
                      </a:txBody>
                      <a:tcPr/>
                    </a:tc>
                    <a:tc>
                      <a:txBody>
                        <a:bodyPr/>
                        <a:lstStyle/>
                        <a:p>
                          <a:r>
                            <a:rPr lang="en-US" altLang="zh-CN" dirty="0"/>
                            <a:t>Theoretical guarantee</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Cross validation</a:t>
                          </a:r>
                          <a:endParaRPr lang="zh-CN" altLang="en-US" dirty="0"/>
                        </a:p>
                      </a:txBody>
                      <a:tcPr/>
                    </a:tc>
                    <a:tc>
                      <a:txBody>
                        <a:bodyPr/>
                        <a:lstStyle/>
                        <a:p>
                          <a14:m>
                            <m:oMath xmlns:m="http://schemas.openxmlformats.org/officeDocument/2006/math">
                              <m:r>
                                <a:rPr lang="en-US" altLang="zh-CN" b="0" i="1" smtClean="0">
                                  <a:solidFill>
                                    <a:srgbClr val="FF0000"/>
                                  </a:solidFill>
                                  <a:latin typeface="Cambria Math" panose="02040503050406030204" pitchFamily="18" charset="0"/>
                                </a:rPr>
                                <m:t>𝑂</m:t>
                              </m:r>
                              <m:d>
                                <m:dPr>
                                  <m:ctrlPr>
                                    <a:rPr lang="en-US" altLang="zh-CN" b="0" i="1" smtClean="0">
                                      <a:solidFill>
                                        <a:srgbClr val="FF0000"/>
                                      </a:solidFill>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𝑛</m:t>
                                      </m:r>
                                    </m:e>
                                    <m:sup>
                                      <m:r>
                                        <a:rPr lang="en-US" altLang="zh-CN" b="0" i="1" smtClean="0">
                                          <a:solidFill>
                                            <a:srgbClr val="FF0000"/>
                                          </a:solidFill>
                                          <a:latin typeface="Cambria Math" panose="02040503050406030204" pitchFamily="18" charset="0"/>
                                        </a:rPr>
                                        <m:t>3</m:t>
                                      </m:r>
                                    </m:sup>
                                  </m:sSup>
                                </m:e>
                              </m:d>
                            </m:oMath>
                          </a14:m>
                          <a:r>
                            <a:rPr lang="zh-CN" altLang="en-US" dirty="0">
                              <a:solidFill>
                                <a:srgbClr val="FF0000"/>
                              </a:solidFill>
                            </a:rPr>
                            <a:t> </a:t>
                          </a:r>
                          <a:r>
                            <a:rPr lang="en-US" altLang="zh-CN" dirty="0">
                              <a:solidFill>
                                <a:srgbClr val="FF0000"/>
                              </a:solidFill>
                            </a:rPr>
                            <a:t>at least</a:t>
                          </a:r>
                          <a:endParaRPr lang="zh-CN" altLang="en-US" dirty="0">
                            <a:solidFill>
                              <a:srgbClr val="FF0000"/>
                            </a:solidFill>
                          </a:endParaRPr>
                        </a:p>
                      </a:txBody>
                      <a:tcPr/>
                    </a:tc>
                    <a:tc>
                      <a:txBody>
                        <a:bodyPr/>
                        <a:lstStyle/>
                        <a:p>
                          <a:r>
                            <a:rPr lang="en-US" altLang="zh-CN" dirty="0"/>
                            <a:t>Yes</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KTA, CKTA, FSM</a:t>
                          </a:r>
                          <a:endParaRPr lang="zh-CN" altLang="en-US" dirty="0"/>
                        </a:p>
                      </a:txBody>
                      <a:tcPr/>
                    </a:tc>
                    <a:tc>
                      <a:txBody>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m:oMathPara>
                          </a14:m>
                          <a:endParaRPr lang="zh-CN" altLang="en-US" dirty="0"/>
                        </a:p>
                      </a:txBody>
                      <a:tcPr/>
                    </a:tc>
                    <a:tc>
                      <a:txBody>
                        <a:bodyPr/>
                        <a:lstStyle/>
                        <a:p>
                          <a:r>
                            <a:rPr lang="en-US" altLang="zh-CN" dirty="0">
                              <a:solidFill>
                                <a:srgbClr val="FF0000"/>
                              </a:solidFill>
                            </a:rPr>
                            <a:t>No</a:t>
                          </a:r>
                          <a:endParaRPr lang="zh-CN" altLang="en-US" dirty="0">
                            <a:solidFill>
                              <a:srgbClr val="FF0000"/>
                            </a:solidFill>
                          </a:endParaRPr>
                        </a:p>
                      </a:txBody>
                      <a:tcPr/>
                    </a:tc>
                    <a:extLst>
                      <a:ext uri="{0D108BD9-81ED-4DB2-BD59-A6C34878D82A}">
                        <a16:rowId xmlns:a16="http://schemas.microsoft.com/office/drawing/2014/main" val="10002"/>
                      </a:ext>
                    </a:extLst>
                  </a:tr>
                  <a:tr h="370840">
                    <a:tc>
                      <a:txBody>
                        <a:bodyPr/>
                        <a:lstStyle/>
                        <a:p>
                          <a:r>
                            <a:rPr lang="en-US" altLang="zh-CN" dirty="0"/>
                            <a:t>ER</a:t>
                          </a:r>
                          <a:endParaRPr lang="zh-CN" altLang="en-US" dirty="0"/>
                        </a:p>
                      </a:txBody>
                      <a:tcPr/>
                    </a:tc>
                    <a:tc>
                      <a:txBody>
                        <a:bodyPr/>
                        <a:lstStyle/>
                        <a:p>
                          <a:pPr/>
                          <a14:m>
                            <m:oMathPara xmlns:m="http://schemas.openxmlformats.org/officeDocument/2006/math">
                              <m:oMathParaPr>
                                <m:jc m:val="left"/>
                              </m:oMathParaPr>
                              <m:oMath xmlns:m="http://schemas.openxmlformats.org/officeDocument/2006/math">
                                <m:r>
                                  <a:rPr lang="en-US" altLang="zh-CN" b="0" i="1" smtClean="0">
                                    <a:solidFill>
                                      <a:srgbClr val="FF0000"/>
                                    </a:solidFill>
                                    <a:latin typeface="Cambria Math" panose="02040503050406030204" pitchFamily="18" charset="0"/>
                                  </a:rPr>
                                  <m:t>𝑂</m:t>
                                </m:r>
                                <m:d>
                                  <m:dPr>
                                    <m:ctrlPr>
                                      <a:rPr lang="en-US" altLang="zh-CN" b="0" i="1" smtClean="0">
                                        <a:solidFill>
                                          <a:srgbClr val="FF0000"/>
                                        </a:solidFill>
                                        <a:latin typeface="Cambria Math" panose="02040503050406030204" pitchFamily="18" charset="0"/>
                                      </a:rPr>
                                    </m:ctrlPr>
                                  </m:dPr>
                                  <m:e>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𝑛</m:t>
                                        </m:r>
                                      </m:e>
                                      <m:sup>
                                        <m:r>
                                          <a:rPr lang="en-US" altLang="zh-CN" b="0" i="1" smtClean="0">
                                            <a:solidFill>
                                              <a:srgbClr val="FF0000"/>
                                            </a:solidFill>
                                            <a:latin typeface="Cambria Math" panose="02040503050406030204" pitchFamily="18" charset="0"/>
                                          </a:rPr>
                                          <m:t>3</m:t>
                                        </m:r>
                                      </m:sup>
                                    </m:sSup>
                                  </m:e>
                                </m:d>
                              </m:oMath>
                            </m:oMathPara>
                          </a14:m>
                          <a:endParaRPr lang="zh-CN" altLang="en-US" dirty="0">
                            <a:solidFill>
                              <a:srgbClr val="FF0000"/>
                            </a:solidFill>
                          </a:endParaRPr>
                        </a:p>
                      </a:txBody>
                      <a:tcPr/>
                    </a:tc>
                    <a:tc>
                      <a:txBody>
                        <a:bodyPr/>
                        <a:lstStyle/>
                        <a:p>
                          <a:r>
                            <a:rPr lang="en-US" altLang="zh-CN" dirty="0"/>
                            <a:t>Yes</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Ours(SM)</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e>
                                </m:d>
                              </m:oMath>
                            </m:oMathPara>
                          </a14:m>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3639687907"/>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636472845"/>
                  </p:ext>
                </p:extLst>
              </p:nvPr>
            </p:nvGraphicFramePr>
            <p:xfrm>
              <a:off x="446236" y="1662773"/>
              <a:ext cx="8270577" cy="1854200"/>
            </p:xfrm>
            <a:graphic>
              <a:graphicData uri="http://schemas.openxmlformats.org/drawingml/2006/table">
                <a:tbl>
                  <a:tblPr firstRow="1" bandRow="1">
                    <a:tableStyleId>{073A0DAA-6AF3-43AB-8588-CEC1D06C72B9}</a:tableStyleId>
                  </a:tblPr>
                  <a:tblGrid>
                    <a:gridCol w="2664296">
                      <a:extLst>
                        <a:ext uri="{9D8B030D-6E8A-4147-A177-3AD203B41FA5}">
                          <a16:colId xmlns:a16="http://schemas.microsoft.com/office/drawing/2014/main" xmlns:a14="http://schemas.microsoft.com/office/drawing/2010/main" xmlns="" val="20000"/>
                        </a:ext>
                      </a:extLst>
                    </a:gridCol>
                    <a:gridCol w="2880320">
                      <a:extLst>
                        <a:ext uri="{9D8B030D-6E8A-4147-A177-3AD203B41FA5}">
                          <a16:colId xmlns:a16="http://schemas.microsoft.com/office/drawing/2014/main" xmlns:a14="http://schemas.microsoft.com/office/drawing/2010/main" xmlns="" val="20001"/>
                        </a:ext>
                      </a:extLst>
                    </a:gridCol>
                    <a:gridCol w="2725961">
                      <a:extLst>
                        <a:ext uri="{9D8B030D-6E8A-4147-A177-3AD203B41FA5}">
                          <a16:colId xmlns:a16="http://schemas.microsoft.com/office/drawing/2014/main" xmlns:a14="http://schemas.microsoft.com/office/drawing/2010/main" xmlns="" val="20002"/>
                        </a:ext>
                      </a:extLst>
                    </a:gridCol>
                  </a:tblGrid>
                  <a:tr h="370840">
                    <a:tc>
                      <a:txBody>
                        <a:bodyPr/>
                        <a:lstStyle/>
                        <a:p>
                          <a:r>
                            <a:rPr lang="en-US" altLang="zh-CN" dirty="0"/>
                            <a:t>Criteria</a:t>
                          </a:r>
                          <a:endParaRPr lang="zh-CN" altLang="en-US" dirty="0"/>
                        </a:p>
                      </a:txBody>
                      <a:tcPr/>
                    </a:tc>
                    <a:tc>
                      <a:txBody>
                        <a:bodyPr/>
                        <a:lstStyle/>
                        <a:p>
                          <a:r>
                            <a:rPr lang="en-US" altLang="zh-CN" dirty="0"/>
                            <a:t>Computation complexity</a:t>
                          </a:r>
                          <a:endParaRPr lang="zh-CN" altLang="en-US" dirty="0"/>
                        </a:p>
                      </a:txBody>
                      <a:tcPr/>
                    </a:tc>
                    <a:tc>
                      <a:txBody>
                        <a:bodyPr/>
                        <a:lstStyle/>
                        <a:p>
                          <a:r>
                            <a:rPr lang="en-US" altLang="zh-CN" dirty="0"/>
                            <a:t>Theoretical </a:t>
                          </a:r>
                          <a:r>
                            <a:rPr lang="en-US" altLang="zh-CN" dirty="0" smtClean="0"/>
                            <a:t>guarantee</a:t>
                          </a:r>
                          <a:endParaRPr lang="zh-CN" altLang="en-US" dirty="0"/>
                        </a:p>
                      </a:txBody>
                      <a:tcPr/>
                    </a:tc>
                    <a:extLst>
                      <a:ext uri="{0D108BD9-81ED-4DB2-BD59-A6C34878D82A}">
                        <a16:rowId xmlns:a16="http://schemas.microsoft.com/office/drawing/2014/main" xmlns:a14="http://schemas.microsoft.com/office/drawing/2010/main" xmlns="" val="10000"/>
                      </a:ext>
                    </a:extLst>
                  </a:tr>
                  <a:tr h="370840">
                    <a:tc>
                      <a:txBody>
                        <a:bodyPr/>
                        <a:lstStyle/>
                        <a:p>
                          <a:r>
                            <a:rPr lang="en-US" altLang="zh-CN" dirty="0"/>
                            <a:t>Cross validation</a:t>
                          </a:r>
                          <a:endParaRPr lang="zh-CN" altLang="en-US" dirty="0"/>
                        </a:p>
                      </a:txBody>
                      <a:tcPr/>
                    </a:tc>
                    <a:tc>
                      <a:txBody>
                        <a:bodyPr/>
                        <a:lstStyle/>
                        <a:p>
                          <a:endParaRPr lang="zh-CN"/>
                        </a:p>
                      </a:txBody>
                      <a:tcPr>
                        <a:blipFill rotWithShape="0">
                          <a:blip r:embed="rId5"/>
                          <a:stretch>
                            <a:fillRect l="-92600" t="-108197" r="-95560" b="-324590"/>
                          </a:stretch>
                        </a:blipFill>
                      </a:tcPr>
                    </a:tc>
                    <a:tc>
                      <a:txBody>
                        <a:bodyPr/>
                        <a:lstStyle/>
                        <a:p>
                          <a:r>
                            <a:rPr lang="en-US" altLang="zh-CN" dirty="0"/>
                            <a:t>Yes</a:t>
                          </a:r>
                          <a:endParaRPr lang="zh-CN" altLang="en-US" dirty="0"/>
                        </a:p>
                      </a:txBody>
                      <a:tcPr/>
                    </a:tc>
                    <a:extLst>
                      <a:ext uri="{0D108BD9-81ED-4DB2-BD59-A6C34878D82A}">
                        <a16:rowId xmlns:a16="http://schemas.microsoft.com/office/drawing/2014/main" xmlns:a14="http://schemas.microsoft.com/office/drawing/2010/main" xmlns="" val="10001"/>
                      </a:ext>
                    </a:extLst>
                  </a:tr>
                  <a:tr h="370840">
                    <a:tc>
                      <a:txBody>
                        <a:bodyPr/>
                        <a:lstStyle/>
                        <a:p>
                          <a:r>
                            <a:rPr lang="en-US" altLang="zh-CN" dirty="0"/>
                            <a:t>KTA, CKTA, FSM</a:t>
                          </a:r>
                          <a:endParaRPr lang="zh-CN" altLang="en-US" dirty="0"/>
                        </a:p>
                      </a:txBody>
                      <a:tcPr/>
                    </a:tc>
                    <a:tc>
                      <a:txBody>
                        <a:bodyPr/>
                        <a:lstStyle/>
                        <a:p>
                          <a:endParaRPr lang="zh-CN"/>
                        </a:p>
                      </a:txBody>
                      <a:tcPr>
                        <a:blipFill rotWithShape="0">
                          <a:blip r:embed="rId5"/>
                          <a:stretch>
                            <a:fillRect l="-92600" t="-208197" r="-95560" b="-224590"/>
                          </a:stretch>
                        </a:blipFill>
                      </a:tcPr>
                    </a:tc>
                    <a:tc>
                      <a:txBody>
                        <a:bodyPr/>
                        <a:lstStyle/>
                        <a:p>
                          <a:r>
                            <a:rPr lang="en-US" altLang="zh-CN" dirty="0">
                              <a:solidFill>
                                <a:srgbClr val="FF0000"/>
                              </a:solidFill>
                            </a:rPr>
                            <a:t>No</a:t>
                          </a:r>
                          <a:endParaRPr lang="zh-CN" altLang="en-US" dirty="0">
                            <a:solidFill>
                              <a:srgbClr val="FF0000"/>
                            </a:solidFill>
                          </a:endParaRPr>
                        </a:p>
                      </a:txBody>
                      <a:tcPr/>
                    </a:tc>
                    <a:extLst>
                      <a:ext uri="{0D108BD9-81ED-4DB2-BD59-A6C34878D82A}">
                        <a16:rowId xmlns:a16="http://schemas.microsoft.com/office/drawing/2014/main" xmlns:a14="http://schemas.microsoft.com/office/drawing/2010/main" xmlns="" val="10002"/>
                      </a:ext>
                    </a:extLst>
                  </a:tr>
                  <a:tr h="370840">
                    <a:tc>
                      <a:txBody>
                        <a:bodyPr/>
                        <a:lstStyle/>
                        <a:p>
                          <a:r>
                            <a:rPr lang="en-US" altLang="zh-CN" dirty="0"/>
                            <a:t>ER</a:t>
                          </a:r>
                          <a:endParaRPr lang="zh-CN" altLang="en-US" dirty="0"/>
                        </a:p>
                      </a:txBody>
                      <a:tcPr/>
                    </a:tc>
                    <a:tc>
                      <a:txBody>
                        <a:bodyPr/>
                        <a:lstStyle/>
                        <a:p>
                          <a:endParaRPr lang="zh-CN"/>
                        </a:p>
                      </a:txBody>
                      <a:tcPr>
                        <a:blipFill rotWithShape="0">
                          <a:blip r:embed="rId5"/>
                          <a:stretch>
                            <a:fillRect l="-92600" t="-308197" r="-95560" b="-124590"/>
                          </a:stretch>
                        </a:blipFill>
                      </a:tcPr>
                    </a:tc>
                    <a:tc>
                      <a:txBody>
                        <a:bodyPr/>
                        <a:lstStyle/>
                        <a:p>
                          <a:r>
                            <a:rPr lang="en-US" altLang="zh-CN" dirty="0"/>
                            <a:t>Yes</a:t>
                          </a:r>
                          <a:endParaRPr lang="zh-CN" altLang="en-US" dirty="0"/>
                        </a:p>
                      </a:txBody>
                      <a:tcPr/>
                    </a:tc>
                    <a:extLst>
                      <a:ext uri="{0D108BD9-81ED-4DB2-BD59-A6C34878D82A}">
                        <a16:rowId xmlns:a16="http://schemas.microsoft.com/office/drawing/2014/main" xmlns:a14="http://schemas.microsoft.com/office/drawing/2010/main" xmlns="" val="10003"/>
                      </a:ext>
                    </a:extLst>
                  </a:tr>
                  <a:tr h="370840">
                    <a:tc>
                      <a:txBody>
                        <a:bodyPr/>
                        <a:lstStyle/>
                        <a:p>
                          <a:r>
                            <a:rPr lang="en-US" altLang="zh-CN" dirty="0"/>
                            <a:t>Ours(SM)</a:t>
                          </a:r>
                          <a:endParaRPr lang="zh-CN" altLang="en-US" dirty="0"/>
                        </a:p>
                      </a:txBody>
                      <a:tcPr/>
                    </a:tc>
                    <a:tc>
                      <a:txBody>
                        <a:bodyPr/>
                        <a:lstStyle/>
                        <a:p>
                          <a:endParaRPr lang="zh-CN"/>
                        </a:p>
                      </a:txBody>
                      <a:tcPr>
                        <a:blipFill rotWithShape="0">
                          <a:blip r:embed="rId5"/>
                          <a:stretch>
                            <a:fillRect l="-92600" t="-408197" r="-95560" b="-24590"/>
                          </a:stretch>
                        </a:blipFill>
                      </a:tcPr>
                    </a:tc>
                    <a:tc>
                      <a:txBody>
                        <a:bodyPr/>
                        <a:lstStyle/>
                        <a:p>
                          <a:r>
                            <a:rPr lang="en-US" altLang="zh-CN" dirty="0"/>
                            <a:t>Yes</a:t>
                          </a:r>
                          <a:endParaRPr lang="zh-CN" altLang="en-US" dirty="0"/>
                        </a:p>
                      </a:txBody>
                      <a:tcPr/>
                    </a:tc>
                    <a:extLst>
                      <a:ext uri="{0D108BD9-81ED-4DB2-BD59-A6C34878D82A}">
                        <a16:rowId xmlns:a16="http://schemas.microsoft.com/office/drawing/2014/main" xmlns:a14="http://schemas.microsoft.com/office/drawing/2010/main" xmlns="" val="3639687907"/>
                      </a:ext>
                    </a:extLst>
                  </a:tr>
                </a:tbl>
              </a:graphicData>
            </a:graphic>
          </p:graphicFrame>
        </mc:Fallback>
      </mc:AlternateContent>
      <p:sp>
        <p:nvSpPr>
          <p:cNvPr id="10" name="文本框 9"/>
          <p:cNvSpPr txBox="1"/>
          <p:nvPr/>
        </p:nvSpPr>
        <p:spPr>
          <a:xfrm>
            <a:off x="446236" y="3933056"/>
            <a:ext cx="7056783" cy="107721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latin typeface="+mj-lt"/>
                <a:cs typeface="Times New Roman" panose="02020603050405020304" pitchFamily="18" charset="0"/>
              </a:rPr>
              <a:t>Existing measures for kernel selection </a:t>
            </a:r>
          </a:p>
          <a:p>
            <a:pPr marL="800100" lvl="1" indent="-342900">
              <a:buFont typeface="Wingdings" panose="05000000000000000000" pitchFamily="2" charset="2"/>
              <a:buChar char="p"/>
            </a:pPr>
            <a:r>
              <a:rPr lang="en-US" altLang="zh-CN" sz="2000" dirty="0">
                <a:latin typeface="+mj-lt"/>
                <a:cs typeface="Times New Roman" panose="02020603050405020304" pitchFamily="18" charset="0"/>
              </a:rPr>
              <a:t>No theoretical guarantee </a:t>
            </a:r>
          </a:p>
          <a:p>
            <a:pPr marL="800100" lvl="1" indent="-342900">
              <a:buFont typeface="Wingdings" panose="05000000000000000000" pitchFamily="2" charset="2"/>
              <a:buChar char="p"/>
            </a:pPr>
            <a:r>
              <a:rPr lang="en-US" altLang="zh-CN" sz="2000" dirty="0">
                <a:latin typeface="+mj-lt"/>
                <a:cs typeface="Times New Roman" panose="02020603050405020304" pitchFamily="18" charset="0"/>
              </a:rPr>
              <a:t>High computational complexity</a:t>
            </a:r>
            <a:endParaRPr lang="zh-CN" altLang="en-US" sz="2000" dirty="0">
              <a:latin typeface="+mj-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0F94D02-4996-42AD-919C-F4946112D69B}"/>
                  </a:ext>
                </a:extLst>
              </p:cNvPr>
              <p:cNvSpPr txBox="1"/>
              <p:nvPr/>
            </p:nvSpPr>
            <p:spPr>
              <a:xfrm>
                <a:off x="467544" y="5136056"/>
                <a:ext cx="7056783" cy="1077218"/>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latin typeface="+mj-lt"/>
                    <a:cs typeface="Times New Roman" panose="02020603050405020304" pitchFamily="18" charset="0"/>
                  </a:rPr>
                  <a:t>Spectral Measure</a:t>
                </a:r>
              </a:p>
              <a:p>
                <a:pPr marL="800100" lvl="1" indent="-342900">
                  <a:buFont typeface="Wingdings" panose="05000000000000000000" pitchFamily="2" charset="2"/>
                  <a:buChar char="Ø"/>
                </a:pPr>
                <a:r>
                  <a:rPr lang="en-US" altLang="zh-CN" sz="2000" dirty="0">
                    <a:latin typeface="+mj-lt"/>
                    <a:cs typeface="Times New Roman" panose="02020603050405020304" pitchFamily="18" charset="0"/>
                  </a:rPr>
                  <a:t>Sound theoretical foundation</a:t>
                </a:r>
              </a:p>
              <a:p>
                <a:pPr marL="800100" lvl="1" indent="-342900">
                  <a:buFont typeface="Wingdings" panose="05000000000000000000" pitchFamily="2" charset="2"/>
                  <a:buChar char="Ø"/>
                </a:pPr>
                <a:r>
                  <a:rPr lang="en-US" altLang="zh-CN" sz="2000" dirty="0">
                    <a:latin typeface="+mj-lt"/>
                    <a:cs typeface="Times New Roman" panose="02020603050405020304" pitchFamily="18" charset="0"/>
                  </a:rPr>
                  <a:t>High computational complexity, </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2</m:t>
                            </m:r>
                          </m:sup>
                        </m:sSup>
                      </m:e>
                    </m:d>
                  </m:oMath>
                </a14:m>
                <a:endParaRPr lang="zh-CN" altLang="en-US" sz="2000" dirty="0">
                  <a:latin typeface="+mj-lt"/>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80F94D02-4996-42AD-919C-F4946112D69B}"/>
                  </a:ext>
                </a:extLst>
              </p:cNvPr>
              <p:cNvSpPr txBox="1">
                <a:spLocks noRot="1" noChangeAspect="1" noMove="1" noResize="1" noEditPoints="1" noAdjustHandles="1" noChangeArrowheads="1" noChangeShapeType="1" noTextEdit="1"/>
              </p:cNvSpPr>
              <p:nvPr/>
            </p:nvSpPr>
            <p:spPr>
              <a:xfrm>
                <a:off x="467544" y="5136056"/>
                <a:ext cx="7056783" cy="1077218"/>
              </a:xfrm>
              <a:prstGeom prst="rect">
                <a:avLst/>
              </a:prstGeom>
              <a:blipFill>
                <a:blip r:embed="rId6"/>
                <a:stretch>
                  <a:fillRect l="-1210" t="-3977" b="-1022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69890902"/>
      </p:ext>
    </p:extLst>
  </p:cSld>
  <p:clrMapOvr>
    <a:masterClrMapping/>
  </p:clrMapOvr>
  <mc:AlternateContent xmlns:mc="http://schemas.openxmlformats.org/markup-compatibility/2006" xmlns:p14="http://schemas.microsoft.com/office/powerpoint/2010/main">
    <mc:Choice Requires="p14">
      <p:transition spd="slow" p14:dur="2000" advTm="1062"/>
    </mc:Choice>
    <mc:Fallback xmlns="">
      <p:transition spd="slow" advTm="10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endParaRPr lang="zh-CN" altLang="zh-CN"/>
          </a:p>
        </p:txBody>
      </p:sp>
      <p:sp>
        <p:nvSpPr>
          <p:cNvPr id="6147" name="Rectangle 3"/>
          <p:cNvSpPr>
            <a:spLocks noGrp="1" noChangeArrowheads="1"/>
          </p:cNvSpPr>
          <p:nvPr>
            <p:ph type="body" idx="1"/>
          </p:nvPr>
        </p:nvSpPr>
        <p:spPr/>
        <p:txBody>
          <a:bodyPr/>
          <a:lstStyle/>
          <a:p>
            <a:pPr eaLnBrk="1" hangingPunct="1"/>
            <a:endParaRPr lang="zh-CN" altLang="zh-CN"/>
          </a:p>
        </p:txBody>
      </p:sp>
      <p:pic>
        <p:nvPicPr>
          <p:cNvPr id="614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95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1"/>
          <p:cNvSpPr txBox="1">
            <a:spLocks noChangeArrowheads="1"/>
          </p:cNvSpPr>
          <p:nvPr/>
        </p:nvSpPr>
        <p:spPr bwMode="auto">
          <a:xfrm>
            <a:off x="611188" y="549275"/>
            <a:ext cx="7777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4000" b="1"/>
              <a:t>目录</a:t>
            </a:r>
          </a:p>
        </p:txBody>
      </p:sp>
      <p:grpSp>
        <p:nvGrpSpPr>
          <p:cNvPr id="4" name="组合 3"/>
          <p:cNvGrpSpPr/>
          <p:nvPr/>
        </p:nvGrpSpPr>
        <p:grpSpPr>
          <a:xfrm>
            <a:off x="971550" y="2889250"/>
            <a:ext cx="7200900" cy="539750"/>
            <a:chOff x="971550" y="2889250"/>
            <a:chExt cx="7200900" cy="539750"/>
          </a:xfrm>
        </p:grpSpPr>
        <p:sp>
          <p:nvSpPr>
            <p:cNvPr id="6150" name="Rectangle 12"/>
            <p:cNvSpPr>
              <a:spLocks noChangeArrowheads="1"/>
            </p:cNvSpPr>
            <p:nvPr/>
          </p:nvSpPr>
          <p:spPr bwMode="auto">
            <a:xfrm>
              <a:off x="1581150" y="288925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Kernel Selection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1" name="Rectangle 28"/>
            <p:cNvSpPr>
              <a:spLocks noChangeArrowheads="1"/>
            </p:cNvSpPr>
            <p:nvPr/>
          </p:nvSpPr>
          <p:spPr bwMode="auto">
            <a:xfrm>
              <a:off x="971550" y="288925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3</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971550" y="1736725"/>
            <a:ext cx="7200900" cy="539750"/>
            <a:chOff x="971550" y="1736725"/>
            <a:chExt cx="7200900" cy="539750"/>
          </a:xfrm>
        </p:grpSpPr>
        <p:sp>
          <p:nvSpPr>
            <p:cNvPr id="6154" name="Rectangle 12"/>
            <p:cNvSpPr>
              <a:spLocks noChangeArrowheads="1"/>
            </p:cNvSpPr>
            <p:nvPr/>
          </p:nvSpPr>
          <p:spPr bwMode="auto">
            <a:xfrm>
              <a:off x="1581150" y="1736725"/>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Introduction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5" name="Rectangle 28"/>
            <p:cNvSpPr>
              <a:spLocks noChangeArrowheads="1"/>
            </p:cNvSpPr>
            <p:nvPr/>
          </p:nvSpPr>
          <p:spPr bwMode="auto">
            <a:xfrm>
              <a:off x="971550" y="1736725"/>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200" b="1">
                  <a:solidFill>
                    <a:schemeClr val="bg1"/>
                  </a:solidFill>
                  <a:latin typeface="微软雅黑" panose="020B0503020204020204" pitchFamily="34" charset="-122"/>
                  <a:ea typeface="微软雅黑" panose="020B0503020204020204" pitchFamily="34" charset="-122"/>
                </a:rPr>
                <a:t>1</a:t>
              </a:r>
            </a:p>
          </p:txBody>
        </p:sp>
      </p:grpSp>
      <p:grpSp>
        <p:nvGrpSpPr>
          <p:cNvPr id="3" name="组合 2"/>
          <p:cNvGrpSpPr/>
          <p:nvPr/>
        </p:nvGrpSpPr>
        <p:grpSpPr>
          <a:xfrm>
            <a:off x="971550" y="2312988"/>
            <a:ext cx="7200900" cy="539750"/>
            <a:chOff x="971550" y="2312988"/>
            <a:chExt cx="7200900" cy="539750"/>
          </a:xfrm>
        </p:grpSpPr>
        <p:sp>
          <p:nvSpPr>
            <p:cNvPr id="6156" name="Rectangle 12"/>
            <p:cNvSpPr>
              <a:spLocks noChangeArrowheads="1"/>
            </p:cNvSpPr>
            <p:nvPr/>
          </p:nvSpPr>
          <p:spPr bwMode="auto">
            <a:xfrm>
              <a:off x="1581150" y="2312988"/>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Spectral Measure</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6157" name="Rectangle 28"/>
            <p:cNvSpPr>
              <a:spLocks noChangeArrowheads="1"/>
            </p:cNvSpPr>
            <p:nvPr/>
          </p:nvSpPr>
          <p:spPr bwMode="auto">
            <a:xfrm>
              <a:off x="971550" y="2312988"/>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2</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71500" y="2313186"/>
            <a:ext cx="7200900" cy="539750"/>
            <a:chOff x="971550" y="1736725"/>
            <a:chExt cx="7200900" cy="539750"/>
          </a:xfrm>
          <a:solidFill>
            <a:srgbClr val="FFC000"/>
          </a:solidFill>
        </p:grpSpPr>
        <p:sp>
          <p:nvSpPr>
            <p:cNvPr id="25" name="Rectangle 12"/>
            <p:cNvSpPr>
              <a:spLocks noChangeArrowheads="1"/>
            </p:cNvSpPr>
            <p:nvPr/>
          </p:nvSpPr>
          <p:spPr bwMode="auto">
            <a:xfrm>
              <a:off x="1581150" y="1736725"/>
              <a:ext cx="6591300" cy="539750"/>
            </a:xfrm>
            <a:prstGeom prst="rect">
              <a:avLst/>
            </a:prstGeom>
            <a:grp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Spectral Measure</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6" name="Rectangle 28"/>
            <p:cNvSpPr>
              <a:spLocks noChangeArrowheads="1"/>
            </p:cNvSpPr>
            <p:nvPr/>
          </p:nvSpPr>
          <p:spPr bwMode="auto">
            <a:xfrm>
              <a:off x="971550" y="1736725"/>
              <a:ext cx="471488" cy="539750"/>
            </a:xfrm>
            <a:prstGeom prst="rect">
              <a:avLst/>
            </a:prstGeom>
            <a:grp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rgbClr val="FF0000"/>
                  </a:solidFill>
                  <a:latin typeface="微软雅黑" panose="020B0503020204020204" pitchFamily="34" charset="-122"/>
                  <a:ea typeface="微软雅黑" panose="020B0503020204020204" pitchFamily="34" charset="-122"/>
                </a:rPr>
                <a:t>2</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grpSp>
      <p:sp>
        <p:nvSpPr>
          <p:cNvPr id="8" name="灯片编号占位符 7"/>
          <p:cNvSpPr>
            <a:spLocks noGrp="1"/>
          </p:cNvSpPr>
          <p:nvPr>
            <p:ph type="sldNum" sz="quarter" idx="12"/>
          </p:nvPr>
        </p:nvSpPr>
        <p:spPr/>
        <p:txBody>
          <a:bodyPr/>
          <a:lstStyle/>
          <a:p>
            <a:pPr>
              <a:defRPr/>
            </a:pPr>
            <a:fld id="{C36861AE-D540-46D6-BC23-AC9CA7D24C28}" type="slidenum">
              <a:rPr lang="en-US" altLang="zh-CN" smtClean="0"/>
              <a:pPr>
                <a:defRPr/>
              </a:pPr>
              <a:t>6</a:t>
            </a:fld>
            <a:endParaRPr lang="en-US" altLang="zh-CN" dirty="0"/>
          </a:p>
        </p:txBody>
      </p:sp>
      <p:grpSp>
        <p:nvGrpSpPr>
          <p:cNvPr id="28" name="组合 27">
            <a:extLst>
              <a:ext uri="{FF2B5EF4-FFF2-40B4-BE49-F238E27FC236}">
                <a16:creationId xmlns:a16="http://schemas.microsoft.com/office/drawing/2014/main" id="{BA09A33A-B885-4044-813D-E8E2E0C727EC}"/>
              </a:ext>
            </a:extLst>
          </p:cNvPr>
          <p:cNvGrpSpPr/>
          <p:nvPr/>
        </p:nvGrpSpPr>
        <p:grpSpPr>
          <a:xfrm>
            <a:off x="971600" y="3464917"/>
            <a:ext cx="7200900" cy="539750"/>
            <a:chOff x="971600" y="3464917"/>
            <a:chExt cx="7200900" cy="539750"/>
          </a:xfrm>
        </p:grpSpPr>
        <p:sp>
          <p:nvSpPr>
            <p:cNvPr id="29" name="Rectangle 12">
              <a:extLst>
                <a:ext uri="{FF2B5EF4-FFF2-40B4-BE49-F238E27FC236}">
                  <a16:creationId xmlns:a16="http://schemas.microsoft.com/office/drawing/2014/main" id="{A549DBF9-B647-41AC-8089-EB4DA7105E68}"/>
                </a:ext>
              </a:extLst>
            </p:cNvPr>
            <p:cNvSpPr>
              <a:spLocks noChangeArrowheads="1"/>
            </p:cNvSpPr>
            <p:nvPr/>
          </p:nvSpPr>
          <p:spPr bwMode="auto">
            <a:xfrm>
              <a:off x="1581200" y="3464917"/>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Experiments</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0" name="Rectangle 28">
              <a:extLst>
                <a:ext uri="{FF2B5EF4-FFF2-40B4-BE49-F238E27FC236}">
                  <a16:creationId xmlns:a16="http://schemas.microsoft.com/office/drawing/2014/main" id="{ACE65E0F-B664-4960-8805-7760278228AE}"/>
                </a:ext>
              </a:extLst>
            </p:cNvPr>
            <p:cNvSpPr>
              <a:spLocks noChangeArrowheads="1"/>
            </p:cNvSpPr>
            <p:nvPr/>
          </p:nvSpPr>
          <p:spPr bwMode="auto">
            <a:xfrm>
              <a:off x="971600" y="3464917"/>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4</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id="{D61F09BA-600B-4973-B797-A50226182431}"/>
              </a:ext>
            </a:extLst>
          </p:cNvPr>
          <p:cNvGrpSpPr/>
          <p:nvPr/>
        </p:nvGrpSpPr>
        <p:grpSpPr>
          <a:xfrm>
            <a:off x="971600" y="4041180"/>
            <a:ext cx="7200900" cy="539750"/>
            <a:chOff x="971600" y="4041180"/>
            <a:chExt cx="7200900" cy="539750"/>
          </a:xfrm>
        </p:grpSpPr>
        <p:sp>
          <p:nvSpPr>
            <p:cNvPr id="32" name="Rectangle 12">
              <a:extLst>
                <a:ext uri="{FF2B5EF4-FFF2-40B4-BE49-F238E27FC236}">
                  <a16:creationId xmlns:a16="http://schemas.microsoft.com/office/drawing/2014/main" id="{2936B946-9EBF-4927-BAD2-2FEECBB62FAE}"/>
                </a:ext>
              </a:extLst>
            </p:cNvPr>
            <p:cNvSpPr>
              <a:spLocks noChangeArrowheads="1"/>
            </p:cNvSpPr>
            <p:nvPr/>
          </p:nvSpPr>
          <p:spPr bwMode="auto">
            <a:xfrm>
              <a:off x="1581200" y="4041180"/>
              <a:ext cx="6591300" cy="539750"/>
            </a:xfrm>
            <a:prstGeom prst="rect">
              <a:avLst/>
            </a:prstGeom>
            <a:solidFill>
              <a:srgbClr val="0A3060"/>
            </a:solidFill>
            <a:ln w="38100">
              <a:solidFill>
                <a:schemeClr val="bg1"/>
              </a:solidFill>
              <a:miter lim="800000"/>
              <a:headEnd/>
              <a:tailEnd/>
            </a:ln>
          </p:spPr>
          <p:txBody>
            <a:bodyPr wrap="none" lIns="0" tIns="0" rIns="0" bIns="0" anchor="ctr"/>
            <a:lstStyle>
              <a:lvl1pPr marL="3587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Conclusion</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sp>
          <p:nvSpPr>
            <p:cNvPr id="33" name="Rectangle 28">
              <a:extLst>
                <a:ext uri="{FF2B5EF4-FFF2-40B4-BE49-F238E27FC236}">
                  <a16:creationId xmlns:a16="http://schemas.microsoft.com/office/drawing/2014/main" id="{57C9D1B5-2895-4FB9-9872-6386C6C4C63F}"/>
                </a:ext>
              </a:extLst>
            </p:cNvPr>
            <p:cNvSpPr>
              <a:spLocks noChangeArrowheads="1"/>
            </p:cNvSpPr>
            <p:nvPr/>
          </p:nvSpPr>
          <p:spPr bwMode="auto">
            <a:xfrm>
              <a:off x="971600" y="4041180"/>
              <a:ext cx="471488" cy="539750"/>
            </a:xfrm>
            <a:prstGeom prst="rect">
              <a:avLst/>
            </a:prstGeom>
            <a:solidFill>
              <a:srgbClr val="0A3060"/>
            </a:solidFill>
            <a:ln w="38100">
              <a:solidFill>
                <a:schemeClr val="bg1"/>
              </a:solidFill>
              <a:miter lim="800000"/>
              <a:headEnd/>
              <a:tailEnd/>
            </a:ln>
          </p:spPr>
          <p:txBody>
            <a:bodyPr wrap="none" lIns="0" tIns="0" rIns="0" b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200" b="1" dirty="0">
                  <a:solidFill>
                    <a:schemeClr val="bg1"/>
                  </a:solidFill>
                  <a:latin typeface="微软雅黑" panose="020B0503020204020204" pitchFamily="34" charset="-122"/>
                  <a:ea typeface="微软雅黑" panose="020B0503020204020204" pitchFamily="34" charset="-122"/>
                </a:rPr>
                <a:t>5</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194992063"/>
      </p:ext>
    </p:extLst>
  </p:cSld>
  <p:clrMapOvr>
    <a:masterClrMapping/>
  </p:clrMapOvr>
  <mc:AlternateContent xmlns:mc="http://schemas.openxmlformats.org/markup-compatibility/2006" xmlns:p14="http://schemas.microsoft.com/office/powerpoint/2010/main">
    <mc:Choice Requires="p14">
      <p:transition spd="slow" p14:dur="2000" advTm="546"/>
    </mc:Choice>
    <mc:Fallback xmlns="">
      <p:transition spd="slow" advTm="5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Definition</a:t>
            </a:r>
            <a:endParaRPr lang="zh-CN" altLang="en-US" b="1" dirty="0"/>
          </a:p>
        </p:txBody>
      </p:sp>
      <p:sp>
        <p:nvSpPr>
          <p:cNvPr id="2" name="灯片编号占位符 1"/>
          <p:cNvSpPr>
            <a:spLocks noGrp="1"/>
          </p:cNvSpPr>
          <p:nvPr>
            <p:ph type="sldNum" sz="quarter" idx="12"/>
          </p:nvPr>
        </p:nvSpPr>
        <p:spPr>
          <a:xfrm>
            <a:off x="6553200" y="6245225"/>
            <a:ext cx="2133600" cy="476250"/>
          </a:xfrm>
        </p:spPr>
        <p:txBody>
          <a:bodyPr/>
          <a:lstStyle/>
          <a:p>
            <a:pPr>
              <a:defRPr/>
            </a:pPr>
            <a:fld id="{C36861AE-D540-46D6-BC23-AC9CA7D24C28}" type="slidenum">
              <a:rPr lang="en-US" altLang="zh-CN" smtClean="0"/>
              <a:pPr>
                <a:defRPr/>
              </a:pPr>
              <a:t>7</a:t>
            </a:fld>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049037396"/>
              </p:ext>
            </p:extLst>
          </p:nvPr>
        </p:nvGraphicFramePr>
        <p:xfrm>
          <a:off x="2185646" y="3290459"/>
          <a:ext cx="4217331" cy="963350"/>
        </p:xfrm>
        <a:graphic>
          <a:graphicData uri="http://schemas.openxmlformats.org/presentationml/2006/ole">
            <mc:AlternateContent xmlns:mc="http://schemas.openxmlformats.org/markup-compatibility/2006">
              <mc:Choice xmlns:v="urn:schemas-microsoft-com:vml" Requires="v">
                <p:oleObj spid="_x0000_s2050" name="Equation" r:id="rId6" imgW="1879560" imgH="431640" progId="Equation.DSMT4">
                  <p:embed/>
                </p:oleObj>
              </mc:Choice>
              <mc:Fallback>
                <p:oleObj name="Equation" r:id="rId6" imgW="1879560" imgH="431640" progId="Equation.DSMT4">
                  <p:embed/>
                  <p:pic>
                    <p:nvPicPr>
                      <p:cNvPr id="4" name="对象 3"/>
                      <p:cNvPicPr>
                        <a:picLocks noChangeAspect="1" noChangeArrowheads="1"/>
                      </p:cNvPicPr>
                      <p:nvPr/>
                    </p:nvPicPr>
                    <p:blipFill>
                      <a:blip r:embed="rId7"/>
                      <a:srcRect/>
                      <a:stretch>
                        <a:fillRect/>
                      </a:stretch>
                    </p:blipFill>
                    <p:spPr bwMode="auto">
                      <a:xfrm>
                        <a:off x="2185646" y="3290459"/>
                        <a:ext cx="4217331" cy="963350"/>
                      </a:xfrm>
                      <a:prstGeom prst="rect">
                        <a:avLst/>
                      </a:prstGeom>
                      <a:noFill/>
                    </p:spPr>
                  </p:pic>
                </p:oleObj>
              </mc:Fallback>
            </mc:AlternateContent>
          </a:graphicData>
        </a:graphic>
      </p:graphicFrame>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a:extLst>
              <a:ext uri="{FF2B5EF4-FFF2-40B4-BE49-F238E27FC236}">
                <a16:creationId xmlns:a16="http://schemas.microsoft.com/office/drawing/2014/main" id="{2D60EB83-B01C-4A3B-8F4F-535E427403BD}"/>
              </a:ext>
            </a:extLst>
          </p:cNvPr>
          <p:cNvSpPr txBox="1"/>
          <p:nvPr/>
        </p:nvSpPr>
        <p:spPr>
          <a:xfrm>
            <a:off x="467545" y="1473204"/>
            <a:ext cx="7285969" cy="1384995"/>
          </a:xfrm>
          <a:prstGeom prst="rect">
            <a:avLst/>
          </a:prstGeom>
          <a:noFill/>
        </p:spPr>
        <p:txBody>
          <a:bodyPr wrap="none" rtlCol="0">
            <a:spAutoFit/>
          </a:bodyPr>
          <a:lstStyle/>
          <a:p>
            <a:pPr marL="342900" indent="-342900">
              <a:buFont typeface="Wingdings" panose="05000000000000000000" pitchFamily="2" charset="2"/>
              <a:buChar char="l"/>
            </a:pPr>
            <a:r>
              <a:rPr lang="en-US" altLang="zh-CN" sz="2400" b="1" dirty="0"/>
              <a:t>Kernel matrix</a:t>
            </a:r>
          </a:p>
          <a:p>
            <a:pPr marL="800100" lvl="1" indent="-342900">
              <a:lnSpc>
                <a:spcPct val="150000"/>
              </a:lnSpc>
              <a:buFont typeface="Wingdings" panose="05000000000000000000" pitchFamily="2" charset="2"/>
              <a:buChar char="Ø"/>
            </a:pPr>
            <a:r>
              <a:rPr lang="en-US" altLang="zh-CN" sz="2000" dirty="0"/>
              <a:t>contains most of information needed by kernel methods</a:t>
            </a:r>
          </a:p>
          <a:p>
            <a:pPr marL="800100" lvl="1" indent="-342900">
              <a:lnSpc>
                <a:spcPct val="150000"/>
              </a:lnSpc>
              <a:buFont typeface="Wingdings" panose="05000000000000000000" pitchFamily="2" charset="2"/>
              <a:buChar char="Ø"/>
            </a:pPr>
            <a:r>
              <a:rPr lang="en-US" altLang="zh-CN" sz="2000" dirty="0"/>
              <a:t>its </a:t>
            </a:r>
            <a:r>
              <a:rPr lang="en-US" altLang="zh-CN" sz="2000" dirty="0">
                <a:solidFill>
                  <a:srgbClr val="FF0000"/>
                </a:solidFill>
              </a:rPr>
              <a:t>spectral decomposition</a:t>
            </a:r>
            <a:r>
              <a:rPr lang="en-US" altLang="zh-CN" sz="2000" dirty="0"/>
              <a:t> is useful in kernel selection</a:t>
            </a:r>
            <a:endParaRPr lang="zh-CN" altLang="en-US" sz="2000" dirty="0"/>
          </a:p>
        </p:txBody>
      </p:sp>
      <p:sp>
        <p:nvSpPr>
          <p:cNvPr id="23" name="文本框 22">
            <a:extLst>
              <a:ext uri="{FF2B5EF4-FFF2-40B4-BE49-F238E27FC236}">
                <a16:creationId xmlns:a16="http://schemas.microsoft.com/office/drawing/2014/main" id="{FCF6C589-09F8-4DF9-9DF1-12F321FCEF66}"/>
              </a:ext>
            </a:extLst>
          </p:cNvPr>
          <p:cNvSpPr txBox="1"/>
          <p:nvPr/>
        </p:nvSpPr>
        <p:spPr>
          <a:xfrm>
            <a:off x="467544" y="2924944"/>
            <a:ext cx="3081293" cy="461665"/>
          </a:xfrm>
          <a:prstGeom prst="rect">
            <a:avLst/>
          </a:prstGeom>
          <a:noFill/>
        </p:spPr>
        <p:txBody>
          <a:bodyPr wrap="none" rtlCol="0">
            <a:spAutoFit/>
          </a:bodyPr>
          <a:lstStyle/>
          <a:p>
            <a:pPr marL="342900" indent="-342900">
              <a:buFont typeface="Wingdings" panose="05000000000000000000" pitchFamily="2" charset="2"/>
              <a:buChar char="l"/>
            </a:pPr>
            <a:r>
              <a:rPr lang="en-US" altLang="zh-CN" sz="2400" b="1" dirty="0"/>
              <a:t>Spectral Measure</a:t>
            </a:r>
          </a:p>
        </p:txBody>
      </p:sp>
      <p:sp>
        <p:nvSpPr>
          <p:cNvPr id="10" name="Rectangle 10">
            <a:extLst>
              <a:ext uri="{FF2B5EF4-FFF2-40B4-BE49-F238E27FC236}">
                <a16:creationId xmlns:a16="http://schemas.microsoft.com/office/drawing/2014/main" id="{F0E82D7E-8139-4CBB-98A9-B484D8ED226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2">
            <a:extLst>
              <a:ext uri="{FF2B5EF4-FFF2-40B4-BE49-F238E27FC236}">
                <a16:creationId xmlns:a16="http://schemas.microsoft.com/office/drawing/2014/main" id="{7EAEC1EA-C610-4B5B-8DC4-441A87C220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1212240" y="4005064"/>
                <a:ext cx="6479210" cy="2639377"/>
              </a:xfrm>
              <a:prstGeom prst="rect">
                <a:avLst/>
              </a:prstGeom>
              <a:noFill/>
            </p:spPr>
            <p:txBody>
              <a:bodyPr wrap="none" rtlCol="0">
                <a:spAutoFit/>
              </a:bodyPr>
              <a:lstStyle/>
              <a:p>
                <a:pPr>
                  <a:lnSpc>
                    <a:spcPct val="150000"/>
                  </a:lnSpc>
                </a:pP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Κ</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𝑗</m:t>
                                </m:r>
                              </m:sub>
                            </m:sSub>
                            <m:r>
                              <a:rPr lang="en-US" altLang="zh-CN" sz="2000" i="1">
                                <a:latin typeface="Cambria Math" panose="02040503050406030204" pitchFamily="18" charset="0"/>
                                <a:ea typeface="Cambria Math" panose="02040503050406030204" pitchFamily="18" charset="0"/>
                              </a:rPr>
                              <m:t>)</m:t>
                            </m:r>
                          </m:e>
                        </m:d>
                      </m:e>
                      <m:sub>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sSubSup>
                  </m:oMath>
                </a14:m>
                <a:r>
                  <a:rPr lang="en-US" altLang="zh-CN" sz="2000" dirty="0"/>
                  <a:t> is the kernel matrix </a:t>
                </a:r>
              </a:p>
              <a:p>
                <a:pPr>
                  <a:lnSpc>
                    <a:spcPct val="150000"/>
                  </a:lnSpc>
                </a:pP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rPr>
                      <m:t>Ν</m:t>
                    </m:r>
                    <m:r>
                      <a:rPr lang="en-US" altLang="zh-CN" sz="2000" b="0" i="1" smtClean="0">
                        <a:latin typeface="Cambria Math" panose="02040503050406030204" pitchFamily="18" charset="0"/>
                        <a:ea typeface="Cambria Math" panose="02040503050406030204" pitchFamily="18" charset="0"/>
                      </a:rPr>
                      <m:t>=</m:t>
                    </m:r>
                    <m:r>
                      <m:rPr>
                        <m:sty m:val="p"/>
                      </m:rPr>
                      <a:rPr lang="el-GR" altLang="zh-CN" sz="2000" b="0" i="1" smtClean="0">
                        <a:latin typeface="Cambria Math" panose="02040503050406030204" pitchFamily="18" charset="0"/>
                        <a:ea typeface="Cambria Math" panose="02040503050406030204" pitchFamily="18" charset="0"/>
                      </a:rPr>
                      <m:t>Κ</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d>
                          <m:dPr>
                            <m:begChr m:val="|"/>
                            <m:endChr m:val="|"/>
                            <m:ctrlPr>
                              <a:rPr lang="en-US" altLang="zh-CN" sz="2000" i="1">
                                <a:latin typeface="Cambria Math" panose="02040503050406030204" pitchFamily="18" charset="0"/>
                                <a:ea typeface="Cambria Math" panose="02040503050406030204" pitchFamily="18" charset="0"/>
                              </a:rPr>
                            </m:ctrlPr>
                          </m:dPr>
                          <m:e>
                            <m:r>
                              <m:rPr>
                                <m:sty m:val="p"/>
                              </m:rPr>
                              <a:rPr lang="el-GR" altLang="zh-CN" sz="2000" i="1">
                                <a:latin typeface="Cambria Math" panose="02040503050406030204" pitchFamily="18" charset="0"/>
                                <a:ea typeface="Cambria Math" panose="02040503050406030204" pitchFamily="18" charset="0"/>
                              </a:rPr>
                              <m:t>Κ</m:t>
                            </m:r>
                          </m:e>
                        </m:d>
                      </m:e>
                      <m:sub>
                        <m:r>
                          <a:rPr lang="en-US" altLang="zh-CN" sz="2000" b="0" i="1" smtClean="0">
                            <a:latin typeface="Cambria Math" panose="02040503050406030204" pitchFamily="18" charset="0"/>
                            <a:ea typeface="Cambria Math" panose="02040503050406030204" pitchFamily="18" charset="0"/>
                          </a:rPr>
                          <m:t>1</m:t>
                        </m:r>
                      </m:sub>
                    </m:sSub>
                  </m:oMath>
                </a14:m>
                <a:r>
                  <a:rPr lang="en-US" altLang="zh-CN" sz="2000" dirty="0"/>
                  <a:t> is the normal kernel matrix</a:t>
                </a:r>
              </a:p>
              <a:p>
                <a:pPr>
                  <a:lnSpc>
                    <a:spcPct val="150000"/>
                  </a:lnSpc>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oMath>
                </a14:m>
                <a:r>
                  <a:rPr lang="en-US" altLang="zh-CN" sz="2000" dirty="0"/>
                  <a:t> is the eigenvalue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en-US" altLang="zh-CN" sz="2000" dirty="0"/>
                  <a:t> is the eigenvector</a:t>
                </a:r>
                <a:endParaRPr lang="en-US" altLang="zh-CN" sz="2000" dirty="0">
                  <a:cs typeface="Times New Roman" panose="02020603050405020304" pitchFamily="18" charset="0"/>
                </a:endParaRPr>
              </a:p>
              <a:p>
                <a:pPr>
                  <a:lnSpc>
                    <a:spcPct val="150000"/>
                  </a:lnSpc>
                </a:pPr>
                <a14:m>
                  <m:oMath xmlns:m="http://schemas.openxmlformats.org/officeDocument/2006/math">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 </m:t>
                    </m:r>
                  </m:oMath>
                </a14:m>
                <a:r>
                  <a:rPr lang="en-US" altLang="zh-CN" sz="2000" dirty="0">
                    <a:cs typeface="Times New Roman" panose="02020603050405020304" pitchFamily="18" charset="0"/>
                  </a:rPr>
                  <a:t> is the spectral decomposition of </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Ν</m:t>
                    </m:r>
                  </m:oMath>
                </a14:m>
                <a:r>
                  <a:rPr lang="en-US" altLang="zh-CN" sz="2000" dirty="0">
                    <a:cs typeface="Times New Roman" panose="02020603050405020304" pitchFamily="18" charset="0"/>
                  </a:rPr>
                  <a:t>, so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𝜆</m:t>
                        </m:r>
                      </m:e>
                      <m:sub>
                        <m:r>
                          <a:rPr lang="en-US" altLang="zh-CN" sz="2000" i="1" smtClean="0">
                            <a:latin typeface="Cambria Math" panose="02040503050406030204" pitchFamily="18" charset="0"/>
                          </a:rPr>
                          <m:t>𝑖</m:t>
                        </m:r>
                      </m:sub>
                    </m:sSub>
                    <m:r>
                      <a:rPr lang="en-US" altLang="zh-CN" sz="2000" i="1" smtClean="0">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0,1</m:t>
                        </m:r>
                      </m:e>
                    </m:d>
                  </m:oMath>
                </a14:m>
                <a:r>
                  <a:rPr lang="en-US" altLang="zh-CN" sz="2000" dirty="0">
                    <a:cs typeface="Times New Roman" panose="02020603050405020304" pitchFamily="18" charset="0"/>
                  </a:rPr>
                  <a:t> </a:t>
                </a:r>
              </a:p>
              <a:p>
                <a:pPr>
                  <a:lnSpc>
                    <a:spcPct val="150000"/>
                  </a:lnSpc>
                </a:pPr>
                <a14:m>
                  <m:oMath xmlns:m="http://schemas.openxmlformats.org/officeDocument/2006/math">
                    <m:r>
                      <a:rPr lang="zh-CN" altLang="en-US" sz="2000" i="1" smtClean="0">
                        <a:latin typeface="Cambria Math" panose="02040503050406030204" pitchFamily="18" charset="0"/>
                      </a:rPr>
                      <m:t>𝜑</m:t>
                    </m:r>
                    <m:d>
                      <m:dPr>
                        <m:ctrlPr>
                          <a:rPr lang="zh-CN" altLang="en-US" sz="2000" i="1" smtClean="0">
                            <a:latin typeface="Cambria Math" panose="02040503050406030204" pitchFamily="18" charset="0"/>
                          </a:rPr>
                        </m:ctrlPr>
                      </m:dPr>
                      <m:e>
                        <m:sSub>
                          <m:sSubPr>
                            <m:ctrlPr>
                              <a:rPr lang="zh-CN" altLang="en-US" sz="2000" i="1" smtClean="0">
                                <a:latin typeface="Cambria Math" panose="02040503050406030204" pitchFamily="18" charset="0"/>
                              </a:rPr>
                            </m:ctrlPr>
                          </m:sSubPr>
                          <m:e>
                            <m:r>
                              <a:rPr lang="zh-CN" altLang="en-US" sz="2000" i="1" smtClean="0">
                                <a:latin typeface="Cambria Math" panose="02040503050406030204" pitchFamily="18" charset="0"/>
                              </a:rPr>
                              <m:t>𝜆</m:t>
                            </m:r>
                          </m:e>
                          <m:sub>
                            <m:r>
                              <a:rPr lang="zh-CN" altLang="en-US" sz="2000" i="1" smtClean="0">
                                <a:latin typeface="Cambria Math" panose="02040503050406030204" pitchFamily="18" charset="0"/>
                              </a:rPr>
                              <m:t>𝑖</m:t>
                            </m:r>
                          </m:sub>
                        </m:sSub>
                      </m:e>
                    </m:d>
                    <m:r>
                      <a:rPr lang="zh-CN" altLang="en-US" sz="2000" i="1" smtClean="0">
                        <a:latin typeface="Cambria Math" panose="02040503050406030204" pitchFamily="18" charset="0"/>
                      </a:rPr>
                      <m:t>≤</m:t>
                    </m:r>
                    <m:sSub>
                      <m:sSubPr>
                        <m:ctrlPr>
                          <a:rPr lang="zh-CN" altLang="en-US" sz="2000" i="1" smtClean="0">
                            <a:latin typeface="Cambria Math" panose="02040503050406030204" pitchFamily="18" charset="0"/>
                          </a:rPr>
                        </m:ctrlPr>
                      </m:sSubPr>
                      <m:e>
                        <m:r>
                          <a:rPr lang="zh-CN" altLang="en-US" sz="2000" i="1" smtClean="0">
                            <a:latin typeface="Cambria Math" panose="02040503050406030204" pitchFamily="18" charset="0"/>
                          </a:rPr>
                          <m:t>𝜆</m:t>
                        </m:r>
                      </m:e>
                      <m:sub>
                        <m:r>
                          <a:rPr lang="zh-CN" altLang="en-US" sz="2000" i="1" smtClean="0">
                            <a:latin typeface="Cambria Math" panose="02040503050406030204" pitchFamily="18" charset="0"/>
                          </a:rPr>
                          <m:t>𝑖</m:t>
                        </m:r>
                      </m:sub>
                    </m:sSub>
                    <m:r>
                      <a:rPr lang="en-US" altLang="zh-CN" sz="2000" b="0" i="1" smtClean="0">
                        <a:latin typeface="Cambria Math" panose="02040503050406030204" pitchFamily="18" charset="0"/>
                      </a:rPr>
                      <m:t> </m:t>
                    </m:r>
                  </m:oMath>
                </a14:m>
                <a:r>
                  <a:rPr lang="zh-CN" altLang="en-US" sz="2000" dirty="0">
                    <a:latin typeface="+mj-lt"/>
                    <a:cs typeface="Times New Roman" panose="02020603050405020304" pitchFamily="18" charset="0"/>
                  </a:rPr>
                  <a:t> </a:t>
                </a:r>
                <a:r>
                  <a:rPr lang="en-US" altLang="zh-CN" sz="2000" dirty="0">
                    <a:latin typeface="+mj-lt"/>
                    <a:cs typeface="Times New Roman" panose="02020603050405020304" pitchFamily="18" charset="0"/>
                  </a:rPr>
                  <a:t>for all </a:t>
                </a:r>
                <a14:m>
                  <m:oMath xmlns:m="http://schemas.openxmlformats.org/officeDocument/2006/math">
                    <m:r>
                      <a:rPr lang="en-US" altLang="zh-CN" sz="2000" i="1" smtClean="0">
                        <a:latin typeface="Cambria Math" panose="02040503050406030204" pitchFamily="18" charset="0"/>
                      </a:rPr>
                      <m:t>ⅈ∈</m:t>
                    </m:r>
                    <m:d>
                      <m:dPr>
                        <m:begChr m:val="{"/>
                        <m:endChr m:val="}"/>
                        <m:ctrlPr>
                          <a:rPr lang="en-US" altLang="zh-CN" sz="2000" i="1" smtClean="0">
                            <a:latin typeface="Cambria Math" panose="02040503050406030204" pitchFamily="18" charset="0"/>
                          </a:rPr>
                        </m:ctrlPr>
                      </m:dPr>
                      <m:e>
                        <m:r>
                          <a:rPr lang="en-US" altLang="zh-CN" sz="2000" i="1" smtClean="0">
                            <a:latin typeface="Cambria Math" panose="02040503050406030204" pitchFamily="18" charset="0"/>
                          </a:rPr>
                          <m:t>1,2,…,</m:t>
                        </m:r>
                        <m:r>
                          <a:rPr lang="en-US" altLang="zh-CN" sz="2000" i="1" smtClean="0">
                            <a:latin typeface="Cambria Math" panose="02040503050406030204" pitchFamily="18" charset="0"/>
                          </a:rPr>
                          <m:t>𝑛</m:t>
                        </m:r>
                      </m:e>
                    </m:d>
                  </m:oMath>
                </a14:m>
                <a:endParaRPr lang="zh-CN" altLang="en-US" sz="2000" dirty="0">
                  <a:latin typeface="+mj-lt"/>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212240" y="4005064"/>
                <a:ext cx="6479210" cy="2639377"/>
              </a:xfrm>
              <a:prstGeom prst="rect">
                <a:avLst/>
              </a:prstGeom>
              <a:blipFill>
                <a:blip r:embed="rId8"/>
                <a:stretch>
                  <a:fillRect b="-1155"/>
                </a:stretch>
              </a:blipFill>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2723447813"/>
      </p:ext>
    </p:extLst>
  </p:cSld>
  <p:clrMapOvr>
    <a:masterClrMapping/>
  </p:clrMapOvr>
  <mc:AlternateContent xmlns:mc="http://schemas.openxmlformats.org/markup-compatibility/2006" xmlns:p14="http://schemas.microsoft.com/office/powerpoint/2010/main">
    <mc:Choice Requires="p14">
      <p:transition spd="slow" p14:dur="2000" advTm="3299"/>
    </mc:Choice>
    <mc:Fallback xmlns="">
      <p:transition spd="slow" advTm="32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8" name="文本框 1"/>
              <p:cNvSpPr txBox="1">
                <a:spLocks noChangeArrowheads="1"/>
              </p:cNvSpPr>
              <p:nvPr/>
            </p:nvSpPr>
            <p:spPr bwMode="auto">
              <a:xfrm>
                <a:off x="467545" y="387903"/>
                <a:ext cx="6408712"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Conditions of </a:t>
                </a:r>
                <a14:m>
                  <m:oMath xmlns:m="http://schemas.openxmlformats.org/officeDocument/2006/math">
                    <m:r>
                      <a:rPr lang="zh-CN" altLang="en-US" i="1">
                        <a:latin typeface="Cambria Math" panose="02040503050406030204" pitchFamily="18" charset="0"/>
                      </a:rPr>
                      <m:t>𝜑</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𝑖</m:t>
                        </m:r>
                      </m:sub>
                    </m:sSub>
                  </m:oMath>
                </a14:m>
                <a:endParaRPr lang="zh-CN" altLang="en-US" b="1" dirty="0"/>
              </a:p>
            </p:txBody>
          </p:sp>
        </mc:Choice>
        <mc:Fallback xmlns="">
          <p:sp>
            <p:nvSpPr>
              <p:cNvPr id="28" name="文本框 1"/>
              <p:cNvSpPr txBox="1">
                <a:spLocks noRot="1" noChangeAspect="1" noMove="1" noResize="1" noEditPoints="1" noAdjustHandles="1" noChangeArrowheads="1" noChangeShapeType="1" noTextEdit="1"/>
              </p:cNvSpPr>
              <p:nvPr/>
            </p:nvSpPr>
            <p:spPr bwMode="auto">
              <a:xfrm>
                <a:off x="467545" y="387903"/>
                <a:ext cx="6408712" cy="584775"/>
              </a:xfrm>
              <a:prstGeom prst="rect">
                <a:avLst/>
              </a:prstGeom>
              <a:blipFill>
                <a:blip r:embed="rId6"/>
                <a:stretch>
                  <a:fillRect l="-2474" t="-13542" b="-3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8</a:t>
            </a:fld>
            <a:endParaRPr lang="en-US" altLang="zh-CN" dirty="0"/>
          </a:p>
        </p:txBody>
      </p:sp>
      <mc:AlternateContent xmlns:mc="http://schemas.openxmlformats.org/markup-compatibility/2006" xmlns:a14="http://schemas.microsoft.com/office/drawing/2010/main">
        <mc:Choice Requires="a14">
          <p:sp>
            <p:nvSpPr>
              <p:cNvPr id="27" name="文本框 4"/>
              <p:cNvSpPr txBox="1">
                <a:spLocks noChangeArrowheads="1"/>
              </p:cNvSpPr>
              <p:nvPr/>
            </p:nvSpPr>
            <p:spPr bwMode="auto">
              <a:xfrm>
                <a:off x="693911" y="1268760"/>
                <a:ext cx="7885188" cy="5778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latin typeface="+mj-lt"/>
                    <a:cs typeface="Times New Roman" panose="02020603050405020304" pitchFamily="18" charset="0"/>
                  </a:rPr>
                  <a:t>Hinge form: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h</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CN" sz="2400" dirty="0">
                    <a:latin typeface="+mj-lt"/>
                    <a:cs typeface="Times New Roman" panose="02020603050405020304" pitchFamily="18" charset="0"/>
                  </a:rPr>
                  <a:t>  </a:t>
                </a:r>
                <a:endParaRPr lang="zh-CN" altLang="en-US" sz="2400" dirty="0">
                  <a:latin typeface="+mj-lt"/>
                  <a:cs typeface="Times New Roman" panose="02020603050405020304" pitchFamily="18" charset="0"/>
                </a:endParaRPr>
              </a:p>
            </p:txBody>
          </p:sp>
        </mc:Choice>
        <mc:Fallback xmlns="">
          <p:sp>
            <p:nvSpPr>
              <p:cNvPr id="27" name="文本框 4"/>
              <p:cNvSpPr txBox="1">
                <a:spLocks noRot="1" noChangeAspect="1" noMove="1" noResize="1" noEditPoints="1" noAdjustHandles="1" noChangeArrowheads="1" noChangeShapeType="1" noTextEdit="1"/>
              </p:cNvSpPr>
              <p:nvPr/>
            </p:nvSpPr>
            <p:spPr bwMode="auto">
              <a:xfrm>
                <a:off x="693911" y="1268760"/>
                <a:ext cx="7885188" cy="577850"/>
              </a:xfrm>
              <a:prstGeom prst="rect">
                <a:avLst/>
              </a:prstGeom>
              <a:blipFill>
                <a:blip r:embed="rId7"/>
                <a:stretch>
                  <a:fillRect l="-1083" b="-242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70370947"/>
              </p:ext>
            </p:extLst>
          </p:nvPr>
        </p:nvGraphicFramePr>
        <p:xfrm>
          <a:off x="2796943" y="1775252"/>
          <a:ext cx="3569164" cy="1005676"/>
        </p:xfrm>
        <a:graphic>
          <a:graphicData uri="http://schemas.openxmlformats.org/presentationml/2006/ole">
            <mc:AlternateContent xmlns:mc="http://schemas.openxmlformats.org/markup-compatibility/2006">
              <mc:Choice xmlns:v="urn:schemas-microsoft-com:vml" Requires="v">
                <p:oleObj spid="_x0000_s3074" name="Equation" r:id="rId8" imgW="1726451" imgH="482391" progId="Equation.DSMT4">
                  <p:embed/>
                </p:oleObj>
              </mc:Choice>
              <mc:Fallback>
                <p:oleObj name="Equation" r:id="rId8" imgW="1726451" imgH="482391" progId="Equation.DSMT4">
                  <p:embed/>
                  <p:pic>
                    <p:nvPicPr>
                      <p:cNvPr id="9"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6943" y="1775252"/>
                        <a:ext cx="3569164" cy="1005676"/>
                      </a:xfrm>
                      <a:prstGeom prst="rect">
                        <a:avLst/>
                      </a:prstGeom>
                      <a:noFill/>
                    </p:spPr>
                  </p:pic>
                </p:oleObj>
              </mc:Fallback>
            </mc:AlternateContent>
          </a:graphicData>
        </a:graphic>
      </p:graphicFrame>
      <p:sp>
        <p:nvSpPr>
          <p:cNvPr id="29" name="文本框 4"/>
          <p:cNvSpPr txBox="1">
            <a:spLocks noChangeArrowheads="1"/>
          </p:cNvSpPr>
          <p:nvPr/>
        </p:nvSpPr>
        <p:spPr bwMode="auto">
          <a:xfrm>
            <a:off x="683568" y="2636912"/>
            <a:ext cx="78851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l"/>
            </a:pPr>
            <a:r>
              <a:rPr lang="en-US" altLang="zh-CN" sz="2400" b="1" dirty="0">
                <a:solidFill>
                  <a:srgbClr val="FF0000"/>
                </a:solidFill>
                <a:latin typeface="+mj-lt"/>
                <a:cs typeface="Times New Roman" panose="02020603050405020304" pitchFamily="18" charset="0"/>
              </a:rPr>
              <a:t>High degree form:  </a:t>
            </a:r>
            <a:endParaRPr lang="zh-CN" altLang="en-US" sz="2400" b="1" dirty="0">
              <a:solidFill>
                <a:srgbClr val="FF0000"/>
              </a:solidFill>
              <a:latin typeface="+mj-lt"/>
              <a:cs typeface="Times New Roman" panose="02020603050405020304" pitchFamily="18" charset="0"/>
            </a:endParaRPr>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63602127"/>
              </p:ext>
            </p:extLst>
          </p:nvPr>
        </p:nvGraphicFramePr>
        <p:xfrm>
          <a:off x="2796943" y="3353008"/>
          <a:ext cx="2340234" cy="536751"/>
        </p:xfrm>
        <a:graphic>
          <a:graphicData uri="http://schemas.openxmlformats.org/presentationml/2006/ole">
            <mc:AlternateContent xmlns:mc="http://schemas.openxmlformats.org/markup-compatibility/2006">
              <mc:Choice xmlns:v="urn:schemas-microsoft-com:vml" Requires="v">
                <p:oleObj spid="_x0000_s3075" name="Equation" r:id="rId10" imgW="1040948" imgH="241195" progId="Equation.DSMT4">
                  <p:embed/>
                </p:oleObj>
              </mc:Choice>
              <mc:Fallback>
                <p:oleObj name="Equation" r:id="rId10" imgW="1040948" imgH="241195" progId="Equation.DSMT4">
                  <p:embed/>
                  <p:pic>
                    <p:nvPicPr>
                      <p:cNvPr id="14" name="对象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6943" y="3353008"/>
                        <a:ext cx="2340234" cy="536751"/>
                      </a:xfrm>
                      <a:prstGeom prst="rect">
                        <a:avLst/>
                      </a:prstGeom>
                      <a:noFill/>
                    </p:spPr>
                  </p:pic>
                </p:oleObj>
              </mc:Fallback>
            </mc:AlternateContent>
          </a:graphicData>
        </a:graphic>
      </p:graphicFrame>
      <p:sp>
        <p:nvSpPr>
          <p:cNvPr id="11" name="Rectangle 11">
            <a:extLst>
              <a:ext uri="{FF2B5EF4-FFF2-40B4-BE49-F238E27FC236}">
                <a16:creationId xmlns:a16="http://schemas.microsoft.com/office/drawing/2014/main" id="{1A31F7B1-1AD0-4609-B2C3-89275BE2330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9C0B3A8E-9D5C-47D5-81C9-C9FADC692395}"/>
              </a:ext>
            </a:extLst>
          </p:cNvPr>
          <p:cNvGraphicFramePr>
            <a:graphicFrameLocks noChangeAspect="1"/>
          </p:cNvGraphicFramePr>
          <p:nvPr>
            <p:extLst>
              <p:ext uri="{D42A27DB-BD31-4B8C-83A1-F6EECF244321}">
                <p14:modId xmlns:p14="http://schemas.microsoft.com/office/powerpoint/2010/main" val="663514695"/>
              </p:ext>
            </p:extLst>
          </p:nvPr>
        </p:nvGraphicFramePr>
        <p:xfrm>
          <a:off x="996349" y="4005064"/>
          <a:ext cx="7280311" cy="960041"/>
        </p:xfrm>
        <a:graphic>
          <a:graphicData uri="http://schemas.openxmlformats.org/presentationml/2006/ole">
            <mc:AlternateContent xmlns:mc="http://schemas.openxmlformats.org/markup-compatibility/2006">
              <mc:Choice xmlns:v="urn:schemas-microsoft-com:vml" Requires="v">
                <p:oleObj spid="_x0000_s3076" name="Equation" r:id="rId12" imgW="3467100" imgH="457200" progId="Equation.DSMT4">
                  <p:embed/>
                </p:oleObj>
              </mc:Choice>
              <mc:Fallback>
                <p:oleObj name="Equation" r:id="rId12" imgW="3467100" imgH="457200" progId="Equation.DSMT4">
                  <p:embed/>
                  <p:pic>
                    <p:nvPicPr>
                      <p:cNvPr id="15" name="对象 14">
                        <a:extLst>
                          <a:ext uri="{FF2B5EF4-FFF2-40B4-BE49-F238E27FC236}">
                            <a16:creationId xmlns:a16="http://schemas.microsoft.com/office/drawing/2014/main" id="{9C0B3A8E-9D5C-47D5-81C9-C9FADC6923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6349" y="4005064"/>
                        <a:ext cx="7280311" cy="960041"/>
                      </a:xfrm>
                      <a:prstGeom prst="rect">
                        <a:avLst/>
                      </a:prstGeom>
                      <a:noFill/>
                    </p:spPr>
                  </p:pic>
                </p:oleObj>
              </mc:Fallback>
            </mc:AlternateContent>
          </a:graphicData>
        </a:graphic>
      </p:graphicFrame>
      <p:sp>
        <p:nvSpPr>
          <p:cNvPr id="17" name="Rectangle 18">
            <a:extLst>
              <a:ext uri="{FF2B5EF4-FFF2-40B4-BE49-F238E27FC236}">
                <a16:creationId xmlns:a16="http://schemas.microsoft.com/office/drawing/2014/main" id="{790ABAD7-EEF9-46A7-AE2A-E8B8C77D48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0" name="文本框 4">
                <a:extLst>
                  <a:ext uri="{FF2B5EF4-FFF2-40B4-BE49-F238E27FC236}">
                    <a16:creationId xmlns:a16="http://schemas.microsoft.com/office/drawing/2014/main" id="{92313AA2-395A-4371-8D32-755FA88F4E69}"/>
                  </a:ext>
                </a:extLst>
              </p:cNvPr>
              <p:cNvSpPr txBox="1">
                <a:spLocks noChangeArrowheads="1"/>
              </p:cNvSpPr>
              <p:nvPr/>
            </p:nvSpPr>
            <p:spPr bwMode="auto">
              <a:xfrm>
                <a:off x="713716" y="4831992"/>
                <a:ext cx="6905377" cy="14201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 typeface="Wingdings" panose="05000000000000000000" pitchFamily="2" charset="2"/>
                  <a:buChar char="Ø"/>
                </a:pPr>
                <a14:m>
                  <m:oMath xmlns:m="http://schemas.openxmlformats.org/officeDocument/2006/math">
                    <m:r>
                      <a:rPr lang="zh-CN" altLang="en-US" sz="2000" i="1" smtClean="0">
                        <a:latin typeface="Cambria Math" panose="02040503050406030204" pitchFamily="18" charset="0"/>
                      </a:rPr>
                      <m:t>𝜑</m:t>
                    </m:r>
                    <m:d>
                      <m:dPr>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𝜆</m:t>
                            </m:r>
                          </m:e>
                          <m:sub>
                            <m:r>
                              <a:rPr lang="zh-CN" altLang="en-US" sz="2000" i="1">
                                <a:latin typeface="Cambria Math" panose="02040503050406030204" pitchFamily="18" charset="0"/>
                              </a:rPr>
                              <m:t>𝑖</m:t>
                            </m:r>
                          </m:sub>
                        </m:sSub>
                      </m:e>
                    </m:d>
                    <m:r>
                      <a:rPr lang="zh-CN" altLang="en-US" sz="2000" i="1">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𝜆</m:t>
                        </m:r>
                      </m:e>
                      <m:sub>
                        <m:r>
                          <a:rPr lang="zh-CN" altLang="en-US" sz="2000" i="1">
                            <a:latin typeface="Cambria Math" panose="02040503050406030204" pitchFamily="18" charset="0"/>
                          </a:rPr>
                          <m:t>𝑖</m:t>
                        </m:r>
                      </m:sub>
                    </m:sSub>
                    <m:r>
                      <a:rPr lang="en-US" altLang="zh-CN" sz="2000" i="1">
                        <a:latin typeface="Cambria Math" panose="02040503050406030204" pitchFamily="18" charset="0"/>
                      </a:rPr>
                      <m:t> </m:t>
                    </m:r>
                    <m:r>
                      <a:rPr lang="en-US" altLang="zh-CN" sz="2000" b="0" i="0" smtClean="0">
                        <a:latin typeface="Cambria Math" panose="02040503050406030204" pitchFamily="18" charset="0"/>
                      </a:rPr>
                      <m:t> </m:t>
                    </m:r>
                  </m:oMath>
                </a14:m>
                <a:r>
                  <a:rPr lang="en-US" altLang="zh-CN" sz="2000" dirty="0">
                    <a:latin typeface="+mj-lt"/>
                    <a:cs typeface="Times New Roman" panose="02020603050405020304" pitchFamily="18" charset="0"/>
                  </a:rPr>
                  <a:t>can </a:t>
                </a:r>
                <a:r>
                  <a:rPr lang="en-US" altLang="zh-CN" sz="2000" dirty="0">
                    <a:solidFill>
                      <a:srgbClr val="FF0000"/>
                    </a:solidFill>
                    <a:latin typeface="+mj-lt"/>
                    <a:cs typeface="Times New Roman" panose="02020603050405020304" pitchFamily="18" charset="0"/>
                  </a:rPr>
                  <a:t>remove noises</a:t>
                </a:r>
              </a:p>
              <a:p>
                <a:pPr>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Similar accuracy</a:t>
                </a:r>
              </a:p>
              <a:p>
                <a:pPr>
                  <a:lnSpc>
                    <a:spcPct val="150000"/>
                  </a:lnSpc>
                  <a:spcBef>
                    <a:spcPct val="0"/>
                  </a:spcBef>
                  <a:buFont typeface="Wingdings" panose="05000000000000000000" pitchFamily="2" charset="2"/>
                  <a:buChar char="Ø"/>
                </a:pPr>
                <a:r>
                  <a:rPr lang="en-US" altLang="zh-CN" sz="2000" dirty="0">
                    <a:latin typeface="+mj-lt"/>
                    <a:cs typeface="Times New Roman" panose="02020603050405020304" pitchFamily="18" charset="0"/>
                  </a:rPr>
                  <a:t>High degree form is </a:t>
                </a:r>
                <a:r>
                  <a:rPr lang="en-US" altLang="zh-CN" sz="2000" dirty="0">
                    <a:solidFill>
                      <a:srgbClr val="FF0000"/>
                    </a:solidFill>
                    <a:latin typeface="+mj-lt"/>
                    <a:cs typeface="Times New Roman" panose="02020603050405020304" pitchFamily="18" charset="0"/>
                  </a:rPr>
                  <a:t>more effective</a:t>
                </a:r>
                <a:r>
                  <a:rPr lang="en-US" altLang="zh-CN" sz="2000" dirty="0">
                    <a:latin typeface="+mj-lt"/>
                    <a:cs typeface="Times New Roman" panose="02020603050405020304" pitchFamily="18" charset="0"/>
                  </a:rPr>
                  <a:t>, calculated in</a:t>
                </a:r>
                <a14:m>
                  <m:oMath xmlns:m="http://schemas.openxmlformats.org/officeDocument/2006/math">
                    <m:r>
                      <a:rPr lang="en-US" altLang="zh-CN" sz="2000" b="0" i="0" smtClean="0">
                        <a:latin typeface="Cambria Math" panose="02040503050406030204" pitchFamily="18" charset="0"/>
                        <a:cs typeface="Times New Roman" panose="02020603050405020304" pitchFamily="18" charset="0"/>
                      </a:rPr>
                      <m:t> </m:t>
                    </m:r>
                    <m:r>
                      <a:rPr lang="en-US" altLang="zh-CN" sz="2000" b="0" i="1" smtClean="0">
                        <a:latin typeface="Cambria Math" panose="02040503050406030204" pitchFamily="18" charset="0"/>
                        <a:cs typeface="Times New Roman" panose="02020603050405020304" pitchFamily="18" charset="0"/>
                      </a:rPr>
                      <m:t>𝑂</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𝑛</m:t>
                        </m:r>
                      </m:e>
                      <m:sup>
                        <m:r>
                          <a:rPr lang="en-US" altLang="zh-CN" sz="2000" b="0" i="1" smtClean="0">
                            <a:latin typeface="Cambria Math" panose="02040503050406030204" pitchFamily="18" charset="0"/>
                            <a:cs typeface="Times New Roman" panose="02020603050405020304" pitchFamily="18" charset="0"/>
                          </a:rPr>
                          <m:t>2</m:t>
                        </m:r>
                      </m:sup>
                    </m:sSup>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mj-lt"/>
                  <a:cs typeface="Times New Roman" panose="02020603050405020304" pitchFamily="18" charset="0"/>
                </a:endParaRPr>
              </a:p>
            </p:txBody>
          </p:sp>
        </mc:Choice>
        <mc:Fallback xmlns="">
          <p:sp>
            <p:nvSpPr>
              <p:cNvPr id="30" name="文本框 4">
                <a:extLst>
                  <a:ext uri="{FF2B5EF4-FFF2-40B4-BE49-F238E27FC236}">
                    <a16:creationId xmlns:a16="http://schemas.microsoft.com/office/drawing/2014/main" id="{92313AA2-395A-4371-8D32-755FA88F4E69}"/>
                  </a:ext>
                </a:extLst>
              </p:cNvPr>
              <p:cNvSpPr txBox="1">
                <a:spLocks noRot="1" noChangeAspect="1" noMove="1" noResize="1" noEditPoints="1" noAdjustHandles="1" noChangeArrowheads="1" noChangeShapeType="1" noTextEdit="1"/>
              </p:cNvSpPr>
              <p:nvPr/>
            </p:nvSpPr>
            <p:spPr bwMode="auto">
              <a:xfrm>
                <a:off x="713716" y="4831992"/>
                <a:ext cx="6905377" cy="1420197"/>
              </a:xfrm>
              <a:prstGeom prst="rect">
                <a:avLst/>
              </a:prstGeom>
              <a:blipFill>
                <a:blip r:embed="rId14"/>
                <a:stretch>
                  <a:fillRect l="-794" b="-68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1822122729"/>
      </p:ext>
    </p:extLst>
  </p:cSld>
  <p:clrMapOvr>
    <a:masterClrMapping/>
  </p:clrMapOvr>
  <mc:AlternateContent xmlns:mc="http://schemas.openxmlformats.org/markup-compatibility/2006" xmlns:p14="http://schemas.microsoft.com/office/powerpoint/2010/main">
    <mc:Choice Requires="p14">
      <p:transition spd="slow" p14:dur="2000" advTm="171329"/>
    </mc:Choice>
    <mc:Fallback xmlns="">
      <p:transition spd="slow" advTm="1713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a:p>
        </p:txBody>
      </p:sp>
      <p:sp>
        <p:nvSpPr>
          <p:cNvPr id="10243" name="Rectangle 3"/>
          <p:cNvSpPr>
            <a:spLocks noGrp="1" noChangeArrowheads="1"/>
          </p:cNvSpPr>
          <p:nvPr>
            <p:ph type="body" idx="1"/>
          </p:nvPr>
        </p:nvSpPr>
        <p:spPr>
          <a:xfrm>
            <a:off x="179512" y="1600200"/>
            <a:ext cx="8229600" cy="4525963"/>
          </a:xfrm>
        </p:spPr>
        <p:txBody>
          <a:bodyPr/>
          <a:lstStyle/>
          <a:p>
            <a:pPr eaLnBrk="1" hangingPunct="1"/>
            <a:endParaRPr lang="zh-CN" altLang="zh-CN"/>
          </a:p>
        </p:txBody>
      </p:sp>
      <p:pic>
        <p:nvPicPr>
          <p:cNvPr id="10244"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1"/>
          <p:cNvSpPr txBox="1">
            <a:spLocks noChangeArrowheads="1"/>
          </p:cNvSpPr>
          <p:nvPr/>
        </p:nvSpPr>
        <p:spPr bwMode="auto">
          <a:xfrm>
            <a:off x="467544" y="387903"/>
            <a:ext cx="8219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b="1" dirty="0"/>
              <a:t>SM-based Generalization Error Bounds</a:t>
            </a:r>
            <a:endParaRPr lang="zh-CN" altLang="en-US" b="1" dirty="0"/>
          </a:p>
        </p:txBody>
      </p:sp>
      <p:sp>
        <p:nvSpPr>
          <p:cNvPr id="2" name="灯片编号占位符 1"/>
          <p:cNvSpPr>
            <a:spLocks noGrp="1"/>
          </p:cNvSpPr>
          <p:nvPr>
            <p:ph type="sldNum" sz="quarter" idx="12"/>
          </p:nvPr>
        </p:nvSpPr>
        <p:spPr/>
        <p:txBody>
          <a:bodyPr/>
          <a:lstStyle/>
          <a:p>
            <a:pPr>
              <a:defRPr/>
            </a:pPr>
            <a:fld id="{C36861AE-D540-46D6-BC23-AC9CA7D24C28}" type="slidenum">
              <a:rPr lang="en-US" altLang="zh-CN" smtClean="0"/>
              <a:pPr>
                <a:defRPr/>
              </a:pPr>
              <a:t>9</a:t>
            </a:fld>
            <a:endParaRPr lang="en-US" altLang="zh-CN" dirty="0"/>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p:cNvPicPr>
            <a:picLocks noChangeAspect="1"/>
          </p:cNvPicPr>
          <p:nvPr/>
        </p:nvPicPr>
        <p:blipFill>
          <a:blip r:embed="rId5"/>
          <a:stretch>
            <a:fillRect/>
          </a:stretch>
        </p:blipFill>
        <p:spPr>
          <a:xfrm>
            <a:off x="601363" y="1556792"/>
            <a:ext cx="7200000" cy="3050381"/>
          </a:xfrm>
          <a:prstGeom prst="rect">
            <a:avLst/>
          </a:prstGeom>
        </p:spPr>
      </p:pic>
      <p:sp>
        <p:nvSpPr>
          <p:cNvPr id="5" name="矩形 4">
            <a:extLst>
              <a:ext uri="{FF2B5EF4-FFF2-40B4-BE49-F238E27FC236}">
                <a16:creationId xmlns:a16="http://schemas.microsoft.com/office/drawing/2014/main" id="{88E526A3-33A4-4DC3-A236-4A8072A8CC1E}"/>
              </a:ext>
            </a:extLst>
          </p:cNvPr>
          <p:cNvSpPr/>
          <p:nvPr/>
        </p:nvSpPr>
        <p:spPr>
          <a:xfrm>
            <a:off x="2483768" y="2636912"/>
            <a:ext cx="2232248" cy="36004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2">
            <a:extLst>
              <a:ext uri="{FF2B5EF4-FFF2-40B4-BE49-F238E27FC236}">
                <a16:creationId xmlns:a16="http://schemas.microsoft.com/office/drawing/2014/main" id="{8068D895-4283-4BFF-8E6A-01ECE9CD75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F121339-F945-4DB0-98D0-71254D9E2B39}"/>
                  </a:ext>
                </a:extLst>
              </p:cNvPr>
              <p:cNvSpPr txBox="1"/>
              <p:nvPr/>
            </p:nvSpPr>
            <p:spPr>
              <a:xfrm>
                <a:off x="953769" y="4789735"/>
                <a:ext cx="7255512" cy="1015663"/>
              </a:xfrm>
              <a:prstGeom prst="rect">
                <a:avLst/>
              </a:prstGeom>
              <a:noFill/>
            </p:spPr>
            <p:txBody>
              <a:bodyPr wrap="none" rtlCol="0">
                <a:spAutoFit/>
              </a:bodyPr>
              <a:lstStyle/>
              <a:p>
                <a:pPr marL="342900" indent="-342900">
                  <a:lnSpc>
                    <a:spcPct val="150000"/>
                  </a:lnSpc>
                  <a:buFont typeface="Wingdings" panose="05000000000000000000" pitchFamily="2" charset="2"/>
                  <a:buChar char="Ø"/>
                </a:pPr>
                <a:r>
                  <a:rPr lang="en-US" altLang="zh-CN" sz="2400" dirty="0">
                    <a:latin typeface="+mj-lt"/>
                  </a:rPr>
                  <a:t>we can choose the kernel function for LSSVM by </a:t>
                </a:r>
              </a:p>
              <a:p>
                <a:r>
                  <a:rPr lang="en-US" altLang="zh-CN" sz="2400" dirty="0">
                    <a:solidFill>
                      <a:srgbClr val="FF0000"/>
                    </a:solidFill>
                    <a:latin typeface="+mj-lt"/>
                  </a:rPr>
                  <a:t>maximizing</a:t>
                </a:r>
                <a14:m>
                  <m:oMath xmlns:m="http://schemas.openxmlformats.org/officeDocument/2006/math">
                    <m:r>
                      <a:rPr lang="en-US" altLang="zh-CN" sz="2400" b="0" i="0" dirty="0" smtClean="0">
                        <a:latin typeface="Cambria Math" panose="02040503050406030204" pitchFamily="18" charset="0"/>
                      </a:rPr>
                      <m:t> </m:t>
                    </m:r>
                    <m:r>
                      <m:rPr>
                        <m:sty m:val="p"/>
                      </m:rPr>
                      <a:rPr lang="en-US" altLang="zh-CN" sz="2400" i="1" dirty="0">
                        <a:latin typeface="Cambria Math" panose="02040503050406030204" pitchFamily="18" charset="0"/>
                      </a:rPr>
                      <m:t>SM</m:t>
                    </m:r>
                    <m:r>
                      <a:rPr lang="en-US" altLang="zh-CN" sz="2400" i="1" dirty="0">
                        <a:latin typeface="Cambria Math" panose="02040503050406030204" pitchFamily="18" charset="0"/>
                      </a:rPr>
                      <m:t>(</m:t>
                    </m:r>
                    <m:r>
                      <a:rPr lang="en-US" altLang="zh-CN" sz="2400" i="1" dirty="0">
                        <a:latin typeface="Cambria Math" panose="02040503050406030204" pitchFamily="18" charset="0"/>
                      </a:rPr>
                      <m:t>𝐾</m:t>
                    </m:r>
                    <m:r>
                      <a:rPr lang="en-US" altLang="zh-CN" sz="2400" i="1" dirty="0">
                        <a:latin typeface="Cambria Math" panose="02040503050406030204" pitchFamily="18" charset="0"/>
                      </a:rPr>
                      <m:t>,</m:t>
                    </m:r>
                    <m:r>
                      <a:rPr lang="zh-CN" altLang="en-US" sz="2400" i="1" dirty="0">
                        <a:latin typeface="Cambria Math" panose="02040503050406030204" pitchFamily="18" charset="0"/>
                      </a:rPr>
                      <m:t>𝜑</m:t>
                    </m:r>
                    <m:r>
                      <a:rPr lang="en-US" altLang="zh-CN" sz="2400" i="1" dirty="0">
                        <a:latin typeface="Cambria Math" panose="02040503050406030204" pitchFamily="18" charset="0"/>
                      </a:rPr>
                      <m:t>)</m:t>
                    </m:r>
                  </m:oMath>
                </a14:m>
                <a:endParaRPr lang="zh-CN" altLang="en-US" sz="2400" dirty="0">
                  <a:latin typeface="+mj-lt"/>
                </a:endParaRPr>
              </a:p>
            </p:txBody>
          </p:sp>
        </mc:Choice>
        <mc:Fallback xmlns="">
          <p:sp>
            <p:nvSpPr>
              <p:cNvPr id="7" name="文本框 6">
                <a:extLst>
                  <a:ext uri="{FF2B5EF4-FFF2-40B4-BE49-F238E27FC236}">
                    <a16:creationId xmlns:a16="http://schemas.microsoft.com/office/drawing/2014/main" id="{2F121339-F945-4DB0-98D0-71254D9E2B39}"/>
                  </a:ext>
                </a:extLst>
              </p:cNvPr>
              <p:cNvSpPr txBox="1">
                <a:spLocks noRot="1" noChangeAspect="1" noMove="1" noResize="1" noEditPoints="1" noAdjustHandles="1" noChangeArrowheads="1" noChangeShapeType="1" noTextEdit="1"/>
              </p:cNvSpPr>
              <p:nvPr/>
            </p:nvSpPr>
            <p:spPr>
              <a:xfrm>
                <a:off x="953769" y="4789735"/>
                <a:ext cx="7255512" cy="1015663"/>
              </a:xfrm>
              <a:prstGeom prst="rect">
                <a:avLst/>
              </a:prstGeom>
              <a:blipFill>
                <a:blip r:embed="rId6"/>
                <a:stretch>
                  <a:fillRect l="-1259" r="-252" b="-1385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196791343"/>
      </p:ext>
    </p:extLst>
  </p:cSld>
  <p:clrMapOvr>
    <a:masterClrMapping/>
  </p:clrMapOvr>
  <mc:AlternateContent xmlns:mc="http://schemas.openxmlformats.org/markup-compatibility/2006" xmlns:p14="http://schemas.microsoft.com/office/powerpoint/2010/main">
    <mc:Choice Requires="p14">
      <p:transition spd="slow" p14:dur="2000" advTm="1276"/>
    </mc:Choice>
    <mc:Fallback xmlns="">
      <p:transition spd="slow" advTm="127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ags/tag10.xml><?xml version="1.0" encoding="utf-8"?>
<p:tagLst xmlns:a="http://schemas.openxmlformats.org/drawingml/2006/main" xmlns:r="http://schemas.openxmlformats.org/officeDocument/2006/relationships" xmlns:p="http://schemas.openxmlformats.org/presentationml/2006/main">
  <p:tag name="TIMING" val="|0.4|0"/>
</p:tagLst>
</file>

<file path=ppt/tags/tag11.xml><?xml version="1.0" encoding="utf-8"?>
<p:tagLst xmlns:a="http://schemas.openxmlformats.org/drawingml/2006/main" xmlns:r="http://schemas.openxmlformats.org/officeDocument/2006/relationships" xmlns:p="http://schemas.openxmlformats.org/presentationml/2006/main">
  <p:tag name="TIMING" val="|0.3|0"/>
</p:tagLst>
</file>

<file path=ppt/tags/tag12.xml><?xml version="1.0" encoding="utf-8"?>
<p:tagLst xmlns:a="http://schemas.openxmlformats.org/drawingml/2006/main" xmlns:r="http://schemas.openxmlformats.org/officeDocument/2006/relationships" xmlns:p="http://schemas.openxmlformats.org/presentationml/2006/main">
  <p:tag name="TIMING" val="|0.9"/>
</p:tagLst>
</file>

<file path=ppt/tags/tag13.xml><?xml version="1.0" encoding="utf-8"?>
<p:tagLst xmlns:a="http://schemas.openxmlformats.org/drawingml/2006/main" xmlns:r="http://schemas.openxmlformats.org/officeDocument/2006/relationships" xmlns:p="http://schemas.openxmlformats.org/presentationml/2006/main">
  <p:tag name="TIMING" val="|20.8|20.3|17.9|27.8"/>
</p:tagLst>
</file>

<file path=ppt/tags/tag14.xml><?xml version="1.0" encoding="utf-8"?>
<p:tagLst xmlns:a="http://schemas.openxmlformats.org/drawingml/2006/main" xmlns:r="http://schemas.openxmlformats.org/officeDocument/2006/relationships" xmlns:p="http://schemas.openxmlformats.org/presentationml/2006/main">
  <p:tag name="TIMING" val="|20.8|20.3|17.9|27.8"/>
</p:tagLst>
</file>

<file path=ppt/tags/tag15.xml><?xml version="1.0" encoding="utf-8"?>
<p:tagLst xmlns:a="http://schemas.openxmlformats.org/drawingml/2006/main" xmlns:r="http://schemas.openxmlformats.org/officeDocument/2006/relationships" xmlns:p="http://schemas.openxmlformats.org/presentationml/2006/main">
  <p:tag name="TIMING" val="|20.8|20.3|17.9|27.8"/>
</p:tagLst>
</file>

<file path=ppt/tags/tag16.xml><?xml version="1.0" encoding="utf-8"?>
<p:tagLst xmlns:a="http://schemas.openxmlformats.org/drawingml/2006/main" xmlns:r="http://schemas.openxmlformats.org/officeDocument/2006/relationships" xmlns:p="http://schemas.openxmlformats.org/presentationml/2006/main">
  <p:tag name="TIMING" val="|20.8|20.3|17.9|27.8"/>
</p:tagLst>
</file>

<file path=ppt/tags/tag17.xml><?xml version="1.0" encoding="utf-8"?>
<p:tagLst xmlns:a="http://schemas.openxmlformats.org/drawingml/2006/main" xmlns:r="http://schemas.openxmlformats.org/officeDocument/2006/relationships" xmlns:p="http://schemas.openxmlformats.org/presentationml/2006/main">
  <p:tag name="TIMING" val="|0.9"/>
</p:tagLst>
</file>

<file path=ppt/tags/tag18.xml><?xml version="1.0" encoding="utf-8"?>
<p:tagLst xmlns:a="http://schemas.openxmlformats.org/drawingml/2006/main" xmlns:r="http://schemas.openxmlformats.org/officeDocument/2006/relationships" xmlns:p="http://schemas.openxmlformats.org/presentationml/2006/main">
  <p:tag name="TIMING" val="|20.8|20.3|17.9|27.8"/>
</p:tagLst>
</file>

<file path=ppt/tags/tag2.xml><?xml version="1.0" encoding="utf-8"?>
<p:tagLst xmlns:a="http://schemas.openxmlformats.org/drawingml/2006/main" xmlns:r="http://schemas.openxmlformats.org/officeDocument/2006/relationships" xmlns:p="http://schemas.openxmlformats.org/presentationml/2006/main">
  <p:tag name="TIMING" val="|31.2|65.1"/>
</p:tagLst>
</file>

<file path=ppt/tags/tag3.xml><?xml version="1.0" encoding="utf-8"?>
<p:tagLst xmlns:a="http://schemas.openxmlformats.org/drawingml/2006/main" xmlns:r="http://schemas.openxmlformats.org/officeDocument/2006/relationships" xmlns:p="http://schemas.openxmlformats.org/presentationml/2006/main">
  <p:tag name="TIMING" val="|0.6|0.2"/>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0.1"/>
</p:tagLst>
</file>

<file path=ppt/tags/tag6.xml><?xml version="1.0" encoding="utf-8"?>
<p:tagLst xmlns:a="http://schemas.openxmlformats.org/drawingml/2006/main" xmlns:r="http://schemas.openxmlformats.org/officeDocument/2006/relationships" xmlns:p="http://schemas.openxmlformats.org/presentationml/2006/main">
  <p:tag name="TIMING" val="|20.8|20.3|17.9|27.8"/>
</p:tagLst>
</file>

<file path=ppt/tags/tag7.xml><?xml version="1.0" encoding="utf-8"?>
<p:tagLst xmlns:a="http://schemas.openxmlformats.org/drawingml/2006/main" xmlns:r="http://schemas.openxmlformats.org/officeDocument/2006/relationships" xmlns:p="http://schemas.openxmlformats.org/presentationml/2006/main">
  <p:tag name="TIMING" val="|20.8|20.3|17.9|27.8"/>
</p:tagLst>
</file>

<file path=ppt/tags/tag8.xml><?xml version="1.0" encoding="utf-8"?>
<p:tagLst xmlns:a="http://schemas.openxmlformats.org/drawingml/2006/main" xmlns:r="http://schemas.openxmlformats.org/officeDocument/2006/relationships" xmlns:p="http://schemas.openxmlformats.org/presentationml/2006/main">
  <p:tag name="TIMING" val="|20.8|20.3|17.9|27.8"/>
</p:tagLst>
</file>

<file path=ppt/tags/tag9.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12778</TotalTime>
  <Words>2350</Words>
  <Application>Microsoft Office PowerPoint</Application>
  <PresentationFormat>全屏显示(4:3)</PresentationFormat>
  <Paragraphs>307</Paragraphs>
  <Slides>25</Slides>
  <Notes>25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5" baseType="lpstr">
      <vt:lpstr>华文楷体</vt:lpstr>
      <vt:lpstr>宋体</vt:lpstr>
      <vt:lpstr>微软雅黑</vt:lpstr>
      <vt:lpstr>Arial</vt:lpstr>
      <vt:lpstr>Calibri</vt:lpstr>
      <vt:lpstr>Cambria Math</vt:lpstr>
      <vt:lpstr>Times New Roman</vt:lpstr>
      <vt:lpstr>Wingdings</vt:lpstr>
      <vt:lpstr>默认设计模板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vt:lpstr>
      <vt:lpstr>PowerPoint 演示文稿</vt:lpstr>
      <vt:lpstr>PowerPoint 演示文稿</vt:lpstr>
      <vt:lpstr>PowerPoint 演示文稿</vt:lpstr>
      <vt:lpstr>PowerPoint 演示文稿</vt:lpstr>
      <vt:lpstr>PowerPoint 演示文稿</vt:lpstr>
      <vt:lpstr>PowerPoint 演示文稿</vt:lpstr>
      <vt:lpstr>d</vt:lpstr>
      <vt:lpstr>;:</vt:lpstr>
      <vt:lpstr>;:</vt:lpstr>
      <vt:lpstr>;:</vt:lpstr>
      <vt:lpstr>;:</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leon lee</cp:lastModifiedBy>
  <cp:revision>442</cp:revision>
  <cp:lastPrinted>2017-01-04T11:30:52Z</cp:lastPrinted>
  <dcterms:created xsi:type="dcterms:W3CDTF">2012-06-11T05:56:35Z</dcterms:created>
  <dcterms:modified xsi:type="dcterms:W3CDTF">2017-08-22T22:38:10Z</dcterms:modified>
</cp:coreProperties>
</file>