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607162"/>
            <a:ext cx="6035040" cy="285292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400" spc="-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030" y="3564497"/>
            <a:ext cx="6035040" cy="914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20" cap="all" spc="160" baseline="0">
                <a:solidFill>
                  <a:schemeClr val="tx2"/>
                </a:solidFill>
                <a:latin typeface="+mj-lt"/>
              </a:defRPr>
            </a:lvl1pPr>
            <a:lvl2pPr marL="365760" indent="0" algn="ctr">
              <a:buNone/>
              <a:defRPr sz="1920"/>
            </a:lvl2pPr>
            <a:lvl3pPr marL="731520" indent="0" algn="ctr">
              <a:buNone/>
              <a:defRPr sz="1920"/>
            </a:lvl3pPr>
            <a:lvl4pPr marL="1097280" indent="0" algn="ctr">
              <a:buNone/>
              <a:defRPr sz="1600"/>
            </a:lvl4pPr>
            <a:lvl5pPr marL="1463040" indent="0" algn="ctr">
              <a:buNone/>
              <a:defRPr sz="1600"/>
            </a:lvl5pPr>
            <a:lvl6pPr marL="1828800" indent="0" algn="ctr">
              <a:buNone/>
              <a:defRPr sz="1600"/>
            </a:lvl6pPr>
            <a:lvl7pPr marL="2194560" indent="0" algn="ctr">
              <a:buNone/>
              <a:defRPr sz="1600"/>
            </a:lvl7pPr>
            <a:lvl8pPr marL="2560320" indent="0" algn="ctr">
              <a:buNone/>
              <a:defRPr sz="1600"/>
            </a:lvl8pPr>
            <a:lvl9pPr marL="292608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724595" y="3474720"/>
            <a:ext cx="59253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8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74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31824"/>
            <a:ext cx="1577340" cy="4605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31823"/>
            <a:ext cx="4640580" cy="460593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6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0AC4-73C1-74A9-2408-0AEE51FC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3F51A-9634-F74A-8875-734908C03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1286F-5C52-DA53-3460-522C3940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1E46-E0B0-DFB1-7CEE-CFC7BB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501F-A203-FBEE-A923-7F7655FF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8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96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607162"/>
            <a:ext cx="6035040" cy="285292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3562502"/>
            <a:ext cx="6035040" cy="914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20" cap="all" spc="160" baseline="0">
                <a:solidFill>
                  <a:schemeClr val="tx2"/>
                </a:solidFill>
                <a:latin typeface="+mj-lt"/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724595" y="3474720"/>
            <a:ext cx="59253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476587"/>
            <a:ext cx="2962656" cy="3218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752" y="1476589"/>
            <a:ext cx="2962656" cy="321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01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476841"/>
            <a:ext cx="2962656" cy="58902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0" b="0" cap="all" baseline="0">
                <a:solidFill>
                  <a:schemeClr val="tx2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" y="2065867"/>
            <a:ext cx="2962656" cy="2629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0752" y="1476841"/>
            <a:ext cx="2962656" cy="58902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00" b="0" cap="all" baseline="0">
                <a:solidFill>
                  <a:schemeClr val="tx2"/>
                </a:solidFill>
              </a:defRPr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0752" y="2065867"/>
            <a:ext cx="2962656" cy="2629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89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99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6" y="5120640"/>
            <a:ext cx="7313295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5067453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22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" y="0"/>
            <a:ext cx="2430474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424042" y="0"/>
            <a:ext cx="38405" cy="54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475487"/>
            <a:ext cx="1920240" cy="1828800"/>
          </a:xfrm>
        </p:spPr>
        <p:txBody>
          <a:bodyPr anchor="b">
            <a:normAutofit/>
          </a:bodyPr>
          <a:lstStyle>
            <a:lvl1pPr>
              <a:defRPr sz="28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8190" y="585216"/>
            <a:ext cx="4007514" cy="4206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2340864"/>
            <a:ext cx="1920240" cy="27032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79308" y="5167829"/>
            <a:ext cx="1571106" cy="292100"/>
          </a:xfrm>
        </p:spPr>
        <p:txBody>
          <a:bodyPr/>
          <a:lstStyle>
            <a:lvl1pPr algn="l">
              <a:defRPr/>
            </a:lvl1pPr>
          </a:lstStyle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80360" y="5167829"/>
            <a:ext cx="2788920" cy="2921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68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3962400"/>
            <a:ext cx="7313295" cy="15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3932061"/>
            <a:ext cx="7313295" cy="51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4059936"/>
            <a:ext cx="6071616" cy="658368"/>
          </a:xfrm>
        </p:spPr>
        <p:txBody>
          <a:bodyPr tIns="0" bIns="0" anchor="b">
            <a:noAutofit/>
          </a:bodyPr>
          <a:lstStyle>
            <a:lvl1pPr>
              <a:defRPr sz="28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" y="0"/>
            <a:ext cx="7315191" cy="39320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560">
                <a:solidFill>
                  <a:schemeClr val="bg1"/>
                </a:solidFill>
              </a:defRPr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7" y="4725619"/>
            <a:ext cx="6071616" cy="4754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80"/>
              </a:spcAft>
              <a:buNone/>
              <a:defRPr sz="1200">
                <a:solidFill>
                  <a:srgbClr val="FFFFFF"/>
                </a:solidFill>
              </a:defRPr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87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20640"/>
            <a:ext cx="7315201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067453"/>
            <a:ext cx="7315201" cy="52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229283"/>
            <a:ext cx="6035040" cy="116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7" y="1476587"/>
            <a:ext cx="6035041" cy="32186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369" y="5167829"/>
            <a:ext cx="1483362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rgbClr val="FFFFFF"/>
                </a:solidFill>
              </a:defRPr>
            </a:lvl1pPr>
          </a:lstStyle>
          <a:p>
            <a:fld id="{93EAF6BD-8BEF-43DE-B662-2A8444BC236C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712" y="5167829"/>
            <a:ext cx="2893682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0276" y="5167829"/>
            <a:ext cx="78721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rgbClr val="FFFFFF"/>
                </a:solidFill>
              </a:defRPr>
            </a:lvl1pPr>
          </a:lstStyle>
          <a:p>
            <a:fld id="{C22EEC9C-A131-4D1F-A039-D49B2A9D4B1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716119" y="1390276"/>
            <a:ext cx="598017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1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731520" rtl="0" eaLnBrk="1" latinLnBrk="0" hangingPunct="1">
        <a:lnSpc>
          <a:spcPct val="85000"/>
        </a:lnSpc>
        <a:spcBef>
          <a:spcPct val="0"/>
        </a:spcBef>
        <a:buNone/>
        <a:defRPr sz="3840" kern="1200" spc="-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3152" indent="-73152" algn="l" defTabSz="731520" rtl="0" eaLnBrk="1" latinLnBrk="0" hangingPunct="1">
        <a:lnSpc>
          <a:spcPct val="90000"/>
        </a:lnSpc>
        <a:spcBef>
          <a:spcPts val="960"/>
        </a:spcBef>
        <a:spcAft>
          <a:spcPts val="1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7238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53542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99846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6150" indent="-146304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8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4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0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360000" indent="-182880" algn="l" defTabSz="731520" rtl="0" eaLnBrk="1" latinLnBrk="0" hangingPunct="1">
        <a:lnSpc>
          <a:spcPct val="90000"/>
        </a:lnSpc>
        <a:spcBef>
          <a:spcPts val="160"/>
        </a:spcBef>
        <a:spcAft>
          <a:spcPts val="320"/>
        </a:spcAft>
        <a:buClr>
          <a:schemeClr val="accent1"/>
        </a:buClr>
        <a:buFont typeface="Calibri" pitchFamily="34" charset="0"/>
        <a:buChar char="◦"/>
        <a:defRPr sz="1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ECF1-EA96-89C2-FAAA-0A9C1B8F2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Pelatihan Web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342B7-25AE-F904-4BFC-2179D4AB5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Modul Lanjutan: Mendesain &amp; Melayout Halaman dengan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90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616E-F9C7-99F0-3219-F058D924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Flexbox: Merapikan Item dalam Satu Baris/Kolom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7B734-A61E-1BC8-E754-A6E6E43C7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Ideal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navbar, </a:t>
            </a:r>
            <a:r>
              <a:rPr lang="en-ID" dirty="0" err="1"/>
              <a:t>galeri</a:t>
            </a:r>
            <a:r>
              <a:rPr lang="en-ID" dirty="0"/>
              <a:t>, dan alignment item.</a:t>
            </a:r>
          </a:p>
          <a:p>
            <a:endParaRPr lang="en-ID" dirty="0"/>
          </a:p>
          <a:p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:</a:t>
            </a:r>
          </a:p>
          <a:p>
            <a:r>
              <a:rPr lang="en-ID" dirty="0">
                <a:latin typeface="Courier New" panose="02070309020205020404" pitchFamily="49" charset="0"/>
              </a:rPr>
              <a:t>1. Beri 'display: flex;' pada </a:t>
            </a:r>
            <a:r>
              <a:rPr lang="en-ID" dirty="0" err="1">
                <a:latin typeface="Courier New" panose="02070309020205020404" pitchFamily="49" charset="0"/>
              </a:rPr>
              <a:t>elemen</a:t>
            </a:r>
            <a:r>
              <a:rPr lang="en-ID" dirty="0">
                <a:latin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</a:rPr>
              <a:t>pembungkus</a:t>
            </a:r>
            <a:r>
              <a:rPr lang="en-ID" dirty="0">
                <a:latin typeface="Courier New" panose="02070309020205020404" pitchFamily="49" charset="0"/>
              </a:rPr>
              <a:t>.</a:t>
            </a:r>
          </a:p>
          <a:p>
            <a:r>
              <a:rPr lang="en-ID" dirty="0"/>
              <a:t>2. Atur </a:t>
            </a:r>
            <a:r>
              <a:rPr lang="en-ID" dirty="0" err="1"/>
              <a:t>anak-anaknya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di container.</a:t>
            </a:r>
          </a:p>
          <a:p>
            <a:endParaRPr lang="en-ID" dirty="0"/>
          </a:p>
          <a:p>
            <a:r>
              <a:rPr lang="en-ID" dirty="0" err="1">
                <a:latin typeface="Courier New" panose="02070309020205020404" pitchFamily="49" charset="0"/>
              </a:rPr>
              <a:t>Properti</a:t>
            </a:r>
            <a:r>
              <a:rPr lang="en-ID" dirty="0">
                <a:latin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</a:rPr>
              <a:t>Kunci</a:t>
            </a:r>
            <a:r>
              <a:rPr lang="en-ID" dirty="0">
                <a:latin typeface="Courier New" panose="02070309020205020404" pitchFamily="49" charset="0"/>
              </a:rPr>
              <a:t> pada Container:</a:t>
            </a:r>
          </a:p>
          <a:p>
            <a:r>
              <a:rPr lang="en-ID" dirty="0">
                <a:latin typeface="Courier New" panose="02070309020205020404" pitchFamily="49" charset="0"/>
              </a:rPr>
              <a:t>justify-content: </a:t>
            </a:r>
            <a:r>
              <a:rPr lang="en-ID" dirty="0" err="1">
                <a:latin typeface="Courier New" panose="02070309020205020404" pitchFamily="49" charset="0"/>
              </a:rPr>
              <a:t>Mengatur</a:t>
            </a:r>
            <a:r>
              <a:rPr lang="en-ID" dirty="0">
                <a:latin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</a:rPr>
              <a:t>perataan</a:t>
            </a:r>
            <a:r>
              <a:rPr lang="en-ID" dirty="0">
                <a:latin typeface="Courier New" panose="02070309020205020404" pitchFamily="49" charset="0"/>
              </a:rPr>
              <a:t> horizontal.</a:t>
            </a:r>
          </a:p>
          <a:p>
            <a:r>
              <a:rPr lang="en-ID" dirty="0"/>
              <a:t>align-items: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perataan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2CE1-3964-59EC-186D-D6FF50EB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Grid: Membangun Struktur Utama Halaman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B9E3-B3EE-2C21-7DDE-4B14979F6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D"/>
              <a:t>Ideal untuk layout halaman secara keseluruhan.</a:t>
            </a:r>
          </a:p>
          <a:p>
            <a:endParaRPr lang="en-ID"/>
          </a:p>
          <a:p>
            <a:r>
              <a:rPr lang="en-ID"/>
              <a:t>Cara Kerja:</a:t>
            </a:r>
          </a:p>
          <a:p>
            <a:r>
              <a:rPr lang="en-ID">
                <a:latin typeface="Courier New" panose="02070309020205020404" pitchFamily="49" charset="0"/>
              </a:rPr>
              <a:t>1. Beri 'display: grid;' pada elemen pembungkus.</a:t>
            </a:r>
          </a:p>
          <a:p>
            <a:r>
              <a:rPr lang="en-ID"/>
              <a:t>2. Definisikan struktur kolom dan baris.</a:t>
            </a:r>
          </a:p>
          <a:p>
            <a:endParaRPr lang="en-ID"/>
          </a:p>
          <a:p>
            <a:r>
              <a:rPr lang="en-ID">
                <a:latin typeface="Courier New" panose="02070309020205020404" pitchFamily="49" charset="0"/>
              </a:rPr>
              <a:t>Properti Kunci pada Container:</a:t>
            </a:r>
          </a:p>
          <a:p>
            <a:r>
              <a:rPr lang="en-ID">
                <a:latin typeface="Courier New" panose="02070309020205020404" pitchFamily="49" charset="0"/>
              </a:rPr>
              <a:t>grid-template-columns: Mendefinisikan kolom.</a:t>
            </a:r>
          </a:p>
          <a:p>
            <a:r>
              <a:rPr lang="en-ID"/>
              <a:t>gap: Memberi jarak antar sel grid.</a:t>
            </a:r>
          </a:p>
        </p:txBody>
      </p:sp>
    </p:spTree>
    <p:extLst>
      <p:ext uri="{BB962C8B-B14F-4D97-AF65-F5344CB8AC3E}">
        <p14:creationId xmlns:p14="http://schemas.microsoft.com/office/powerpoint/2010/main" val="161939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04C6-203F-ADF3-17D4-27503F7A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Kapan Menggunakan yang Mana?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E1D35-D283-6FB4-270F-884F56E99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Gunakan Flexbox ketika:</a:t>
            </a:r>
          </a:p>
          <a:p>
            <a:r>
              <a:rPr lang="en-ID"/>
              <a:t>Anda perlu mengatur elemen dalam satu baris atau satu kolom.</a:t>
            </a:r>
          </a:p>
          <a:p>
            <a:endParaRPr lang="en-ID"/>
          </a:p>
          <a:p>
            <a:r>
              <a:rPr lang="en-ID" b="1"/>
              <a:t>Gunakan Grid ketika:</a:t>
            </a:r>
          </a:p>
          <a:p>
            <a:r>
              <a:rPr lang="en-ID"/>
              <a:t>Anda perlu mengatur layout halaman secara keseluruhan.</a:t>
            </a:r>
          </a:p>
          <a:p>
            <a:endParaRPr lang="en-ID"/>
          </a:p>
          <a:p>
            <a:r>
              <a:rPr lang="en-ID" b="1"/>
              <a:t>Keduanya bisa digunakan bersamaan!</a:t>
            </a:r>
          </a:p>
        </p:txBody>
      </p:sp>
    </p:spTree>
    <p:extLst>
      <p:ext uri="{BB962C8B-B14F-4D97-AF65-F5344CB8AC3E}">
        <p14:creationId xmlns:p14="http://schemas.microsoft.com/office/powerpoint/2010/main" val="210456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AF5E-A8BF-DF7F-4D00-ECAE5BC4D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000"/>
              <a:t>PART 3: DESAIN RESPONSIF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C4F47-89D3-EABB-6C7A-3B7CC53E3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2400"/>
              <a:t>Membuat Website Adaptif</a:t>
            </a:r>
          </a:p>
        </p:txBody>
      </p:sp>
    </p:spTree>
    <p:extLst>
      <p:ext uri="{BB962C8B-B14F-4D97-AF65-F5344CB8AC3E}">
        <p14:creationId xmlns:p14="http://schemas.microsoft.com/office/powerpoint/2010/main" val="116158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051F-61A6-2524-4CED-3D42C614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Satu Desain, Banyak Ukuran Layar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3467-A67B-255D-2E30-7D799CB4F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  <a:p>
            <a:r>
              <a:rPr lang="en-ID" dirty="0"/>
              <a:t>Layout statis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. Kita </a:t>
            </a:r>
            <a:r>
              <a:rPr lang="en-ID" dirty="0" err="1"/>
              <a:t>butuh</a:t>
            </a:r>
            <a:r>
              <a:rPr lang="en-ID" dirty="0"/>
              <a:t> layout yang </a:t>
            </a:r>
            <a:r>
              <a:rPr lang="en-ID" dirty="0" err="1"/>
              <a:t>adaptif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107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2560-2B01-515B-7B62-726AE2E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Solusinya: Media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C45E5-F9C0-CC01-70FF-DEE03553D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Media Query adalah 'Jika-Maka' untuk CSS.</a:t>
            </a:r>
          </a:p>
          <a:p>
            <a:endParaRPr lang="en-ID"/>
          </a:p>
          <a:p>
            <a:r>
              <a:rPr lang="en-ID" sz="1400">
                <a:latin typeface="Courier New" panose="02070309020205020404" pitchFamily="49" charset="0"/>
              </a:rPr>
              <a:t>/* Untuk layar dengan lebar 768px atau kurang... */</a:t>
            </a:r>
          </a:p>
          <a:p>
            <a:r>
              <a:rPr lang="en-ID" sz="1400">
                <a:latin typeface="Courier New" panose="02070309020205020404" pitchFamily="49" charset="0"/>
              </a:rPr>
              <a:t>@media (max-width: 768px) {</a:t>
            </a:r>
          </a:p>
          <a:p>
            <a:r>
              <a:rPr lang="en-ID" sz="1400">
                <a:latin typeface="Courier New" panose="02070309020205020404" pitchFamily="49" charset="0"/>
              </a:rPr>
              <a:t>  .container {</a:t>
            </a:r>
          </a:p>
          <a:p>
            <a:r>
              <a:rPr lang="en-ID" sz="1400">
                <a:latin typeface="Courier New" panose="02070309020205020404" pitchFamily="49" charset="0"/>
              </a:rPr>
              <a:t>    grid-template-columns: 1fr;</a:t>
            </a:r>
          </a:p>
          <a:p>
            <a:r>
              <a:rPr lang="en-ID" sz="1400">
                <a:latin typeface="Courier New" panose="02070309020205020404" pitchFamily="49" charset="0"/>
              </a:rPr>
              <a:t>  }</a:t>
            </a:r>
          </a:p>
          <a:p>
            <a:r>
              <a:rPr lang="en-ID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16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705B-EBA7-6DE4-00D8-005649FF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Satu Baris Kode yang Wajib 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A31F-02CB-48E0-D7B9-E4B38736C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/>
              <a:t>Tambahkan baris ini di dalam &lt;head&gt; file HTML Anda:</a:t>
            </a:r>
          </a:p>
          <a:p>
            <a:endParaRPr lang="en-ID"/>
          </a:p>
          <a:p>
            <a:r>
              <a:rPr lang="en-ID" sz="1600">
                <a:latin typeface="Courier New" panose="02070309020205020404" pitchFamily="49" charset="0"/>
              </a:rPr>
              <a:t>&lt;meta name="viewport" content="width=device-width, initial-scale=1.0"&gt;</a:t>
            </a:r>
          </a:p>
          <a:p>
            <a:endParaRPr lang="en-ID"/>
          </a:p>
          <a:p>
            <a:r>
              <a:rPr lang="en-ID" b="1"/>
              <a:t>Tanpa ini, desain responsif Anda tidak akan berfungsi!</a:t>
            </a:r>
          </a:p>
        </p:txBody>
      </p:sp>
    </p:spTree>
    <p:extLst>
      <p:ext uri="{BB962C8B-B14F-4D97-AF65-F5344CB8AC3E}">
        <p14:creationId xmlns:p14="http://schemas.microsoft.com/office/powerpoint/2010/main" val="189826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9AD2-250D-61EF-DD8E-F52B8ED8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Apa yang Telah Kita Pelajari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91FF-70AA-25F8-9783-B2C3C8818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/>
              <a:t>1. CSS Dasar: Memberi gaya pada elemen.</a:t>
            </a:r>
          </a:p>
          <a:p>
            <a:r>
              <a:rPr lang="en-ID"/>
              <a:t>2. Box Model: Memahami ruang dan ukuran.</a:t>
            </a:r>
          </a:p>
          <a:p>
            <a:r>
              <a:rPr lang="en-ID"/>
              <a:t>3. Flexbox &amp; Grid: Mengatur tata letak modern.</a:t>
            </a:r>
          </a:p>
          <a:p>
            <a:r>
              <a:rPr lang="en-ID"/>
              <a:t>4. Media Queries: Membuat layout beradaptasi.</a:t>
            </a:r>
          </a:p>
          <a:p>
            <a:endParaRPr lang="en-ID"/>
          </a:p>
          <a:p>
            <a:r>
              <a:rPr lang="en-ID" b="1"/>
              <a:t>Tugas Anda: Sempurnakan Halaman Bio Pribadi Anda!</a:t>
            </a:r>
          </a:p>
        </p:txBody>
      </p:sp>
    </p:spTree>
    <p:extLst>
      <p:ext uri="{BB962C8B-B14F-4D97-AF65-F5344CB8AC3E}">
        <p14:creationId xmlns:p14="http://schemas.microsoft.com/office/powerpoint/2010/main" val="185006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1BCA-7E38-1E07-1A98-347CB31F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4400"/>
              <a:t>Terima Kasih &amp; Ada Pertanyaan?</a:t>
            </a:r>
          </a:p>
        </p:txBody>
      </p:sp>
    </p:spTree>
    <p:extLst>
      <p:ext uri="{BB962C8B-B14F-4D97-AF65-F5344CB8AC3E}">
        <p14:creationId xmlns:p14="http://schemas.microsoft.com/office/powerpoint/2010/main" val="7528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6BE-E2A8-9B83-9B19-5CE211AE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Apa yang Akan Kita Kuasai Hari Ini?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0CB0-2CA0-895D-1027-C2700E5CB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Part 1: Fondasi Styling dengan CSS (Modul 2)</a:t>
            </a:r>
          </a:p>
          <a:p>
            <a:r>
              <a:rPr lang="en-ID" b="1"/>
              <a:t>Part 2: Tata Letak Modern (Modul 3)</a:t>
            </a:r>
          </a:p>
          <a:p>
            <a:r>
              <a:rPr lang="en-ID" b="1"/>
              <a:t>Part 3: Desain Responsif</a:t>
            </a:r>
          </a:p>
        </p:txBody>
      </p:sp>
    </p:spTree>
    <p:extLst>
      <p:ext uri="{BB962C8B-B14F-4D97-AF65-F5344CB8AC3E}">
        <p14:creationId xmlns:p14="http://schemas.microsoft.com/office/powerpoint/2010/main" val="24904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0671-6AF4-82A0-5F74-6DDA9BC57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4000"/>
              <a:t>PART 1: FONDASI STYLING (MODUL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0796-79C5-2F4C-36F9-D2674A8B1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2400"/>
              <a:t>Mempercantik Halaman Web</a:t>
            </a:r>
          </a:p>
        </p:txBody>
      </p:sp>
    </p:spTree>
    <p:extLst>
      <p:ext uri="{BB962C8B-B14F-4D97-AF65-F5344CB8AC3E}">
        <p14:creationId xmlns:p14="http://schemas.microsoft.com/office/powerpoint/2010/main" val="240494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597D-CC7E-0BBA-91BD-0AB1140C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Apa itu CSS?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1F07D-F2F2-0813-B0F8-D51593CBA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CSS: Memberi Jiwa pada Halaman Web</a:t>
            </a:r>
          </a:p>
          <a:p>
            <a:r>
              <a:rPr lang="en-ID"/>
              <a:t>Cascading Style Sheets.</a:t>
            </a:r>
          </a:p>
          <a:p>
            <a:r>
              <a:rPr lang="en-ID"/>
              <a:t>Bahasa untuk mendeskripsikan tampilan visual dari dokumen HTML.</a:t>
            </a:r>
          </a:p>
          <a:p>
            <a:r>
              <a:rPr lang="en-ID"/>
              <a:t>Jika HTML adalah kerangka, CSS adalah cat, furnitur, dan dekorasi.</a:t>
            </a:r>
          </a:p>
          <a:p>
            <a:endParaRPr lang="en-ID"/>
          </a:p>
          <a:p>
            <a:r>
              <a:rPr lang="en-ID"/>
              <a:t>Tugas Utama CSS: Mengontrol warna, font, jarak, latar belakang, dan posisi.</a:t>
            </a:r>
          </a:p>
          <a:p>
            <a:r>
              <a:rPr lang="en-ID"/>
              <a:t>Prinsip Utama: Pisahkan Struktur (HTML) dari Gaya (CSS).</a:t>
            </a:r>
          </a:p>
        </p:txBody>
      </p:sp>
    </p:spTree>
    <p:extLst>
      <p:ext uri="{BB962C8B-B14F-4D97-AF65-F5344CB8AC3E}">
        <p14:creationId xmlns:p14="http://schemas.microsoft.com/office/powerpoint/2010/main" val="105918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F735-1925-F505-FAD3-60922199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Tiga Jalan Menuju Gaya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19DB1-947C-4CFB-6018-84259BACE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/>
              <a:t>1. Inline CSS (Kurang Direkomendasikan)</a:t>
            </a:r>
          </a:p>
          <a:p>
            <a:r>
              <a:rPr lang="en-ID">
                <a:latin typeface="Courier New" panose="02070309020205020404" pitchFamily="49" charset="0"/>
              </a:rPr>
              <a:t>&lt;p style="color: blue;"&gt;</a:t>
            </a:r>
          </a:p>
          <a:p>
            <a:r>
              <a:rPr lang="en-ID" b="1"/>
              <a:t>2. Internal CSS</a:t>
            </a:r>
          </a:p>
          <a:p>
            <a:r>
              <a:rPr lang="en-ID"/>
              <a:t>Di dalam tag &lt;style&gt; di bagian &lt;head&gt;.</a:t>
            </a:r>
          </a:p>
          <a:p>
            <a:r>
              <a:rPr lang="en-ID" b="1"/>
              <a:t>3. External CSS (Sangat Direkomendasikan)</a:t>
            </a:r>
          </a:p>
          <a:p>
            <a:r>
              <a:rPr lang="en-ID"/>
              <a:t>Di file terpisah (misal: style.css) via &lt;link&gt;.</a:t>
            </a:r>
          </a:p>
        </p:txBody>
      </p:sp>
    </p:spTree>
    <p:extLst>
      <p:ext uri="{BB962C8B-B14F-4D97-AF65-F5344CB8AC3E}">
        <p14:creationId xmlns:p14="http://schemas.microsoft.com/office/powerpoint/2010/main" val="137021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C89-4ED5-9576-9A4E-35D38E9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Memahami 'Bahasa'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C6E57-3F7F-D444-4E85-47BB14368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sz="1400">
                <a:latin typeface="Courier New" panose="02070309020205020404" pitchFamily="49" charset="0"/>
              </a:rPr>
              <a:t>/* Selector menargetkan elemen HTML */</a:t>
            </a:r>
          </a:p>
          <a:p>
            <a:r>
              <a:rPr lang="en-ID" sz="1400">
                <a:latin typeface="Courier New" panose="02070309020205020404" pitchFamily="49" charset="0"/>
              </a:rPr>
              <a:t>p {</a:t>
            </a:r>
          </a:p>
          <a:p>
            <a:r>
              <a:rPr lang="en-ID" sz="1400">
                <a:latin typeface="Courier New" panose="02070309020205020404" pitchFamily="49" charset="0"/>
              </a:rPr>
              <a:t>  color: green; /* Property: jenis gaya, Value: nilai gaya */</a:t>
            </a:r>
          </a:p>
          <a:p>
            <a:r>
              <a:rPr lang="en-ID" sz="1400">
                <a:latin typeface="Courier New" panose="02070309020205020404" pitchFamily="49" charset="0"/>
              </a:rPr>
              <a:t>  font-size: 16px;</a:t>
            </a:r>
          </a:p>
          <a:p>
            <a:r>
              <a:rPr lang="en-ID" sz="1400">
                <a:latin typeface="Courier New" panose="02070309020205020404" pitchFamily="49" charset="0"/>
              </a:rPr>
              <a:t>}</a:t>
            </a:r>
          </a:p>
          <a:p>
            <a:endParaRPr lang="en-ID"/>
          </a:p>
          <a:p>
            <a:r>
              <a:rPr lang="en-ID" b="1"/>
              <a:t>Selector Paling Umum:</a:t>
            </a:r>
          </a:p>
          <a:p>
            <a:r>
              <a:rPr lang="en-ID"/>
              <a:t>Element Selector: p, h1, div</a:t>
            </a:r>
          </a:p>
          <a:p>
            <a:r>
              <a:rPr lang="en-ID"/>
              <a:t>Class Selector: .nama-kelas</a:t>
            </a:r>
          </a:p>
          <a:p>
            <a:r>
              <a:rPr lang="en-ID"/>
              <a:t>ID Selector: #id-unik</a:t>
            </a:r>
          </a:p>
        </p:txBody>
      </p:sp>
    </p:spTree>
    <p:extLst>
      <p:ext uri="{BB962C8B-B14F-4D97-AF65-F5344CB8AC3E}">
        <p14:creationId xmlns:p14="http://schemas.microsoft.com/office/powerpoint/2010/main" val="405721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571C-7326-B457-E5DC-AE432390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Inti: The Box Model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20DF-122C-5A2F-97ED-93E65704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i="1"/>
              <a:t>[GAMBAR: Diagram CSS Box Model]</a:t>
            </a:r>
          </a:p>
          <a:p>
            <a:endParaRPr lang="en-ID"/>
          </a:p>
          <a:p>
            <a:r>
              <a:rPr lang="en-ID"/>
              <a:t>Browser melihat setiap elemen HTML sebagai kotak.</a:t>
            </a:r>
          </a:p>
          <a:p>
            <a:r>
              <a:rPr lang="en-ID"/>
              <a:t>Content: Isi dari kotak (teks/gambar).</a:t>
            </a:r>
          </a:p>
          <a:p>
            <a:r>
              <a:rPr lang="en-ID"/>
              <a:t>Padding: Ruang transparan di dalam border.</a:t>
            </a:r>
          </a:p>
          <a:p>
            <a:r>
              <a:rPr lang="en-ID"/>
              <a:t>Border: Garis yang mengelilingi padding dan konten.</a:t>
            </a:r>
          </a:p>
          <a:p>
            <a:r>
              <a:rPr lang="en-ID"/>
              <a:t>Margin: Ruang transparan di luar border.</a:t>
            </a:r>
          </a:p>
        </p:txBody>
      </p:sp>
    </p:spTree>
    <p:extLst>
      <p:ext uri="{BB962C8B-B14F-4D97-AF65-F5344CB8AC3E}">
        <p14:creationId xmlns:p14="http://schemas.microsoft.com/office/powerpoint/2010/main" val="7708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84D5-4B82-C3CF-D7B4-7F9012D43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sz="4000"/>
              <a:t>PART 2: TATA LETAK MODERN (MODUL 3)</a:t>
            </a:r>
            <a:endParaRPr lang="en-ID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9CB3F-30C3-8A55-FA70-9E5097521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2400"/>
              <a:t>Menjadi Arsitek Halaman Web</a:t>
            </a:r>
          </a:p>
        </p:txBody>
      </p:sp>
    </p:spTree>
    <p:extLst>
      <p:ext uri="{BB962C8B-B14F-4D97-AF65-F5344CB8AC3E}">
        <p14:creationId xmlns:p14="http://schemas.microsoft.com/office/powerpoint/2010/main" val="13959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2EFE-2AE0-D621-DA7D-F95D7629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Dari Kekacauan Menuju Keteraturan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44F31-8846-FB14-D7C5-C15039CDF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Dulu</a:t>
            </a:r>
            <a:r>
              <a:rPr lang="en-ID" dirty="0"/>
              <a:t>, developer </a:t>
            </a:r>
            <a:r>
              <a:rPr lang="en-ID" dirty="0" err="1"/>
              <a:t>menggunakan</a:t>
            </a:r>
            <a:r>
              <a:rPr lang="en-ID" dirty="0"/>
              <a:t> float </a:t>
            </a:r>
            <a:r>
              <a:rPr lang="en-ID" dirty="0" err="1"/>
              <a:t>untuk</a:t>
            </a:r>
            <a:r>
              <a:rPr lang="en-ID" dirty="0"/>
              <a:t> layout. 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rumit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b="1" dirty="0"/>
              <a:t>Selamat Datang di Era Modern:</a:t>
            </a:r>
          </a:p>
          <a:p>
            <a:r>
              <a:rPr lang="en-ID" dirty="0"/>
              <a:t>1. Flexbox: Master layout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(baris ATAU </a:t>
            </a:r>
            <a:r>
              <a:rPr lang="en-ID" dirty="0" err="1"/>
              <a:t>kolom</a:t>
            </a:r>
            <a:r>
              <a:rPr lang="en-ID" dirty="0"/>
              <a:t>).</a:t>
            </a:r>
          </a:p>
          <a:p>
            <a:r>
              <a:rPr lang="en-ID" dirty="0"/>
              <a:t>2. Grid: Master layout dua </a:t>
            </a:r>
            <a:r>
              <a:rPr lang="en-ID" dirty="0" err="1"/>
              <a:t>dimensi</a:t>
            </a:r>
            <a:r>
              <a:rPr lang="en-ID" dirty="0"/>
              <a:t> (baris DAN </a:t>
            </a:r>
            <a:r>
              <a:rPr lang="en-ID" dirty="0" err="1"/>
              <a:t>kolom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32961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680</Words>
  <Application>Microsoft Office PowerPoint</Application>
  <PresentationFormat>Custom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Courier New</vt:lpstr>
      <vt:lpstr>Retrospect</vt:lpstr>
      <vt:lpstr>Pelatihan Web Developer</vt:lpstr>
      <vt:lpstr>Apa yang Akan Kita Kuasai Hari Ini?</vt:lpstr>
      <vt:lpstr>PART 1: FONDASI STYLING (MODUL 2)</vt:lpstr>
      <vt:lpstr>Apa itu CSS?</vt:lpstr>
      <vt:lpstr>Tiga Jalan Menuju Gaya</vt:lpstr>
      <vt:lpstr>Memahami 'Bahasa' CSS</vt:lpstr>
      <vt:lpstr>Konsep Inti: The Box Model</vt:lpstr>
      <vt:lpstr>PART 2: TATA LETAK MODERN (MODUL 3)</vt:lpstr>
      <vt:lpstr>Dari Kekacauan Menuju Keteraturan</vt:lpstr>
      <vt:lpstr>Flexbox: Merapikan Item dalam Satu Baris/Kolom</vt:lpstr>
      <vt:lpstr>Grid: Membangun Struktur Utama Halaman</vt:lpstr>
      <vt:lpstr>Kapan Menggunakan yang Mana?</vt:lpstr>
      <vt:lpstr>PART 3: DESAIN RESPONSIF</vt:lpstr>
      <vt:lpstr>Satu Desain, Banyak Ukuran Layar</vt:lpstr>
      <vt:lpstr>Solusinya: Media Queries</vt:lpstr>
      <vt:lpstr>Satu Baris Kode yang Wajib Ada</vt:lpstr>
      <vt:lpstr>Apa yang Telah Kita Pelajari</vt:lpstr>
      <vt:lpstr>Terima Kasih &amp; Ada Pertanyaan?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Rahman</dc:creator>
  <cp:lastModifiedBy>Faisal Rahman</cp:lastModifiedBy>
  <cp:revision>1</cp:revision>
  <dcterms:created xsi:type="dcterms:W3CDTF">2025-08-05T12:04:43Z</dcterms:created>
  <dcterms:modified xsi:type="dcterms:W3CDTF">2025-08-05T12:07:21Z</dcterms:modified>
</cp:coreProperties>
</file>