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sal Rahman" userId="be76a469df76d11b" providerId="LiveId" clId="{38E978FB-CCB5-4B32-BC51-9D386B8EF0D6}"/>
    <pc:docChg chg="undo custSel addSld modSld">
      <pc:chgData name="Faisal Rahman" userId="be76a469df76d11b" providerId="LiveId" clId="{38E978FB-CCB5-4B32-BC51-9D386B8EF0D6}" dt="2025-08-04T14:23:36.661" v="9" actId="20577"/>
      <pc:docMkLst>
        <pc:docMk/>
      </pc:docMkLst>
      <pc:sldChg chg="modSp mod">
        <pc:chgData name="Faisal Rahman" userId="be76a469df76d11b" providerId="LiveId" clId="{38E978FB-CCB5-4B32-BC51-9D386B8EF0D6}" dt="2025-08-04T14:23:22.794" v="8" actId="20577"/>
        <pc:sldMkLst>
          <pc:docMk/>
          <pc:sldMk cId="3111304109" sldId="263"/>
        </pc:sldMkLst>
        <pc:spChg chg="mod">
          <ac:chgData name="Faisal Rahman" userId="be76a469df76d11b" providerId="LiveId" clId="{38E978FB-CCB5-4B32-BC51-9D386B8EF0D6}" dt="2025-08-04T14:23:22.794" v="8" actId="20577"/>
          <ac:spMkLst>
            <pc:docMk/>
            <pc:sldMk cId="3111304109" sldId="263"/>
            <ac:spMk id="3" creationId="{81E70A45-ED9D-5470-3CB2-F9DEA5DBC3D2}"/>
          </ac:spMkLst>
        </pc:spChg>
      </pc:sldChg>
      <pc:sldChg chg="modSp add mod">
        <pc:chgData name="Faisal Rahman" userId="be76a469df76d11b" providerId="LiveId" clId="{38E978FB-CCB5-4B32-BC51-9D386B8EF0D6}" dt="2025-08-04T14:23:36.661" v="9" actId="20577"/>
        <pc:sldMkLst>
          <pc:docMk/>
          <pc:sldMk cId="1923253872" sldId="269"/>
        </pc:sldMkLst>
        <pc:spChg chg="mod">
          <ac:chgData name="Faisal Rahman" userId="be76a469df76d11b" providerId="LiveId" clId="{38E978FB-CCB5-4B32-BC51-9D386B8EF0D6}" dt="2025-08-04T14:23:36.661" v="9" actId="20577"/>
          <ac:spMkLst>
            <pc:docMk/>
            <pc:sldMk cId="1923253872" sldId="269"/>
            <ac:spMk id="3" creationId="{BDF68ADE-6E68-3FEC-B360-72EB4DB462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607162"/>
            <a:ext cx="6035040" cy="285292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00" spc="-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030" y="3564497"/>
            <a:ext cx="6035040" cy="914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20" cap="all" spc="160" baseline="0">
                <a:solidFill>
                  <a:schemeClr val="tx2"/>
                </a:solidFill>
                <a:latin typeface="+mj-lt"/>
              </a:defRPr>
            </a:lvl1pPr>
            <a:lvl2pPr marL="365760" indent="0" algn="ctr">
              <a:buNone/>
              <a:defRPr sz="1920"/>
            </a:lvl2pPr>
            <a:lvl3pPr marL="731520" indent="0" algn="ctr">
              <a:buNone/>
              <a:defRPr sz="1920"/>
            </a:lvl3pPr>
            <a:lvl4pPr marL="1097280" indent="0" algn="ctr">
              <a:buNone/>
              <a:defRPr sz="1600"/>
            </a:lvl4pPr>
            <a:lvl5pPr marL="1463040" indent="0" algn="ctr">
              <a:buNone/>
              <a:defRPr sz="1600"/>
            </a:lvl5pPr>
            <a:lvl6pPr marL="1828800" indent="0" algn="ctr">
              <a:buNone/>
              <a:defRPr sz="1600"/>
            </a:lvl6pPr>
            <a:lvl7pPr marL="2194560" indent="0" algn="ctr">
              <a:buNone/>
              <a:defRPr sz="1600"/>
            </a:lvl7pPr>
            <a:lvl8pPr marL="2560320" indent="0" algn="ctr">
              <a:buNone/>
              <a:defRPr sz="1600"/>
            </a:lvl8pPr>
            <a:lvl9pPr marL="292608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724595" y="3474720"/>
            <a:ext cx="59253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94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9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31824"/>
            <a:ext cx="1577340" cy="4605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31823"/>
            <a:ext cx="4640580" cy="460593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84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EC3C-64CA-0693-5495-38921348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1F52D-CD60-5391-1906-1E81933F5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4FA3-C16C-FD21-E7C0-5A2AF793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28A4-30AB-5ADA-F006-CBBF6E1C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0656-8EB3-4880-F15F-D8B2890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8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49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7162"/>
            <a:ext cx="6035040" cy="285292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3562502"/>
            <a:ext cx="6035040" cy="914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20" cap="all" spc="160" baseline="0">
                <a:solidFill>
                  <a:schemeClr val="tx2"/>
                </a:solidFill>
                <a:latin typeface="+mj-lt"/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724595" y="3474720"/>
            <a:ext cx="59253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476587"/>
            <a:ext cx="2962656" cy="321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752" y="1476589"/>
            <a:ext cx="2962656" cy="321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695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476841"/>
            <a:ext cx="2962656" cy="58902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0" b="0" cap="all" baseline="0">
                <a:solidFill>
                  <a:schemeClr val="tx2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" y="2065867"/>
            <a:ext cx="2962656" cy="2629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0752" y="1476841"/>
            <a:ext cx="2962656" cy="58902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0" b="0" cap="all" baseline="0">
                <a:solidFill>
                  <a:schemeClr val="tx2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0752" y="2065867"/>
            <a:ext cx="2962656" cy="2629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04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91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35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430474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424042" y="0"/>
            <a:ext cx="38405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75487"/>
            <a:ext cx="1920240" cy="1828800"/>
          </a:xfrm>
        </p:spPr>
        <p:txBody>
          <a:bodyPr anchor="b">
            <a:normAutofit/>
          </a:bodyPr>
          <a:lstStyle>
            <a:lvl1pPr>
              <a:defRPr sz="28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190" y="585216"/>
            <a:ext cx="4007514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2340864"/>
            <a:ext cx="1920240" cy="27032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9308" y="5167829"/>
            <a:ext cx="1571106" cy="292100"/>
          </a:xfrm>
        </p:spPr>
        <p:txBody>
          <a:bodyPr/>
          <a:lstStyle>
            <a:lvl1pPr algn="l">
              <a:defRPr/>
            </a:lvl1pPr>
          </a:lstStyle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80360" y="5167829"/>
            <a:ext cx="2788920" cy="2921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5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962400"/>
            <a:ext cx="7313295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3932061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4059936"/>
            <a:ext cx="6071616" cy="658368"/>
          </a:xfrm>
        </p:spPr>
        <p:txBody>
          <a:bodyPr tIns="0" bIns="0" anchor="b">
            <a:noAutofit/>
          </a:bodyPr>
          <a:lstStyle>
            <a:lvl1pPr>
              <a:defRPr sz="28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315191" cy="39320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560">
                <a:solidFill>
                  <a:schemeClr val="bg1"/>
                </a:solidFill>
              </a:defRPr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7" y="4725619"/>
            <a:ext cx="6071616" cy="4754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80"/>
              </a:spcAft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01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20640"/>
            <a:ext cx="7315201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067453"/>
            <a:ext cx="7315201" cy="52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7" y="1476587"/>
            <a:ext cx="6035041" cy="32186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369" y="5167829"/>
            <a:ext cx="1483362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rgbClr val="FFFFFF"/>
                </a:solidFill>
              </a:defRPr>
            </a:lvl1pPr>
          </a:lstStyle>
          <a:p>
            <a:fld id="{C8E0503B-A38B-447A-A286-5CFE2954A0A0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712" y="5167829"/>
            <a:ext cx="2893682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0276" y="5167829"/>
            <a:ext cx="7872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rgbClr val="FFFFFF"/>
                </a:solidFill>
              </a:defRPr>
            </a:lvl1pPr>
          </a:lstStyle>
          <a:p>
            <a:fld id="{372213C5-FE78-45FB-9BC9-CA67B3D3F637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716119" y="1390276"/>
            <a:ext cx="59801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4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31520" rtl="0" eaLnBrk="1" latinLnBrk="0" hangingPunct="1">
        <a:lnSpc>
          <a:spcPct val="85000"/>
        </a:lnSpc>
        <a:spcBef>
          <a:spcPct val="0"/>
        </a:spcBef>
        <a:buNone/>
        <a:defRPr sz="3840" kern="1200" spc="-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3152" indent="-73152" algn="l" defTabSz="731520" rtl="0" eaLnBrk="1" latinLnBrk="0" hangingPunct="1">
        <a:lnSpc>
          <a:spcPct val="90000"/>
        </a:lnSpc>
        <a:spcBef>
          <a:spcPts val="960"/>
        </a:spcBef>
        <a:spcAft>
          <a:spcPts val="1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7238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53542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99846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6150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8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4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0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6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21FD-B644-4059-A5E4-F871AF046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Pelatihan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CCE2A-C9FB-007F-8ABC-EE5F83D56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Modul 1: </a:t>
            </a:r>
            <a:r>
              <a:rPr lang="en-ID" dirty="0" err="1"/>
              <a:t>Fondasi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05211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8F38-8B8B-F22E-666F-34827AAC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Membangun dengan Makna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5F925-9CE5-56DB-76D6-08C9FB40C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b="1" i="1"/>
              <a:t>[SISIPKAN GAMBAR LAYOUT SEMANTIK DI SINI]</a:t>
            </a:r>
          </a:p>
          <a:p>
            <a:endParaRPr lang="en-ID"/>
          </a:p>
          <a:p>
            <a:r>
              <a:rPr lang="en-ID"/>
              <a:t>Daripada hanya menggunakan &lt;div&gt;, gunakan tag yang sesuai tujuannya.</a:t>
            </a:r>
          </a:p>
          <a:p>
            <a:r>
              <a:rPr lang="en-ID"/>
              <a:t>&lt;header&gt;: Bagian kepala halaman</a:t>
            </a:r>
          </a:p>
          <a:p>
            <a:r>
              <a:rPr lang="en-ID"/>
              <a:t>&lt;nav&gt;: Khusus untuk navigasi utama</a:t>
            </a:r>
          </a:p>
          <a:p>
            <a:r>
              <a:rPr lang="en-ID"/>
              <a:t>&lt;main&gt;: Konten utama halaman</a:t>
            </a:r>
          </a:p>
          <a:p>
            <a:r>
              <a:rPr lang="en-ID"/>
              <a:t>&lt;section&gt;: Mengelompokkan konten terkait</a:t>
            </a:r>
          </a:p>
          <a:p>
            <a:r>
              <a:rPr lang="en-ID"/>
              <a:t>&lt;article&gt;: Untuk konten mandiri</a:t>
            </a:r>
          </a:p>
          <a:p>
            <a:r>
              <a:rPr lang="en-ID"/>
              <a:t>&lt;footer&gt;: Bagian kaki halaman</a:t>
            </a:r>
          </a:p>
        </p:txBody>
      </p:sp>
    </p:spTree>
    <p:extLst>
      <p:ext uri="{BB962C8B-B14F-4D97-AF65-F5344CB8AC3E}">
        <p14:creationId xmlns:p14="http://schemas.microsoft.com/office/powerpoint/2010/main" val="180706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38AC-5904-C150-0965-7977461B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Menampilkan Data dengan Tabel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7D19-8E6D-D3BA-84CF-25AD345D9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D" b="1"/>
              <a:t>Struktur Tabel</a:t>
            </a:r>
          </a:p>
          <a:p>
            <a:r>
              <a:rPr lang="en-ID" i="1"/>
              <a:t>Gunakan tabel hanya untuk data tabular, bukan untuk layout!</a:t>
            </a:r>
          </a:p>
          <a:p>
            <a:endParaRPr lang="en-ID"/>
          </a:p>
          <a:p>
            <a:r>
              <a:rPr lang="en-ID" sz="1400">
                <a:latin typeface="Courier New" panose="02070309020205020404" pitchFamily="49" charset="0"/>
              </a:rPr>
              <a:t>&lt;table&gt;</a:t>
            </a:r>
          </a:p>
          <a:p>
            <a:r>
              <a:rPr lang="en-ID" sz="1400">
                <a:latin typeface="Courier New" panose="02070309020205020404" pitchFamily="49" charset="0"/>
              </a:rPr>
              <a:t>  &lt;tr&gt;</a:t>
            </a:r>
          </a:p>
          <a:p>
            <a:r>
              <a:rPr lang="en-ID" sz="1400">
                <a:latin typeface="Courier New" panose="02070309020205020404" pitchFamily="49" charset="0"/>
              </a:rPr>
              <a:t>    &lt;th&gt;Nama&lt;/th&gt;</a:t>
            </a:r>
          </a:p>
          <a:p>
            <a:r>
              <a:rPr lang="en-ID" sz="1400">
                <a:latin typeface="Courier New" panose="02070309020205020404" pitchFamily="49" charset="0"/>
              </a:rPr>
              <a:t>    &lt;th&gt;Kota&lt;/th&gt;</a:t>
            </a:r>
          </a:p>
          <a:p>
            <a:r>
              <a:rPr lang="en-ID" sz="1400">
                <a:latin typeface="Courier New" panose="02070309020205020404" pitchFamily="49" charset="0"/>
              </a:rPr>
              <a:t>  &lt;/tr&gt;</a:t>
            </a:r>
          </a:p>
          <a:p>
            <a:r>
              <a:rPr lang="en-ID" sz="1400">
                <a:latin typeface="Courier New" panose="02070309020205020404" pitchFamily="49" charset="0"/>
              </a:rPr>
              <a:t>  &lt;tr&gt;</a:t>
            </a:r>
          </a:p>
          <a:p>
            <a:r>
              <a:rPr lang="en-ID" sz="1400">
                <a:latin typeface="Courier New" panose="02070309020205020404" pitchFamily="49" charset="0"/>
              </a:rPr>
              <a:t>    &lt;td&gt;Budi&lt;/td&gt;</a:t>
            </a:r>
          </a:p>
          <a:p>
            <a:r>
              <a:rPr lang="en-ID" sz="1400">
                <a:latin typeface="Courier New" panose="02070309020205020404" pitchFamily="49" charset="0"/>
              </a:rPr>
              <a:t>    &lt;td&gt;Jakarta&lt;/td&gt;</a:t>
            </a:r>
          </a:p>
          <a:p>
            <a:r>
              <a:rPr lang="en-ID" sz="1400">
                <a:latin typeface="Courier New" panose="02070309020205020404" pitchFamily="49" charset="0"/>
              </a:rPr>
              <a:t>  &lt;/tr&gt;</a:t>
            </a:r>
          </a:p>
          <a:p>
            <a:r>
              <a:rPr lang="en-ID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57645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EE48-D259-27ED-0E5A-5A18EF7C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Mengumpulkan Input dengan Formulir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C13C2-2F44-1F50-D9CD-8F740BCF3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b="1" dirty="0"/>
              <a:t>Dasar-</a:t>
            </a:r>
            <a:r>
              <a:rPr lang="en-ID" b="1" dirty="0" err="1"/>
              <a:t>dasar</a:t>
            </a:r>
            <a:r>
              <a:rPr lang="en-ID" b="1" dirty="0"/>
              <a:t> </a:t>
            </a:r>
            <a:r>
              <a:rPr lang="en-ID" b="1" dirty="0" err="1"/>
              <a:t>Formulir</a:t>
            </a:r>
            <a:endParaRPr lang="en-ID" b="1" dirty="0"/>
          </a:p>
          <a:p>
            <a:endParaRPr lang="en-ID" dirty="0"/>
          </a:p>
          <a:p>
            <a:r>
              <a:rPr lang="en-ID" sz="1400" dirty="0">
                <a:latin typeface="Courier New" panose="02070309020205020404" pitchFamily="49" charset="0"/>
              </a:rPr>
              <a:t>&lt;form&gt;</a:t>
            </a:r>
          </a:p>
          <a:p>
            <a:r>
              <a:rPr lang="en-ID" sz="1400" dirty="0">
                <a:latin typeface="Courier New" panose="02070309020205020404" pitchFamily="49" charset="0"/>
              </a:rPr>
              <a:t>  &lt;label for="nama"&gt;Nama:&lt;/label&gt;&lt;</a:t>
            </a:r>
            <a:r>
              <a:rPr lang="en-ID" sz="1400" dirty="0" err="1">
                <a:latin typeface="Courier New" panose="02070309020205020404" pitchFamily="49" charset="0"/>
              </a:rPr>
              <a:t>br</a:t>
            </a:r>
            <a:r>
              <a:rPr lang="en-ID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en-ID" sz="1400" dirty="0">
                <a:latin typeface="Courier New" panose="02070309020205020404" pitchFamily="49" charset="0"/>
              </a:rPr>
              <a:t>  &lt;input type="text" id="nama" name="</a:t>
            </a:r>
            <a:r>
              <a:rPr lang="en-ID" sz="1400" dirty="0" err="1">
                <a:latin typeface="Courier New" panose="02070309020205020404" pitchFamily="49" charset="0"/>
              </a:rPr>
              <a:t>nama_user</a:t>
            </a:r>
            <a:r>
              <a:rPr lang="en-ID" sz="1400" dirty="0">
                <a:latin typeface="Courier New" panose="02070309020205020404" pitchFamily="49" charset="0"/>
              </a:rPr>
              <a:t>"&gt;&lt;</a:t>
            </a:r>
            <a:r>
              <a:rPr lang="en-ID" sz="1400" dirty="0" err="1">
                <a:latin typeface="Courier New" panose="02070309020205020404" pitchFamily="49" charset="0"/>
              </a:rPr>
              <a:t>br</a:t>
            </a:r>
            <a:r>
              <a:rPr lang="en-ID" sz="1400" dirty="0">
                <a:latin typeface="Courier New" panose="02070309020205020404" pitchFamily="49" charset="0"/>
              </a:rPr>
              <a:t>&gt;</a:t>
            </a:r>
          </a:p>
          <a:p>
            <a:endParaRPr lang="en-ID" sz="1400" dirty="0">
              <a:latin typeface="Courier New" panose="02070309020205020404" pitchFamily="49" charset="0"/>
            </a:endParaRPr>
          </a:p>
          <a:p>
            <a:r>
              <a:rPr lang="en-ID" sz="1400" dirty="0">
                <a:latin typeface="Courier New" panose="02070309020205020404" pitchFamily="49" charset="0"/>
              </a:rPr>
              <a:t>  &lt;label for="email"&gt;Email:&lt;/label&gt;&lt;</a:t>
            </a:r>
            <a:r>
              <a:rPr lang="en-ID" sz="1400" dirty="0" err="1">
                <a:latin typeface="Courier New" panose="02070309020205020404" pitchFamily="49" charset="0"/>
              </a:rPr>
              <a:t>br</a:t>
            </a:r>
            <a:r>
              <a:rPr lang="en-ID" sz="1400" dirty="0">
                <a:latin typeface="Courier New" panose="02070309020205020404" pitchFamily="49" charset="0"/>
              </a:rPr>
              <a:t>&gt;</a:t>
            </a:r>
          </a:p>
          <a:p>
            <a:r>
              <a:rPr lang="en-ID" sz="1400" dirty="0">
                <a:latin typeface="Courier New" panose="02070309020205020404" pitchFamily="49" charset="0"/>
              </a:rPr>
              <a:t>  &lt;input type="email" id="email" name="</a:t>
            </a:r>
            <a:r>
              <a:rPr lang="en-ID" sz="1400" dirty="0" err="1">
                <a:latin typeface="Courier New" panose="02070309020205020404" pitchFamily="49" charset="0"/>
              </a:rPr>
              <a:t>email_user</a:t>
            </a:r>
            <a:r>
              <a:rPr lang="en-ID" sz="1400" dirty="0">
                <a:latin typeface="Courier New" panose="02070309020205020404" pitchFamily="49" charset="0"/>
              </a:rPr>
              <a:t>"&gt;&lt;</a:t>
            </a:r>
            <a:r>
              <a:rPr lang="en-ID" sz="1400" dirty="0" err="1">
                <a:latin typeface="Courier New" panose="02070309020205020404" pitchFamily="49" charset="0"/>
              </a:rPr>
              <a:t>br</a:t>
            </a:r>
            <a:r>
              <a:rPr lang="en-ID" sz="1400" dirty="0">
                <a:latin typeface="Courier New" panose="02070309020205020404" pitchFamily="49" charset="0"/>
              </a:rPr>
              <a:t>&gt;</a:t>
            </a:r>
          </a:p>
          <a:p>
            <a:endParaRPr lang="en-ID" sz="1400" dirty="0">
              <a:latin typeface="Courier New" panose="02070309020205020404" pitchFamily="49" charset="0"/>
            </a:endParaRPr>
          </a:p>
          <a:p>
            <a:r>
              <a:rPr lang="en-ID" sz="1400" dirty="0">
                <a:latin typeface="Courier New" panose="02070309020205020404" pitchFamily="49" charset="0"/>
              </a:rPr>
              <a:t>  &lt;button type="submit"&gt;Kirim&lt;/button&gt;</a:t>
            </a:r>
          </a:p>
          <a:p>
            <a:r>
              <a:rPr lang="en-ID" sz="1400" dirty="0">
                <a:latin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5184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006F-D2E5-F708-35C5-F8DF47C7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Mari Praktik!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6ADEB-2AB9-D0EB-32B9-8D7B8830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/>
              <a:t>Tugas: Membuat Halaman Bio Pribadi</a:t>
            </a:r>
          </a:p>
          <a:p>
            <a:endParaRPr lang="en-ID"/>
          </a:p>
          <a:p>
            <a:r>
              <a:rPr lang="en-ID" b="1"/>
              <a:t>Tujuan: Menggabungkan semua yang telah dipelajari.</a:t>
            </a:r>
          </a:p>
          <a:p>
            <a:endParaRPr lang="en-ID"/>
          </a:p>
          <a:p>
            <a:r>
              <a:rPr lang="en-ID" b="1"/>
              <a:t>Isi Halaman:</a:t>
            </a:r>
          </a:p>
          <a:p>
            <a:r>
              <a:rPr lang="en-ID"/>
              <a:t>1. Judul &amp; Struktur Dasar</a:t>
            </a:r>
          </a:p>
          <a:p>
            <a:r>
              <a:rPr lang="en-ID"/>
              <a:t>2. Header dengan nama Anda (&lt;h1&gt;)</a:t>
            </a:r>
          </a:p>
          <a:p>
            <a:r>
              <a:rPr lang="en-ID"/>
              <a:t>3. Main content berisi beberapa section</a:t>
            </a:r>
          </a:p>
          <a:p>
            <a:r>
              <a:rPr lang="en-ID"/>
              <a:t>4. Footer dengan info hak cipta</a:t>
            </a:r>
          </a:p>
        </p:txBody>
      </p:sp>
    </p:spTree>
    <p:extLst>
      <p:ext uri="{BB962C8B-B14F-4D97-AF65-F5344CB8AC3E}">
        <p14:creationId xmlns:p14="http://schemas.microsoft.com/office/powerpoint/2010/main" val="373170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CF91-AA05-94A4-6A38-DCD04185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Ada Pertanyaan?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306B5-F87F-FE6E-1D6F-B055AB069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Ringkasan:</a:t>
            </a:r>
          </a:p>
          <a:p>
            <a:r>
              <a:rPr lang="en-ID"/>
              <a:t>HTML adalah tentang struktur, bukan gaya.</a:t>
            </a:r>
          </a:p>
          <a:p>
            <a:r>
              <a:rPr lang="en-ID"/>
              <a:t>Gunakan tag yang semantik dan sesuai maknanya.</a:t>
            </a:r>
          </a:p>
          <a:p>
            <a:r>
              <a:rPr lang="en-ID"/>
              <a:t>Selalu sertakan atribut alt pada gambar.</a:t>
            </a:r>
          </a:p>
          <a:p>
            <a:endParaRPr lang="en-ID"/>
          </a:p>
          <a:p>
            <a:r>
              <a:rPr lang="en-ID" b="1"/>
              <a:t>Selanjutnya:</a:t>
            </a:r>
          </a:p>
          <a:p>
            <a:r>
              <a:rPr lang="en-ID"/>
              <a:t>Di Modul 2, kita akan belajar CSS untuk membuat halaman kita terlihat indah!</a:t>
            </a:r>
          </a:p>
        </p:txBody>
      </p:sp>
    </p:spTree>
    <p:extLst>
      <p:ext uri="{BB962C8B-B14F-4D97-AF65-F5344CB8AC3E}">
        <p14:creationId xmlns:p14="http://schemas.microsoft.com/office/powerpoint/2010/main" val="190846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9229-2437-9317-1A41-9210E0AF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Apa yang Akan Kita Pelajari Hari Ini?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7F153-DA2B-AB0B-95F5-A4B4BC6B0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/>
              <a:t>Perkenalan: Apa itu HTML?</a:t>
            </a:r>
          </a:p>
          <a:p>
            <a:r>
              <a:rPr lang="en-ID"/>
              <a:t>Anatomi HTML: Tag, Elemen, dan Atribut.</a:t>
            </a:r>
          </a:p>
          <a:p>
            <a:r>
              <a:rPr lang="en-ID"/>
              <a:t>Struktur Dasar: Kerangka Wajib Setiap Halaman Web.</a:t>
            </a:r>
          </a:p>
          <a:p>
            <a:r>
              <a:rPr lang="en-ID"/>
              <a:t>Konten Esensial: Teks, Link, Gambar, dan Daftar.</a:t>
            </a:r>
          </a:p>
          <a:p>
            <a:r>
              <a:rPr lang="en-ID"/>
              <a:t>Struktur Semantik: Membangun Layout yang Bermakna.</a:t>
            </a:r>
          </a:p>
          <a:p>
            <a:r>
              <a:rPr lang="en-ID"/>
              <a:t>Tabel &amp; Formulir: Menampilkan Data dan Mengumpulkan Input.</a:t>
            </a:r>
          </a:p>
          <a:p>
            <a:r>
              <a:rPr lang="en-ID"/>
              <a:t>Praktik: Membuat Halaman Bio Pribadi!</a:t>
            </a:r>
          </a:p>
        </p:txBody>
      </p:sp>
    </p:spTree>
    <p:extLst>
      <p:ext uri="{BB962C8B-B14F-4D97-AF65-F5344CB8AC3E}">
        <p14:creationId xmlns:p14="http://schemas.microsoft.com/office/powerpoint/2010/main" val="1231870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B7C2-C76A-FA58-6326-4291C5CD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Apa itu HTML?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A0E3-2117-EB2D-F1D8-A5913EA7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HTML adalah Kerangka Website</a:t>
            </a:r>
          </a:p>
          <a:p>
            <a:pPr lvl="1"/>
            <a:r>
              <a:rPr lang="en-ID"/>
              <a:t>	HyperText Markup Language.</a:t>
            </a:r>
          </a:p>
          <a:p>
            <a:r>
              <a:rPr lang="en-ID"/>
              <a:t>Bukan bahasa pemrograman, tapi bahasa markah.</a:t>
            </a:r>
          </a:p>
          <a:p>
            <a:r>
              <a:rPr lang="en-ID"/>
              <a:t>Tugasnya: Memberi struktur dan makna pada konten.</a:t>
            </a:r>
          </a:p>
          <a:p>
            <a:endParaRPr lang="en-ID" b="1"/>
          </a:p>
          <a:p>
            <a:r>
              <a:rPr lang="en-ID"/>
              <a:t>Analogi:</a:t>
            </a:r>
          </a:p>
          <a:p>
            <a:r>
              <a:rPr lang="en-ID"/>
              <a:t>HTML = Kerangka (tembok, atap, pintu).</a:t>
            </a:r>
          </a:p>
          <a:p>
            <a:r>
              <a:rPr lang="en-ID"/>
              <a:t>CSS = Cat &amp; Dekorasi (akan dipelajari nanti).</a:t>
            </a:r>
          </a:p>
          <a:p>
            <a:r>
              <a:rPr lang="en-ID"/>
              <a:t>JavaScript = Fungsi &amp; Interaktivitas (akan dipelajari nanti).</a:t>
            </a:r>
          </a:p>
        </p:txBody>
      </p:sp>
    </p:spTree>
    <p:extLst>
      <p:ext uri="{BB962C8B-B14F-4D97-AF65-F5344CB8AC3E}">
        <p14:creationId xmlns:p14="http://schemas.microsoft.com/office/powerpoint/2010/main" val="30112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D3B-F36E-628B-2B2C-68454C8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Anatomi Dasar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7F5C-F045-26E7-BCE3-98B3D0DA7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/>
              <a:t>Tag, Elemen, dan Atribut</a:t>
            </a:r>
          </a:p>
          <a:p>
            <a:endParaRPr lang="en-ID"/>
          </a:p>
          <a:p>
            <a:r>
              <a:rPr lang="en-ID" b="1" i="1"/>
              <a:t>[SISIPKAN GAMBAR ANATOMI ELEMEN DI SINI]</a:t>
            </a:r>
          </a:p>
          <a:p>
            <a:endParaRPr lang="en-ID"/>
          </a:p>
          <a:p>
            <a:r>
              <a:rPr lang="en-ID"/>
              <a:t>Tag Pembuka: &lt;p&gt; - Memulai sebuah elemen.</a:t>
            </a:r>
          </a:p>
          <a:p>
            <a:r>
              <a:rPr lang="en-ID"/>
              <a:t>Konten: Teks atau elemen lain di dalamnya.</a:t>
            </a:r>
          </a:p>
          <a:p>
            <a:r>
              <a:rPr lang="en-ID"/>
              <a:t>Tag Penutup: &lt;/p&gt; - Mengakhiri sebuah elemen (ada garis miring /).</a:t>
            </a:r>
          </a:p>
          <a:p>
            <a:r>
              <a:rPr lang="en-ID"/>
              <a:t>Elemen: Keseluruhan dari tag pembuka hingga tag penutup.</a:t>
            </a:r>
          </a:p>
          <a:p>
            <a:r>
              <a:rPr lang="en-ID"/>
              <a:t>Atribut: Informasi tambahan pada tag. Contoh: href pada tag &lt;a&gt;.</a:t>
            </a:r>
          </a:p>
        </p:txBody>
      </p:sp>
    </p:spTree>
    <p:extLst>
      <p:ext uri="{BB962C8B-B14F-4D97-AF65-F5344CB8AC3E}">
        <p14:creationId xmlns:p14="http://schemas.microsoft.com/office/powerpoint/2010/main" val="213968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529D-EE27-AEB1-93AF-AF53884E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/>
              <a:t>Setiap File HTML Wajib Punya Ini!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9A64-EEA9-17A1-EA28-B2B482305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sz="1400">
                <a:latin typeface="Courier New" panose="02070309020205020404" pitchFamily="49" charset="0"/>
              </a:rPr>
              <a:t>&lt;html&gt;</a:t>
            </a:r>
          </a:p>
          <a:p>
            <a:r>
              <a:rPr lang="en-US" sz="1400">
                <a:latin typeface="Courier New" panose="02070309020205020404" pitchFamily="49" charset="0"/>
              </a:rPr>
              <a:t>  &lt;head&gt;</a:t>
            </a:r>
          </a:p>
          <a:p>
            <a:r>
              <a:rPr lang="en-US" sz="1400">
                <a:latin typeface="Courier New" panose="02070309020205020404" pitchFamily="49" charset="0"/>
              </a:rPr>
              <a:t>    &lt;title&gt;Judul Halaman di Tab Browser&lt;/title&gt;</a:t>
            </a:r>
          </a:p>
          <a:p>
            <a:r>
              <a:rPr lang="en-US" sz="1400">
                <a:latin typeface="Courier New" panose="02070309020205020404" pitchFamily="49" charset="0"/>
              </a:rPr>
              <a:t>  &lt;/head&gt;</a:t>
            </a:r>
          </a:p>
          <a:p>
            <a:r>
              <a:rPr lang="en-US" sz="1400">
                <a:latin typeface="Courier New" panose="02070309020205020404" pitchFamily="49" charset="0"/>
              </a:rPr>
              <a:t>  &lt;body&gt;</a:t>
            </a:r>
          </a:p>
          <a:p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</a:rPr>
              <a:t>    </a:t>
            </a:r>
          </a:p>
          <a:p>
            <a:endParaRPr lang="en-US" sz="1400">
              <a:latin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</a:rPr>
              <a:t>  &lt;/body&gt;</a:t>
            </a:r>
          </a:p>
          <a:p>
            <a:r>
              <a:rPr lang="en-US" sz="1400">
                <a:latin typeface="Courier New" panose="02070309020205020404" pitchFamily="49" charset="0"/>
              </a:rPr>
              <a:t>&lt;/html&gt;</a:t>
            </a:r>
            <a:endParaRPr lang="en-ID" sz="14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AF5E-26DA-0D0E-655A-6E6BF6D1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Menambahkan Teks &amp; Judul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2FCF-628C-6BFD-B3D4-BEC462B9B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/>
              <a:t>Judul (Headings):</a:t>
            </a:r>
          </a:p>
          <a:p>
            <a:r>
              <a:rPr lang="en-ID"/>
              <a:t>Struktur hierarki dari &lt;h1&gt; (paling penting) hingga &lt;h6&gt;.</a:t>
            </a:r>
          </a:p>
          <a:p>
            <a:r>
              <a:rPr lang="en-ID" sz="1400">
                <a:latin typeface="Courier New" panose="02070309020205020404" pitchFamily="49" charset="0"/>
              </a:rPr>
              <a:t>&lt;h1&gt;Judul Utama Artikel&lt;/h1&gt;</a:t>
            </a:r>
          </a:p>
          <a:p>
            <a:r>
              <a:rPr lang="en-ID" sz="1400">
                <a:latin typeface="Courier New" panose="02070309020205020404" pitchFamily="49" charset="0"/>
              </a:rPr>
              <a:t>&lt;h2&gt;Sub-judul Bagian&lt;/h2&gt;</a:t>
            </a:r>
          </a:p>
          <a:p>
            <a:endParaRPr lang="en-ID"/>
          </a:p>
          <a:p>
            <a:r>
              <a:rPr lang="en-ID" b="1"/>
              <a:t>Paragraf:</a:t>
            </a:r>
          </a:p>
          <a:p>
            <a:r>
              <a:rPr lang="en-ID"/>
              <a:t>Untuk blok tulisan. Browser otomatis memberi jarak.</a:t>
            </a:r>
          </a:p>
          <a:p>
            <a:r>
              <a:rPr lang="en-ID" sz="1400">
                <a:latin typeface="Courier New" panose="02070309020205020404" pitchFamily="49" charset="0"/>
              </a:rPr>
              <a:t>&lt;p&gt;Ini adalah paragraf pertama yang menjelaskan topik.&lt;/p&gt;</a:t>
            </a:r>
          </a:p>
          <a:p>
            <a:r>
              <a:rPr lang="en-ID" sz="1400">
                <a:latin typeface="Courier New" panose="02070309020205020404" pitchFamily="49" charset="0"/>
              </a:rPr>
              <a:t>&lt;p&gt;Ini adalah paragraf kedua.&lt;/p&gt;</a:t>
            </a:r>
          </a:p>
        </p:txBody>
      </p:sp>
    </p:spTree>
    <p:extLst>
      <p:ext uri="{BB962C8B-B14F-4D97-AF65-F5344CB8AC3E}">
        <p14:creationId xmlns:p14="http://schemas.microsoft.com/office/powerpoint/2010/main" val="315814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D871-D8A9-EE8F-17BC-7E593EA5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Menghubungkan Halaman &amp; Menampilkan Gambar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FCC0E-3D4C-61B8-E5BB-6D58F763E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Link (Anchor &lt;a&gt;):</a:t>
            </a:r>
          </a:p>
          <a:p>
            <a:r>
              <a:rPr lang="en-ID"/>
              <a:t>Menghubungkan ke halaman lain. Atribut href wajib diisi.</a:t>
            </a:r>
          </a:p>
          <a:p>
            <a:r>
              <a:rPr lang="en-ID" sz="1400">
                <a:latin typeface="Courier New" panose="02070309020205020404" pitchFamily="49" charset="0"/>
              </a:rPr>
              <a:t>&lt;a href="https://www.google.com"&gt;Kunjungi Google&lt;/a&gt;</a:t>
            </a:r>
          </a:p>
          <a:p>
            <a:endParaRPr lang="en-ID"/>
          </a:p>
          <a:p>
            <a:r>
              <a:rPr lang="en-ID" b="1"/>
              <a:t>Gambar (&lt;img&gt;):</a:t>
            </a:r>
          </a:p>
          <a:p>
            <a:r>
              <a:rPr lang="en-ID"/>
              <a:t>Menampilkan gambar. Tag ini self-closing.</a:t>
            </a:r>
          </a:p>
          <a:p>
            <a:r>
              <a:rPr lang="en-ID" sz="1400">
                <a:latin typeface="Courier New" panose="02070309020205020404" pitchFamily="49" charset="0"/>
              </a:rPr>
              <a:t>&lt;img src="url-gambar.jpg" alt="Deskripsi gambar ini"&gt;</a:t>
            </a:r>
          </a:p>
        </p:txBody>
      </p:sp>
    </p:spTree>
    <p:extLst>
      <p:ext uri="{BB962C8B-B14F-4D97-AF65-F5344CB8AC3E}">
        <p14:creationId xmlns:p14="http://schemas.microsoft.com/office/powerpoint/2010/main" val="43922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A0F-B5F1-B74F-2E95-CBAD832C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Mengorganisir Informasi dengan Daftar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0A45-ED9D-5470-3CB2-F9DEA5DBC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D" sz="1300" b="1" dirty="0"/>
              <a:t>Unordered List &lt;ul&gt; (Bullet Points):</a:t>
            </a:r>
          </a:p>
          <a:p>
            <a:r>
              <a:rPr lang="en-ID" sz="1300" dirty="0" err="1"/>
              <a:t>Untuk</a:t>
            </a:r>
            <a:r>
              <a:rPr lang="en-ID" sz="1300" dirty="0"/>
              <a:t> daftar yang </a:t>
            </a:r>
            <a:r>
              <a:rPr lang="en-ID" sz="1300" dirty="0" err="1"/>
              <a:t>urutannya</a:t>
            </a:r>
            <a:r>
              <a:rPr lang="en-ID" sz="1300" dirty="0"/>
              <a:t> </a:t>
            </a:r>
            <a:r>
              <a:rPr lang="en-ID" sz="1300" dirty="0" err="1"/>
              <a:t>tidak</a:t>
            </a:r>
            <a:r>
              <a:rPr lang="en-ID" sz="1300" dirty="0"/>
              <a:t> </a:t>
            </a:r>
            <a:r>
              <a:rPr lang="en-ID" sz="1300" dirty="0" err="1"/>
              <a:t>penting</a:t>
            </a:r>
            <a:r>
              <a:rPr lang="en-ID" sz="1300" dirty="0"/>
              <a:t>.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&lt;ul&gt;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&lt;li&gt;Apel&lt;/li&gt;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</a:t>
            </a:r>
            <a:r>
              <a:rPr lang="en-ID" sz="1300" dirty="0" err="1">
                <a:latin typeface="Courier New" panose="02070309020205020404" pitchFamily="49" charset="0"/>
              </a:rPr>
              <a:t>Jeruk</a:t>
            </a:r>
            <a:r>
              <a:rPr lang="en-ID" sz="1300" dirty="0">
                <a:latin typeface="Courier New" panose="02070309020205020404" pitchFamily="49" charset="0"/>
              </a:rPr>
              <a:t>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&lt;li&gt;Mangga&lt;/li&gt;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311130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04C3-0692-CFE2-CFBC-149533E4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AB5A-00C3-958D-01EA-5EB1D974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Mengorganisir Informasi dengan Daftar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8ADE-6E68-3FEC-B360-72EB4DB46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D" sz="1300" b="1"/>
              <a:t>Ordered </a:t>
            </a:r>
            <a:r>
              <a:rPr lang="en-ID" sz="1300" b="1" dirty="0"/>
              <a:t>List &lt;</a:t>
            </a:r>
            <a:r>
              <a:rPr lang="en-ID" sz="1300" b="1" dirty="0" err="1"/>
              <a:t>ol</a:t>
            </a:r>
            <a:r>
              <a:rPr lang="en-ID" sz="1300" b="1" dirty="0"/>
              <a:t>&gt; (Angka/</a:t>
            </a:r>
            <a:r>
              <a:rPr lang="en-ID" sz="1300" b="1" dirty="0" err="1"/>
              <a:t>Huruf</a:t>
            </a:r>
            <a:r>
              <a:rPr lang="en-ID" sz="1300" b="1" dirty="0"/>
              <a:t>):</a:t>
            </a:r>
          </a:p>
          <a:p>
            <a:r>
              <a:rPr lang="en-ID" sz="1300" dirty="0" err="1"/>
              <a:t>Untuk</a:t>
            </a:r>
            <a:r>
              <a:rPr lang="en-ID" sz="1300" dirty="0"/>
              <a:t> daftar yang </a:t>
            </a:r>
            <a:r>
              <a:rPr lang="en-ID" sz="1300" dirty="0" err="1"/>
              <a:t>urutannya</a:t>
            </a:r>
            <a:r>
              <a:rPr lang="en-ID" sz="1300" dirty="0"/>
              <a:t> </a:t>
            </a:r>
            <a:r>
              <a:rPr lang="en-ID" sz="1300" dirty="0" err="1"/>
              <a:t>penting</a:t>
            </a:r>
            <a:r>
              <a:rPr lang="en-ID" sz="1300" dirty="0"/>
              <a:t> (</a:t>
            </a:r>
            <a:r>
              <a:rPr lang="en-ID" sz="1300" dirty="0" err="1"/>
              <a:t>langkah-langkah</a:t>
            </a:r>
            <a:r>
              <a:rPr lang="en-ID" sz="1300" dirty="0"/>
              <a:t>).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&lt;</a:t>
            </a:r>
            <a:r>
              <a:rPr lang="en-ID" sz="1300" dirty="0" err="1">
                <a:latin typeface="Courier New" panose="02070309020205020404" pitchFamily="49" charset="0"/>
              </a:rPr>
              <a:t>ol</a:t>
            </a:r>
            <a:r>
              <a:rPr lang="en-ID" sz="1300" dirty="0">
                <a:latin typeface="Courier New" panose="02070309020205020404" pitchFamily="49" charset="0"/>
              </a:rPr>
              <a:t>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&lt;li&gt;Langkah </a:t>
            </a:r>
            <a:r>
              <a:rPr lang="en-ID" sz="1300" dirty="0" err="1">
                <a:latin typeface="Courier New" panose="02070309020205020404" pitchFamily="49" charset="0"/>
              </a:rPr>
              <a:t>pertama</a:t>
            </a:r>
            <a:r>
              <a:rPr lang="en-ID" sz="1300" dirty="0">
                <a:latin typeface="Courier New" panose="02070309020205020404" pitchFamily="49" charset="0"/>
              </a:rPr>
              <a:t>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&lt;li&gt;Langkah </a:t>
            </a:r>
            <a:r>
              <a:rPr lang="en-ID" sz="1300" dirty="0" err="1">
                <a:latin typeface="Courier New" panose="02070309020205020404" pitchFamily="49" charset="0"/>
              </a:rPr>
              <a:t>kedua</a:t>
            </a:r>
            <a:r>
              <a:rPr lang="en-ID" sz="1300" dirty="0">
                <a:latin typeface="Courier New" panose="02070309020205020404" pitchFamily="49" charset="0"/>
              </a:rPr>
              <a:t>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  &lt;li&gt;Langkah </a:t>
            </a:r>
            <a:r>
              <a:rPr lang="en-ID" sz="1300" dirty="0" err="1">
                <a:latin typeface="Courier New" panose="02070309020205020404" pitchFamily="49" charset="0"/>
              </a:rPr>
              <a:t>ketiga</a:t>
            </a:r>
            <a:r>
              <a:rPr lang="en-ID" sz="1300" dirty="0">
                <a:latin typeface="Courier New" panose="02070309020205020404" pitchFamily="49" charset="0"/>
              </a:rPr>
              <a:t>&lt;/li&gt;</a:t>
            </a:r>
          </a:p>
          <a:p>
            <a:r>
              <a:rPr lang="en-ID" sz="1300" dirty="0">
                <a:latin typeface="Courier New" panose="02070309020205020404" pitchFamily="49" charset="0"/>
              </a:rPr>
              <a:t>&lt;/</a:t>
            </a:r>
            <a:r>
              <a:rPr lang="en-ID" sz="1300" dirty="0" err="1">
                <a:latin typeface="Courier New" panose="02070309020205020404" pitchFamily="49" charset="0"/>
              </a:rPr>
              <a:t>ol</a:t>
            </a:r>
            <a:r>
              <a:rPr lang="en-ID" sz="1300" dirty="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3253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818</Words>
  <Application>Microsoft Office PowerPoint</Application>
  <PresentationFormat>Custom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Retrospect</vt:lpstr>
      <vt:lpstr>Pelatihan Web Developer</vt:lpstr>
      <vt:lpstr>Apa yang Akan Kita Pelajari Hari Ini?</vt:lpstr>
      <vt:lpstr>Apa itu HTML?</vt:lpstr>
      <vt:lpstr>Anatomi Dasar HTML</vt:lpstr>
      <vt:lpstr>Setiap File HTML Wajib Punya Ini!</vt:lpstr>
      <vt:lpstr>Menambahkan Teks &amp; Judul</vt:lpstr>
      <vt:lpstr>Menghubungkan Halaman &amp; Menampilkan Gambar</vt:lpstr>
      <vt:lpstr>Mengorganisir Informasi dengan Daftar</vt:lpstr>
      <vt:lpstr>Mengorganisir Informasi dengan Daftar</vt:lpstr>
      <vt:lpstr>Membangun dengan Makna</vt:lpstr>
      <vt:lpstr>Menampilkan Data dengan Tabel</vt:lpstr>
      <vt:lpstr>Mengumpulkan Input dengan Formulir</vt:lpstr>
      <vt:lpstr>Mari Praktik!</vt:lpstr>
      <vt:lpstr>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Rahman</dc:creator>
  <cp:lastModifiedBy>Faisal Rahman</cp:lastModifiedBy>
  <cp:revision>1</cp:revision>
  <dcterms:created xsi:type="dcterms:W3CDTF">2025-08-04T14:10:48Z</dcterms:created>
  <dcterms:modified xsi:type="dcterms:W3CDTF">2025-08-04T14:23:38Z</dcterms:modified>
</cp:coreProperties>
</file>