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7" r:id="rId1"/>
  </p:sldMasterIdLst>
  <p:sldIdLst>
    <p:sldId id="256" r:id="rId2"/>
    <p:sldId id="257" r:id="rId3"/>
    <p:sldId id="258" r:id="rId4"/>
    <p:sldId id="268" r:id="rId5"/>
    <p:sldId id="260" r:id="rId6"/>
    <p:sldId id="261" r:id="rId7"/>
    <p:sldId id="262" r:id="rId8"/>
    <p:sldId id="269" r:id="rId9"/>
    <p:sldId id="263" r:id="rId10"/>
    <p:sldId id="270" r:id="rId11"/>
    <p:sldId id="264" r:id="rId12"/>
    <p:sldId id="271" r:id="rId13"/>
    <p:sldId id="272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3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2973-1411-409B-8DEF-8C0BE8914C43}" type="datetimeFigureOut">
              <a:rPr lang="en-ID" smtClean="0"/>
              <a:t>18/07/2025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FDEB-B4A5-4173-90B8-1CC7EB422D21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740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2973-1411-409B-8DEF-8C0BE8914C43}" type="datetimeFigureOut">
              <a:rPr lang="en-ID" smtClean="0"/>
              <a:t>18/07/2025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FDEB-B4A5-4173-90B8-1CC7EB422D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9429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2973-1411-409B-8DEF-8C0BE8914C43}" type="datetimeFigureOut">
              <a:rPr lang="en-ID" smtClean="0"/>
              <a:t>18/07/2025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FDEB-B4A5-4173-90B8-1CC7EB422D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72796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2973-1411-409B-8DEF-8C0BE8914C43}" type="datetimeFigureOut">
              <a:rPr lang="en-ID" smtClean="0"/>
              <a:t>18/07/2025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FDEB-B4A5-4173-90B8-1CC7EB422D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7195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2973-1411-409B-8DEF-8C0BE8914C43}" type="datetimeFigureOut">
              <a:rPr lang="en-ID" smtClean="0"/>
              <a:t>18/07/2025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FDEB-B4A5-4173-90B8-1CC7EB422D21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430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2973-1411-409B-8DEF-8C0BE8914C43}" type="datetimeFigureOut">
              <a:rPr lang="en-ID" smtClean="0"/>
              <a:t>18/07/2025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FDEB-B4A5-4173-90B8-1CC7EB422D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1611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2973-1411-409B-8DEF-8C0BE8914C43}" type="datetimeFigureOut">
              <a:rPr lang="en-ID" smtClean="0"/>
              <a:t>18/07/2025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FDEB-B4A5-4173-90B8-1CC7EB422D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7134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2973-1411-409B-8DEF-8C0BE8914C43}" type="datetimeFigureOut">
              <a:rPr lang="en-ID" smtClean="0"/>
              <a:t>18/07/2025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FDEB-B4A5-4173-90B8-1CC7EB422D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67713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2973-1411-409B-8DEF-8C0BE8914C43}" type="datetimeFigureOut">
              <a:rPr lang="en-ID" smtClean="0"/>
              <a:t>18/07/2025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FDEB-B4A5-4173-90B8-1CC7EB422D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7284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0B32973-1411-409B-8DEF-8C0BE8914C43}" type="datetimeFigureOut">
              <a:rPr lang="en-ID" smtClean="0"/>
              <a:t>18/07/2025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A6FDEB-B4A5-4173-90B8-1CC7EB422D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91070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2973-1411-409B-8DEF-8C0BE8914C43}" type="datetimeFigureOut">
              <a:rPr lang="en-ID" smtClean="0"/>
              <a:t>18/07/2025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FDEB-B4A5-4173-90B8-1CC7EB422D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2872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0B32973-1411-409B-8DEF-8C0BE8914C43}" type="datetimeFigureOut">
              <a:rPr lang="en-ID" smtClean="0"/>
              <a:t>18/07/2025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6A6FDEB-B4A5-4173-90B8-1CC7EB422D21}" type="slidenum">
              <a:rPr lang="en-ID" smtClean="0"/>
              <a:t>‹#›</a:t>
            </a:fld>
            <a:endParaRPr lang="en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395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0DD72-7EFF-72ED-F28A-7EF193BE95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D"/>
              <a:t>Git &amp; GitHub: Panduan Lengkap dari Nol hingga Kolaborasi Tim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03B29E-3045-2AD9-A974-493E984FBE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D" dirty="0" err="1"/>
              <a:t>Menguasai</a:t>
            </a:r>
            <a:r>
              <a:rPr lang="en-ID" dirty="0"/>
              <a:t> Alur </a:t>
            </a:r>
            <a:r>
              <a:rPr lang="en-ID" dirty="0" err="1"/>
              <a:t>Kerja</a:t>
            </a:r>
            <a:r>
              <a:rPr lang="en-ID" dirty="0"/>
              <a:t> Developer Modern</a:t>
            </a:r>
          </a:p>
          <a:p>
            <a:r>
              <a:rPr lang="en-ID" dirty="0" err="1"/>
              <a:t>Disajikan</a:t>
            </a:r>
            <a:r>
              <a:rPr lang="en-ID" dirty="0"/>
              <a:t> oleh: Faisal Rahman</a:t>
            </a:r>
          </a:p>
        </p:txBody>
      </p:sp>
    </p:spTree>
    <p:extLst>
      <p:ext uri="{BB962C8B-B14F-4D97-AF65-F5344CB8AC3E}">
        <p14:creationId xmlns:p14="http://schemas.microsoft.com/office/powerpoint/2010/main" val="3969273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652C5E-374B-6E94-5109-D80124CE1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F0943-92F1-3818-2558-E4BFD2E72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Siklus Kerja Harian Anda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7CF95-5669-ACFE-E179-45D788330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D" sz="2200" dirty="0"/>
              <a:t>4. git commit -m "</a:t>
            </a:r>
            <a:r>
              <a:rPr lang="en-ID" sz="2200" dirty="0" err="1"/>
              <a:t>Pesan</a:t>
            </a:r>
            <a:r>
              <a:rPr lang="en-ID" sz="2200" dirty="0"/>
              <a:t>..."</a:t>
            </a:r>
          </a:p>
          <a:p>
            <a:pPr marL="0" indent="0">
              <a:buNone/>
            </a:pPr>
            <a:r>
              <a:rPr lang="en-ID" sz="2200" dirty="0"/>
              <a:t>	Buat "save point" </a:t>
            </a:r>
            <a:r>
              <a:rPr lang="en-ID" sz="2200" dirty="0" err="1"/>
              <a:t>baru</a:t>
            </a:r>
            <a:r>
              <a:rPr lang="en-ID" sz="2200" dirty="0"/>
              <a:t>.</a:t>
            </a:r>
          </a:p>
          <a:p>
            <a:pPr marL="0" indent="0">
              <a:buNone/>
            </a:pPr>
            <a:endParaRPr lang="en-ID" sz="2200" dirty="0"/>
          </a:p>
          <a:p>
            <a:pPr marL="0" indent="0">
              <a:buNone/>
            </a:pPr>
            <a:r>
              <a:rPr lang="en-ID" sz="2200" dirty="0"/>
              <a:t>5. git push</a:t>
            </a:r>
          </a:p>
          <a:p>
            <a:pPr marL="0" indent="0">
              <a:buNone/>
            </a:pPr>
            <a:r>
              <a:rPr lang="en-ID" sz="2200" dirty="0"/>
              <a:t>	Kirim "save point" </a:t>
            </a:r>
            <a:r>
              <a:rPr lang="en-ID" sz="2200" dirty="0" err="1"/>
              <a:t>baru</a:t>
            </a:r>
            <a:r>
              <a:rPr lang="en-ID" sz="2200" dirty="0"/>
              <a:t> Anda </a:t>
            </a:r>
            <a:r>
              <a:rPr lang="en-ID" sz="2200" dirty="0" err="1"/>
              <a:t>ke</a:t>
            </a:r>
            <a:r>
              <a:rPr lang="en-ID" sz="2200" dirty="0"/>
              <a:t> GitHub.</a:t>
            </a:r>
          </a:p>
        </p:txBody>
      </p:sp>
    </p:spTree>
    <p:extLst>
      <p:ext uri="{BB962C8B-B14F-4D97-AF65-F5344CB8AC3E}">
        <p14:creationId xmlns:p14="http://schemas.microsoft.com/office/powerpoint/2010/main" val="3495388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5A831-69D1-0830-AABD-4B436AB8D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Apa yang Terjadi Jika Push Bersamaan?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1839B-F15E-5E49-2457-E8F11A82D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D" sz="2200" dirty="0"/>
              <a:t>Anda push </a:t>
            </a:r>
            <a:r>
              <a:rPr lang="en-ID" sz="2200" dirty="0" err="1"/>
              <a:t>perubahan</a:t>
            </a:r>
            <a:r>
              <a:rPr lang="en-ID" sz="2200" dirty="0"/>
              <a:t> ?? SUKSES.</a:t>
            </a:r>
          </a:p>
          <a:p>
            <a:pPr marL="0" indent="0">
              <a:buNone/>
            </a:pPr>
            <a:r>
              <a:rPr lang="en-ID" sz="2200" dirty="0"/>
              <a:t>Teman Anda </a:t>
            </a:r>
            <a:r>
              <a:rPr lang="en-ID" sz="2200" dirty="0" err="1"/>
              <a:t>mencoba</a:t>
            </a:r>
            <a:r>
              <a:rPr lang="en-ID" sz="2200" dirty="0"/>
              <a:t> push </a:t>
            </a:r>
            <a:r>
              <a:rPr lang="en-ID" sz="2200" dirty="0" err="1"/>
              <a:t>setelah</a:t>
            </a:r>
            <a:r>
              <a:rPr lang="en-ID" sz="2200" dirty="0"/>
              <a:t> Anda ?? GAGAL! ?</a:t>
            </a:r>
          </a:p>
          <a:p>
            <a:endParaRPr lang="en-ID" sz="2200" dirty="0"/>
          </a:p>
          <a:p>
            <a:pPr marL="0" indent="0">
              <a:buNone/>
            </a:pPr>
            <a:r>
              <a:rPr lang="en-ID" sz="2200" dirty="0" err="1"/>
              <a:t>Mengapa</a:t>
            </a:r>
            <a:r>
              <a:rPr lang="en-ID" sz="2200" dirty="0"/>
              <a:t>?</a:t>
            </a:r>
          </a:p>
          <a:p>
            <a:pPr marL="0" indent="0">
              <a:buNone/>
            </a:pPr>
            <a:r>
              <a:rPr lang="en-ID" sz="2200" dirty="0"/>
              <a:t>Git </a:t>
            </a:r>
            <a:r>
              <a:rPr lang="en-ID" sz="2200" dirty="0" err="1"/>
              <a:t>mencegah</a:t>
            </a:r>
            <a:r>
              <a:rPr lang="en-ID" sz="2200" dirty="0"/>
              <a:t> </a:t>
            </a:r>
            <a:r>
              <a:rPr lang="en-ID" sz="2200" dirty="0" err="1"/>
              <a:t>teman</a:t>
            </a:r>
            <a:r>
              <a:rPr lang="en-ID" sz="2200" dirty="0"/>
              <a:t> Anda </a:t>
            </a:r>
            <a:r>
              <a:rPr lang="en-ID" sz="2200" dirty="0" err="1"/>
              <a:t>menimpa</a:t>
            </a:r>
            <a:r>
              <a:rPr lang="en-ID" sz="2200" dirty="0"/>
              <a:t> </a:t>
            </a:r>
            <a:r>
              <a:rPr lang="en-ID" sz="2200" dirty="0" err="1"/>
              <a:t>pekerjaan</a:t>
            </a:r>
            <a:r>
              <a:rPr lang="en-ID" sz="2200" dirty="0"/>
              <a:t> Anda. </a:t>
            </a:r>
            <a:r>
              <a:rPr lang="en-ID" sz="2200" dirty="0" err="1"/>
              <a:t>Versi</a:t>
            </a:r>
            <a:r>
              <a:rPr lang="en-ID" sz="2200" dirty="0"/>
              <a:t> </a:t>
            </a:r>
            <a:r>
              <a:rPr lang="en-ID" sz="2200" dirty="0" err="1"/>
              <a:t>lokalnya</a:t>
            </a:r>
            <a:r>
              <a:rPr lang="en-ID" sz="2200" dirty="0"/>
              <a:t> </a:t>
            </a:r>
            <a:r>
              <a:rPr lang="en-ID" sz="2200" dirty="0" err="1"/>
              <a:t>sudah</a:t>
            </a:r>
            <a:r>
              <a:rPr lang="en-ID" sz="2200" dirty="0"/>
              <a:t> </a:t>
            </a:r>
            <a:r>
              <a:rPr lang="en-ID" sz="2200" dirty="0" err="1"/>
              <a:t>ketinggalan</a:t>
            </a:r>
            <a:r>
              <a:rPr lang="en-ID" sz="2200" dirty="0"/>
              <a:t> zaman.</a:t>
            </a:r>
          </a:p>
          <a:p>
            <a:endParaRPr lang="en-ID" sz="2200" dirty="0"/>
          </a:p>
          <a:p>
            <a:pPr marL="0" indent="0">
              <a:buNone/>
            </a:pPr>
            <a:r>
              <a:rPr lang="en-ID" sz="2200" dirty="0"/>
              <a:t>Solusi:</a:t>
            </a:r>
          </a:p>
          <a:p>
            <a:pPr marL="0" indent="0">
              <a:buNone/>
            </a:pPr>
            <a:r>
              <a:rPr lang="en-ID" sz="2200" dirty="0"/>
              <a:t>1. Teman Anda </a:t>
            </a:r>
            <a:r>
              <a:rPr lang="en-ID" sz="2200" dirty="0" err="1"/>
              <a:t>harus</a:t>
            </a:r>
            <a:r>
              <a:rPr lang="en-ID" sz="2200" dirty="0"/>
              <a:t> </a:t>
            </a:r>
            <a:r>
              <a:rPr lang="en-ID" sz="2200" dirty="0" err="1"/>
              <a:t>menjalankan</a:t>
            </a:r>
            <a:r>
              <a:rPr lang="en-ID" sz="2200" dirty="0"/>
              <a:t> git pull </a:t>
            </a:r>
            <a:r>
              <a:rPr lang="en-ID" sz="2200" dirty="0" err="1"/>
              <a:t>untuk</a:t>
            </a:r>
            <a:r>
              <a:rPr lang="en-ID" sz="2200" dirty="0"/>
              <a:t> </a:t>
            </a:r>
            <a:r>
              <a:rPr lang="en-ID" sz="2200" dirty="0" err="1"/>
              <a:t>menggabungkan</a:t>
            </a:r>
            <a:r>
              <a:rPr lang="en-ID" sz="2200" dirty="0"/>
              <a:t> </a:t>
            </a:r>
            <a:r>
              <a:rPr lang="en-ID" sz="2200" dirty="0" err="1"/>
              <a:t>perubahan</a:t>
            </a:r>
            <a:r>
              <a:rPr lang="en-ID" sz="2200" dirty="0"/>
              <a:t>.</a:t>
            </a:r>
          </a:p>
          <a:p>
            <a:pPr marL="0" indent="0">
              <a:buNone/>
            </a:pPr>
            <a:r>
              <a:rPr lang="en-ID" sz="2200" dirty="0"/>
              <a:t>2. </a:t>
            </a:r>
            <a:r>
              <a:rPr lang="en-ID" sz="2200" dirty="0" err="1"/>
              <a:t>Setelah</a:t>
            </a:r>
            <a:r>
              <a:rPr lang="en-ID" sz="2200" dirty="0"/>
              <a:t> </a:t>
            </a:r>
            <a:r>
              <a:rPr lang="en-ID" sz="2200" dirty="0" err="1"/>
              <a:t>digabung</a:t>
            </a:r>
            <a:r>
              <a:rPr lang="en-ID" sz="2200" dirty="0"/>
              <a:t>, </a:t>
            </a:r>
            <a:r>
              <a:rPr lang="en-ID" sz="2200" dirty="0" err="1"/>
              <a:t>barulah</a:t>
            </a:r>
            <a:r>
              <a:rPr lang="en-ID" sz="2200" dirty="0"/>
              <a:t> </a:t>
            </a:r>
            <a:r>
              <a:rPr lang="en-ID" sz="2200" dirty="0" err="1"/>
              <a:t>ia</a:t>
            </a:r>
            <a:r>
              <a:rPr lang="en-ID" sz="2200" dirty="0"/>
              <a:t> </a:t>
            </a:r>
            <a:r>
              <a:rPr lang="en-ID" sz="2200" dirty="0" err="1"/>
              <a:t>bisa</a:t>
            </a:r>
            <a:r>
              <a:rPr lang="en-ID" sz="2200" dirty="0"/>
              <a:t> git push.</a:t>
            </a:r>
          </a:p>
        </p:txBody>
      </p:sp>
    </p:spTree>
    <p:extLst>
      <p:ext uri="{BB962C8B-B14F-4D97-AF65-F5344CB8AC3E}">
        <p14:creationId xmlns:p14="http://schemas.microsoft.com/office/powerpoint/2010/main" val="1119258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5B6F3-CDC5-E455-82CB-C5810F3A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Kembali </a:t>
            </a:r>
            <a:r>
              <a:rPr lang="en-US" dirty="0" err="1"/>
              <a:t>ke</a:t>
            </a:r>
            <a:r>
              <a:rPr lang="en-US" dirty="0"/>
              <a:t> "Save Point" </a:t>
            </a:r>
            <a:r>
              <a:rPr lang="en-US" dirty="0" err="1"/>
              <a:t>Sebelumnya</a:t>
            </a:r>
            <a:endParaRPr lang="en-ID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F7B3393-04D2-61F3-3696-32A383A93B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4784826"/>
              </p:ext>
            </p:extLst>
          </p:nvPr>
        </p:nvGraphicFramePr>
        <p:xfrm>
          <a:off x="1081548" y="1846263"/>
          <a:ext cx="10073812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8214">
                  <a:extLst>
                    <a:ext uri="{9D8B030D-6E8A-4147-A177-3AD203B41FA5}">
                      <a16:colId xmlns:a16="http://schemas.microsoft.com/office/drawing/2014/main" val="3923999617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1052233169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4149192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Perintah</a:t>
                      </a:r>
                      <a:endParaRPr lang="en-ID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Tujuan</a:t>
                      </a:r>
                      <a:endParaRPr lang="en-ID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Keamanan</a:t>
                      </a:r>
                      <a:endParaRPr lang="en-ID" dirty="0"/>
                    </a:p>
                  </a:txBody>
                  <a:tcPr marL="87465" marR="87465"/>
                </a:tc>
                <a:extLst>
                  <a:ext uri="{0D108BD9-81ED-4DB2-BD59-A6C34878D82A}">
                    <a16:rowId xmlns:a16="http://schemas.microsoft.com/office/drawing/2014/main" val="4165140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b="1" dirty="0"/>
                        <a:t>git checkout &lt;ID&gt;</a:t>
                      </a:r>
                      <a:endParaRPr lang="en-ID" dirty="0"/>
                    </a:p>
                  </a:txBody>
                  <a:tcPr marL="87465" marR="87465" anchor="ctr"/>
                </a:tc>
                <a:tc>
                  <a:txBody>
                    <a:bodyPr/>
                    <a:lstStyle/>
                    <a:p>
                      <a:r>
                        <a:rPr lang="en-ID"/>
                        <a:t>Hanya untuk </a:t>
                      </a:r>
                      <a:r>
                        <a:rPr lang="en-ID" b="1"/>
                        <a:t>"mengintip"</a:t>
                      </a:r>
                      <a:r>
                        <a:rPr lang="en-ID"/>
                        <a:t> atau melihat kode versi lama.</a:t>
                      </a:r>
                    </a:p>
                  </a:txBody>
                  <a:tcPr marL="87465" marR="87465" anchor="ctr"/>
                </a:tc>
                <a:tc>
                  <a:txBody>
                    <a:bodyPr/>
                    <a:lstStyle/>
                    <a:p>
                      <a:r>
                        <a:rPr lang="en-ID" b="1"/>
                        <a:t>Sangat Aman</a:t>
                      </a:r>
                      <a:r>
                        <a:rPr lang="en-ID"/>
                        <a:t> ✅</a:t>
                      </a:r>
                    </a:p>
                  </a:txBody>
                  <a:tcPr marL="87465" marR="87465" anchor="ctr"/>
                </a:tc>
                <a:extLst>
                  <a:ext uri="{0D108BD9-81ED-4DB2-BD59-A6C34878D82A}">
                    <a16:rowId xmlns:a16="http://schemas.microsoft.com/office/drawing/2014/main" val="3675502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b="1"/>
                        <a:t>git revert &lt;ID&gt;</a:t>
                      </a:r>
                      <a:endParaRPr lang="en-ID"/>
                    </a:p>
                  </a:txBody>
                  <a:tcPr marL="87465" marR="87465" anchor="ctr"/>
                </a:tc>
                <a:tc>
                  <a:txBody>
                    <a:bodyPr/>
                    <a:lstStyle/>
                    <a:p>
                      <a:r>
                        <a:rPr lang="en-ID" b="1"/>
                        <a:t>Membatalkan</a:t>
                      </a:r>
                      <a:r>
                        <a:rPr lang="en-ID"/>
                        <a:t> commit lama dengan membuat commit baru. Tidak menghapus riwayat.</a:t>
                      </a:r>
                    </a:p>
                  </a:txBody>
                  <a:tcPr marL="87465" marR="87465" anchor="ctr"/>
                </a:tc>
                <a:tc>
                  <a:txBody>
                    <a:bodyPr/>
                    <a:lstStyle/>
                    <a:p>
                      <a:r>
                        <a:rPr lang="fi-FI" b="1"/>
                        <a:t>Aman &amp; Terbaik untuk Kolaborasi</a:t>
                      </a:r>
                      <a:r>
                        <a:rPr lang="fi-FI"/>
                        <a:t> 👍</a:t>
                      </a:r>
                    </a:p>
                  </a:txBody>
                  <a:tcPr marL="87465" marR="87465" anchor="ctr"/>
                </a:tc>
                <a:extLst>
                  <a:ext uri="{0D108BD9-81ED-4DB2-BD59-A6C34878D82A}">
                    <a16:rowId xmlns:a16="http://schemas.microsoft.com/office/drawing/2014/main" val="3723334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b="1"/>
                        <a:t>git reset --hard &lt;ID&gt;</a:t>
                      </a:r>
                      <a:endParaRPr lang="en-ID"/>
                    </a:p>
                  </a:txBody>
                  <a:tcPr marL="87465" marR="87465" anchor="ctr"/>
                </a:tc>
                <a:tc>
                  <a:txBody>
                    <a:bodyPr/>
                    <a:lstStyle/>
                    <a:p>
                      <a:r>
                        <a:rPr lang="en-ID" b="1"/>
                        <a:t>Menghapus</a:t>
                      </a:r>
                      <a:r>
                        <a:rPr lang="en-ID"/>
                        <a:t> commit dari riwayat. Sangat kuat tapi berbahaya.</a:t>
                      </a:r>
                    </a:p>
                  </a:txBody>
                  <a:tcPr marL="87465" marR="87465" anchor="ctr"/>
                </a:tc>
                <a:tc>
                  <a:txBody>
                    <a:bodyPr/>
                    <a:lstStyle/>
                    <a:p>
                      <a:r>
                        <a:rPr lang="en-ID" b="1" dirty="0"/>
                        <a:t>Hati-</a:t>
                      </a:r>
                      <a:r>
                        <a:rPr lang="en-ID" b="1" dirty="0" err="1"/>
                        <a:t>hati</a:t>
                      </a:r>
                      <a:r>
                        <a:rPr lang="en-ID" b="1" dirty="0"/>
                        <a:t>!</a:t>
                      </a:r>
                      <a:r>
                        <a:rPr lang="en-ID" dirty="0"/>
                        <a:t> ⚠️ </a:t>
                      </a:r>
                      <a:r>
                        <a:rPr lang="en-ID" dirty="0" err="1"/>
                        <a:t>Jangan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gunakan</a:t>
                      </a:r>
                      <a:r>
                        <a:rPr lang="en-ID" dirty="0"/>
                        <a:t> pada branch yang </a:t>
                      </a:r>
                      <a:r>
                        <a:rPr lang="en-ID" dirty="0" err="1"/>
                        <a:t>sudah</a:t>
                      </a:r>
                      <a:r>
                        <a:rPr lang="en-ID" dirty="0"/>
                        <a:t> di-push </a:t>
                      </a:r>
                      <a:r>
                        <a:rPr lang="en-ID" dirty="0" err="1"/>
                        <a:t>ke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tim.</a:t>
                      </a:r>
                      <a:endParaRPr lang="en-ID" dirty="0"/>
                    </a:p>
                  </a:txBody>
                  <a:tcPr marL="87465" marR="87465" anchor="ctr"/>
                </a:tc>
                <a:extLst>
                  <a:ext uri="{0D108BD9-81ED-4DB2-BD59-A6C34878D82A}">
                    <a16:rowId xmlns:a16="http://schemas.microsoft.com/office/drawing/2014/main" val="359505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6751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9C726-1266-45CA-C686-3433BBC1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Rangkuman Perintah Kunci (Cheat Sheet)</a:t>
            </a:r>
            <a:endParaRPr lang="en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E2791A-3602-CC18-C9DA-470E1C91B7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7765266"/>
              </p:ext>
            </p:extLst>
          </p:nvPr>
        </p:nvGraphicFramePr>
        <p:xfrm>
          <a:off x="1096963" y="1846263"/>
          <a:ext cx="10058402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1">
                  <a:extLst>
                    <a:ext uri="{9D8B030D-6E8A-4147-A177-3AD203B41FA5}">
                      <a16:colId xmlns:a16="http://schemas.microsoft.com/office/drawing/2014/main" val="371976853"/>
                    </a:ext>
                  </a:extLst>
                </a:gridCol>
                <a:gridCol w="5029201">
                  <a:extLst>
                    <a:ext uri="{9D8B030D-6E8A-4147-A177-3AD203B41FA5}">
                      <a16:colId xmlns:a16="http://schemas.microsoft.com/office/drawing/2014/main" val="3356003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Perintah</a:t>
                      </a:r>
                      <a:endParaRPr lang="en-ID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Fungsi</a:t>
                      </a:r>
                      <a:endParaRPr lang="en-ID" dirty="0"/>
                    </a:p>
                  </a:txBody>
                  <a:tcPr marL="87465" marR="87465"/>
                </a:tc>
                <a:extLst>
                  <a:ext uri="{0D108BD9-81ED-4DB2-BD59-A6C34878D82A}">
                    <a16:rowId xmlns:a16="http://schemas.microsoft.com/office/drawing/2014/main" val="694837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/>
                        <a:t>git clone</a:t>
                      </a:r>
                    </a:p>
                  </a:txBody>
                  <a:tcPr marL="87465" marR="87465" anchor="ctr"/>
                </a:tc>
                <a:tc>
                  <a:txBody>
                    <a:bodyPr/>
                    <a:lstStyle/>
                    <a:p>
                      <a:r>
                        <a:rPr lang="en-ID"/>
                        <a:t>Mengunduh repo dari GitHub (termasuk koneksi remote).</a:t>
                      </a:r>
                    </a:p>
                  </a:txBody>
                  <a:tcPr marL="87465" marR="87465" anchor="ctr"/>
                </a:tc>
                <a:extLst>
                  <a:ext uri="{0D108BD9-81ED-4DB2-BD59-A6C34878D82A}">
                    <a16:rowId xmlns:a16="http://schemas.microsoft.com/office/drawing/2014/main" val="67335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/>
                        <a:t>git </a:t>
                      </a:r>
                      <a:r>
                        <a:rPr lang="en-ID" dirty="0" err="1"/>
                        <a:t>init</a:t>
                      </a:r>
                      <a:endParaRPr lang="en-ID" dirty="0"/>
                    </a:p>
                  </a:txBody>
                  <a:tcPr marL="87465" marR="87465" anchor="ctr"/>
                </a:tc>
                <a:tc>
                  <a:txBody>
                    <a:bodyPr/>
                    <a:lstStyle/>
                    <a:p>
                      <a:r>
                        <a:rPr lang="it-IT"/>
                        <a:t>Memulai repo baru di folder lokal.</a:t>
                      </a:r>
                    </a:p>
                  </a:txBody>
                  <a:tcPr marL="87465" marR="87465" anchor="ctr"/>
                </a:tc>
                <a:extLst>
                  <a:ext uri="{0D108BD9-81ED-4DB2-BD59-A6C34878D82A}">
                    <a16:rowId xmlns:a16="http://schemas.microsoft.com/office/drawing/2014/main" val="1955327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/>
                        <a:t>git status</a:t>
                      </a:r>
                    </a:p>
                  </a:txBody>
                  <a:tcPr marL="87465" marR="87465" anchor="ctr"/>
                </a:tc>
                <a:tc>
                  <a:txBody>
                    <a:bodyPr/>
                    <a:lstStyle/>
                    <a:p>
                      <a:r>
                        <a:rPr lang="fi-FI"/>
                        <a:t>Melihat kondisi proyek saat ini.</a:t>
                      </a:r>
                    </a:p>
                  </a:txBody>
                  <a:tcPr marL="87465" marR="87465" anchor="ctr"/>
                </a:tc>
                <a:extLst>
                  <a:ext uri="{0D108BD9-81ED-4DB2-BD59-A6C34878D82A}">
                    <a16:rowId xmlns:a16="http://schemas.microsoft.com/office/drawing/2014/main" val="1929442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/>
                        <a:t>git add .</a:t>
                      </a:r>
                    </a:p>
                  </a:txBody>
                  <a:tcPr marL="87465" marR="87465" anchor="ctr"/>
                </a:tc>
                <a:tc>
                  <a:txBody>
                    <a:bodyPr/>
                    <a:lstStyle/>
                    <a:p>
                      <a:r>
                        <a:rPr lang="en-ID"/>
                        <a:t>Menyiapkan semua perubahan untuk di-commit.</a:t>
                      </a:r>
                    </a:p>
                  </a:txBody>
                  <a:tcPr marL="87465" marR="87465" anchor="ctr"/>
                </a:tc>
                <a:extLst>
                  <a:ext uri="{0D108BD9-81ED-4DB2-BD59-A6C34878D82A}">
                    <a16:rowId xmlns:a16="http://schemas.microsoft.com/office/drawing/2014/main" val="2064648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/>
                        <a:t>git commit -m "..."</a:t>
                      </a:r>
                    </a:p>
                  </a:txBody>
                  <a:tcPr marL="87465" marR="87465" anchor="ctr"/>
                </a:tc>
                <a:tc>
                  <a:txBody>
                    <a:bodyPr/>
                    <a:lstStyle/>
                    <a:p>
                      <a:r>
                        <a:rPr lang="en-ID"/>
                        <a:t>Menyimpan perubahan secara permanen.</a:t>
                      </a:r>
                    </a:p>
                  </a:txBody>
                  <a:tcPr marL="87465" marR="87465" anchor="ctr"/>
                </a:tc>
                <a:extLst>
                  <a:ext uri="{0D108BD9-81ED-4DB2-BD59-A6C34878D82A}">
                    <a16:rowId xmlns:a16="http://schemas.microsoft.com/office/drawing/2014/main" val="192942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/>
                        <a:t>git push</a:t>
                      </a:r>
                    </a:p>
                  </a:txBody>
                  <a:tcPr marL="87465" marR="87465" anchor="ctr"/>
                </a:tc>
                <a:tc>
                  <a:txBody>
                    <a:bodyPr/>
                    <a:lstStyle/>
                    <a:p>
                      <a:r>
                        <a:rPr lang="en-ID"/>
                        <a:t>Mengirim commit ke GitHub.</a:t>
                      </a:r>
                    </a:p>
                  </a:txBody>
                  <a:tcPr marL="87465" marR="87465" anchor="ctr"/>
                </a:tc>
                <a:extLst>
                  <a:ext uri="{0D108BD9-81ED-4DB2-BD59-A6C34878D82A}">
                    <a16:rowId xmlns:a16="http://schemas.microsoft.com/office/drawing/2014/main" val="124026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/>
                        <a:t>git pull</a:t>
                      </a:r>
                    </a:p>
                  </a:txBody>
                  <a:tcPr marL="87465" marR="87465" anchor="ctr"/>
                </a:tc>
                <a:tc>
                  <a:txBody>
                    <a:bodyPr/>
                    <a:lstStyle/>
                    <a:p>
                      <a:r>
                        <a:rPr lang="en-ID"/>
                        <a:t>Mengambil commit dari GitHub.</a:t>
                      </a:r>
                    </a:p>
                  </a:txBody>
                  <a:tcPr marL="87465" marR="87465" anchor="ctr"/>
                </a:tc>
                <a:extLst>
                  <a:ext uri="{0D108BD9-81ED-4DB2-BD59-A6C34878D82A}">
                    <a16:rowId xmlns:a16="http://schemas.microsoft.com/office/drawing/2014/main" val="228421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/>
                        <a:t>git branch</a:t>
                      </a:r>
                    </a:p>
                  </a:txBody>
                  <a:tcPr marL="87465" marR="87465" anchor="ctr"/>
                </a:tc>
                <a:tc>
                  <a:txBody>
                    <a:bodyPr/>
                    <a:lstStyle/>
                    <a:p>
                      <a:r>
                        <a:rPr lang="en-ID"/>
                        <a:t>Mengelola cabang (cabang).</a:t>
                      </a:r>
                    </a:p>
                  </a:txBody>
                  <a:tcPr marL="87465" marR="87465" anchor="ctr"/>
                </a:tc>
                <a:extLst>
                  <a:ext uri="{0D108BD9-81ED-4DB2-BD59-A6C34878D82A}">
                    <a16:rowId xmlns:a16="http://schemas.microsoft.com/office/drawing/2014/main" val="2449978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/>
                        <a:t>git revert</a:t>
                      </a:r>
                    </a:p>
                  </a:txBody>
                  <a:tcPr marL="87465" marR="87465" anchor="ctr"/>
                </a:tc>
                <a:tc>
                  <a:txBody>
                    <a:bodyPr/>
                    <a:lstStyle/>
                    <a:p>
                      <a:r>
                        <a:rPr lang="en-ID"/>
                        <a:t>Membatalkan commit dengan aman.</a:t>
                      </a:r>
                    </a:p>
                  </a:txBody>
                  <a:tcPr marL="87465" marR="87465" anchor="ctr"/>
                </a:tc>
                <a:extLst>
                  <a:ext uri="{0D108BD9-81ED-4DB2-BD59-A6C34878D82A}">
                    <a16:rowId xmlns:a16="http://schemas.microsoft.com/office/drawing/2014/main" val="2194980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/>
                        <a:t>git log</a:t>
                      </a:r>
                    </a:p>
                  </a:txBody>
                  <a:tcPr marL="87465" marR="87465" anchor="ctr"/>
                </a:tc>
                <a:tc>
                  <a:txBody>
                    <a:bodyPr/>
                    <a:lstStyle/>
                    <a:p>
                      <a:r>
                        <a:rPr lang="en-ID" dirty="0" err="1"/>
                        <a:t>Melihat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riwayat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semua</a:t>
                      </a:r>
                      <a:r>
                        <a:rPr lang="en-ID" dirty="0"/>
                        <a:t> commit.</a:t>
                      </a:r>
                    </a:p>
                  </a:txBody>
                  <a:tcPr marL="87465" marR="87465" anchor="ctr"/>
                </a:tc>
                <a:extLst>
                  <a:ext uri="{0D108BD9-81ED-4DB2-BD59-A6C34878D82A}">
                    <a16:rowId xmlns:a16="http://schemas.microsoft.com/office/drawing/2014/main" val="2255400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7224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7DC6E-179A-FFBA-A374-65802C3A10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/>
              <a:t>Terima Kasih!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0CBF33-3A5B-6901-83A6-ADC7BB6B40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/>
              <a:t>Waktunya Praktik &amp; Tanya Jawab</a:t>
            </a:r>
          </a:p>
        </p:txBody>
      </p:sp>
    </p:spTree>
    <p:extLst>
      <p:ext uri="{BB962C8B-B14F-4D97-AF65-F5344CB8AC3E}">
        <p14:creationId xmlns:p14="http://schemas.microsoft.com/office/powerpoint/2010/main" val="4140733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F75B4-273C-252C-AF72-A3F3C5DBE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Dunia Sebelum Git: Kekacauan Terorganisir</a:t>
            </a:r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72931A-DBCE-CD62-342F-951F10E6634E}"/>
              </a:ext>
            </a:extLst>
          </p:cNvPr>
          <p:cNvSpPr txBox="1"/>
          <p:nvPr/>
        </p:nvSpPr>
        <p:spPr>
          <a:xfrm>
            <a:off x="1270000" y="2540000"/>
            <a:ext cx="9525000" cy="30469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ID" sz="2400" dirty="0"/>
              <a:t>Nama File Tak </a:t>
            </a:r>
            <a:r>
              <a:rPr lang="en-ID" sz="2400" dirty="0" err="1"/>
              <a:t>Terkendali</a:t>
            </a:r>
            <a:endParaRPr lang="en-ID" sz="2400" dirty="0"/>
          </a:p>
          <a:p>
            <a:r>
              <a:rPr lang="en-ID" sz="2400" dirty="0"/>
              <a:t>	desain_final.js, desain_final_v2.js, desain_fix_terakhir.js</a:t>
            </a:r>
          </a:p>
          <a:p>
            <a:endParaRPr lang="en-ID" sz="2400" dirty="0"/>
          </a:p>
          <a:p>
            <a:r>
              <a:rPr lang="en-ID" sz="2400" dirty="0" err="1"/>
              <a:t>Takut</a:t>
            </a:r>
            <a:r>
              <a:rPr lang="en-ID" sz="2400" dirty="0"/>
              <a:t> </a:t>
            </a:r>
            <a:r>
              <a:rPr lang="en-ID" sz="2400" dirty="0" err="1"/>
              <a:t>Mengubah</a:t>
            </a:r>
            <a:r>
              <a:rPr lang="en-ID" sz="2400" dirty="0"/>
              <a:t> Kode</a:t>
            </a:r>
          </a:p>
          <a:p>
            <a:r>
              <a:rPr lang="en-ID" sz="2400" dirty="0"/>
              <a:t>	"</a:t>
            </a:r>
            <a:r>
              <a:rPr lang="en-ID" sz="2400" dirty="0" err="1"/>
              <a:t>Bagaimana</a:t>
            </a:r>
            <a:r>
              <a:rPr lang="en-ID" sz="2400" dirty="0"/>
              <a:t> </a:t>
            </a:r>
            <a:r>
              <a:rPr lang="en-ID" sz="2400" dirty="0" err="1"/>
              <a:t>jika</a:t>
            </a:r>
            <a:r>
              <a:rPr lang="en-ID" sz="2400" dirty="0"/>
              <a:t> </a:t>
            </a:r>
            <a:r>
              <a:rPr lang="en-ID" sz="2400" dirty="0" err="1"/>
              <a:t>fitur</a:t>
            </a:r>
            <a:r>
              <a:rPr lang="en-ID" sz="2400" dirty="0"/>
              <a:t> </a:t>
            </a:r>
            <a:r>
              <a:rPr lang="en-ID" sz="2400" dirty="0" err="1"/>
              <a:t>baru</a:t>
            </a:r>
            <a:r>
              <a:rPr lang="en-ID" sz="2400" dirty="0"/>
              <a:t> </a:t>
            </a:r>
            <a:r>
              <a:rPr lang="en-ID" sz="2400" dirty="0" err="1"/>
              <a:t>ini</a:t>
            </a:r>
            <a:r>
              <a:rPr lang="en-ID" sz="2400" dirty="0"/>
              <a:t> </a:t>
            </a:r>
            <a:r>
              <a:rPr lang="en-ID" sz="2400" dirty="0" err="1"/>
              <a:t>merusak</a:t>
            </a:r>
            <a:r>
              <a:rPr lang="en-ID" sz="2400" dirty="0"/>
              <a:t> </a:t>
            </a:r>
            <a:r>
              <a:rPr lang="en-ID" sz="2400" dirty="0" err="1"/>
              <a:t>semua</a:t>
            </a:r>
            <a:r>
              <a:rPr lang="en-ID" sz="2400" dirty="0"/>
              <a:t> yang </a:t>
            </a:r>
            <a:r>
              <a:rPr lang="en-ID" sz="2400" dirty="0" err="1"/>
              <a:t>sudah</a:t>
            </a:r>
            <a:r>
              <a:rPr lang="en-ID" sz="2400" dirty="0"/>
              <a:t> </a:t>
            </a:r>
            <a:r>
              <a:rPr lang="en-ID" sz="2400" dirty="0" err="1"/>
              <a:t>ada</a:t>
            </a:r>
            <a:r>
              <a:rPr lang="en-ID" sz="2400" dirty="0"/>
              <a:t>?"</a:t>
            </a:r>
          </a:p>
          <a:p>
            <a:endParaRPr lang="en-ID" sz="2400" dirty="0"/>
          </a:p>
          <a:p>
            <a:r>
              <a:rPr lang="en-ID" sz="2400" dirty="0" err="1"/>
              <a:t>Kolaborasi</a:t>
            </a:r>
            <a:r>
              <a:rPr lang="en-ID" sz="2400" dirty="0"/>
              <a:t> Rumit</a:t>
            </a:r>
          </a:p>
          <a:p>
            <a:r>
              <a:rPr lang="en-ID" sz="2400" dirty="0"/>
              <a:t>	</a:t>
            </a:r>
            <a:r>
              <a:rPr lang="en-ID" sz="2400" dirty="0" err="1"/>
              <a:t>Menggabungkan</a:t>
            </a:r>
            <a:r>
              <a:rPr lang="en-ID" sz="2400" dirty="0"/>
              <a:t> </a:t>
            </a:r>
            <a:r>
              <a:rPr lang="en-ID" sz="2400" dirty="0" err="1"/>
              <a:t>kode</a:t>
            </a:r>
            <a:r>
              <a:rPr lang="en-ID" sz="2400" dirty="0"/>
              <a:t> </a:t>
            </a:r>
            <a:r>
              <a:rPr lang="en-ID" sz="2400" dirty="0" err="1"/>
              <a:t>tim</a:t>
            </a:r>
            <a:r>
              <a:rPr lang="en-ID" sz="2400" dirty="0"/>
              <a:t> via copy-paste, sangat </a:t>
            </a:r>
            <a:r>
              <a:rPr lang="en-ID" sz="2400" dirty="0" err="1"/>
              <a:t>rentan</a:t>
            </a:r>
            <a:r>
              <a:rPr lang="en-ID" sz="2400" dirty="0"/>
              <a:t> </a:t>
            </a:r>
            <a:r>
              <a:rPr lang="en-ID" sz="2400" dirty="0" err="1"/>
              <a:t>kesalahan</a:t>
            </a:r>
            <a:r>
              <a:rPr lang="en-ID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0571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0869-A71B-290F-E9E3-26A959CB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Git: Mesin Waktu untuk Kode Anda ??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7F9232-C13E-2ED7-96E4-159D7680BDD6}"/>
              </a:ext>
            </a:extLst>
          </p:cNvPr>
          <p:cNvSpPr txBox="1"/>
          <p:nvPr/>
        </p:nvSpPr>
        <p:spPr>
          <a:xfrm>
            <a:off x="1270000" y="2540000"/>
            <a:ext cx="9525000" cy="31085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ID" sz="2800" dirty="0"/>
              <a:t>Git </a:t>
            </a:r>
            <a:r>
              <a:rPr lang="en-ID" sz="2800" dirty="0" err="1"/>
              <a:t>adalah</a:t>
            </a:r>
            <a:r>
              <a:rPr lang="en-ID" sz="2800" dirty="0"/>
              <a:t> </a:t>
            </a:r>
            <a:r>
              <a:rPr lang="en-ID" sz="2800" dirty="0" err="1"/>
              <a:t>Sistem</a:t>
            </a:r>
            <a:r>
              <a:rPr lang="en-ID" sz="2800" dirty="0"/>
              <a:t> </a:t>
            </a:r>
            <a:r>
              <a:rPr lang="en-ID" sz="2800" dirty="0" err="1"/>
              <a:t>Kontrol</a:t>
            </a:r>
            <a:r>
              <a:rPr lang="en-ID" sz="2800" dirty="0"/>
              <a:t> </a:t>
            </a:r>
            <a:r>
              <a:rPr lang="en-ID" sz="2800" dirty="0" err="1"/>
              <a:t>Versi</a:t>
            </a:r>
            <a:r>
              <a:rPr lang="en-ID" sz="2800" dirty="0"/>
              <a:t> (Version Control System) yang </a:t>
            </a:r>
            <a:r>
              <a:rPr lang="en-ID" sz="2800" dirty="0" err="1"/>
              <a:t>memungkinkan</a:t>
            </a:r>
            <a:r>
              <a:rPr lang="en-ID" sz="2800" dirty="0"/>
              <a:t> </a:t>
            </a:r>
            <a:r>
              <a:rPr lang="en-ID" sz="2800" dirty="0" err="1"/>
              <a:t>kita</a:t>
            </a:r>
            <a:r>
              <a:rPr lang="en-ID" sz="2800" dirty="0"/>
              <a:t> </a:t>
            </a:r>
            <a:r>
              <a:rPr lang="en-ID" sz="2800" dirty="0" err="1"/>
              <a:t>untuk</a:t>
            </a:r>
            <a:r>
              <a:rPr lang="en-ID" sz="2800" dirty="0"/>
              <a:t>:</a:t>
            </a:r>
          </a:p>
          <a:p>
            <a:endParaRPr lang="en-ID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D" sz="2800" dirty="0" err="1"/>
              <a:t>Merekam</a:t>
            </a:r>
            <a:r>
              <a:rPr lang="en-ID" sz="2800" dirty="0"/>
              <a:t> Riwayat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D" sz="2800" dirty="0" err="1"/>
              <a:t>Bekerja</a:t>
            </a:r>
            <a:r>
              <a:rPr lang="en-ID" sz="2800" dirty="0"/>
              <a:t> </a:t>
            </a:r>
            <a:r>
              <a:rPr lang="en-ID" sz="2800" dirty="0" err="1"/>
              <a:t>dengan</a:t>
            </a:r>
            <a:r>
              <a:rPr lang="en-ID" sz="2800" dirty="0"/>
              <a:t> Aman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D" sz="2800" dirty="0" err="1"/>
              <a:t>Berkolaborasi</a:t>
            </a:r>
            <a:r>
              <a:rPr lang="en-ID" sz="2800" dirty="0"/>
              <a:t> </a:t>
            </a:r>
            <a:r>
              <a:rPr lang="en-ID" sz="2800" dirty="0" err="1"/>
              <a:t>dengan</a:t>
            </a:r>
            <a:r>
              <a:rPr lang="en-ID" sz="2800" dirty="0"/>
              <a:t> </a:t>
            </a:r>
            <a:r>
              <a:rPr lang="en-ID" sz="2800" dirty="0" err="1"/>
              <a:t>Mudah</a:t>
            </a:r>
            <a:endParaRPr lang="en-ID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D" sz="2800" dirty="0" err="1"/>
              <a:t>Memperbaiki</a:t>
            </a:r>
            <a:r>
              <a:rPr lang="en-ID" sz="2800" dirty="0"/>
              <a:t> </a:t>
            </a:r>
            <a:r>
              <a:rPr lang="en-ID" sz="2800" dirty="0" err="1"/>
              <a:t>Kesalahan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2147425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ED396-C9D7-5D45-D534-4A63B7351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Konsep</a:t>
            </a:r>
            <a:r>
              <a:rPr lang="en-ID" dirty="0"/>
              <a:t> Inti yang Wajib </a:t>
            </a:r>
            <a:r>
              <a:rPr lang="en-ID" dirty="0" err="1"/>
              <a:t>Diketahui</a:t>
            </a:r>
            <a:endParaRPr lang="en-ID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D4EF6BC-AD4E-90DD-E04B-4EC7F4A6E0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71332"/>
              </p:ext>
            </p:extLst>
          </p:nvPr>
        </p:nvGraphicFramePr>
        <p:xfrm>
          <a:off x="1096963" y="1846263"/>
          <a:ext cx="1005840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1">
                  <a:extLst>
                    <a:ext uri="{9D8B030D-6E8A-4147-A177-3AD203B41FA5}">
                      <a16:colId xmlns:a16="http://schemas.microsoft.com/office/drawing/2014/main" val="3275124163"/>
                    </a:ext>
                  </a:extLst>
                </a:gridCol>
                <a:gridCol w="5029201">
                  <a:extLst>
                    <a:ext uri="{9D8B030D-6E8A-4147-A177-3AD203B41FA5}">
                      <a16:colId xmlns:a16="http://schemas.microsoft.com/office/drawing/2014/main" val="33488347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Konsep</a:t>
                      </a:r>
                      <a:endParaRPr lang="en-ID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Analogi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Sederhana</a:t>
                      </a:r>
                      <a:endParaRPr lang="en-ID" dirty="0"/>
                    </a:p>
                  </a:txBody>
                  <a:tcPr marL="87465" marR="87465"/>
                </a:tc>
                <a:extLst>
                  <a:ext uri="{0D108BD9-81ED-4DB2-BD59-A6C34878D82A}">
                    <a16:rowId xmlns:a16="http://schemas.microsoft.com/office/drawing/2014/main" val="3293357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b="1" dirty="0"/>
                        <a:t>Repository (Repo)</a:t>
                      </a:r>
                      <a:endParaRPr lang="en-ID" dirty="0"/>
                    </a:p>
                  </a:txBody>
                  <a:tcPr marL="87465" marR="87465" anchor="ctr"/>
                </a:tc>
                <a:tc>
                  <a:txBody>
                    <a:bodyPr/>
                    <a:lstStyle/>
                    <a:p>
                      <a:r>
                        <a:rPr lang="en-ID"/>
                        <a:t>Folder Proyek Super 📂</a:t>
                      </a:r>
                    </a:p>
                  </a:txBody>
                  <a:tcPr marL="87465" marR="87465" anchor="ctr"/>
                </a:tc>
                <a:extLst>
                  <a:ext uri="{0D108BD9-81ED-4DB2-BD59-A6C34878D82A}">
                    <a16:rowId xmlns:a16="http://schemas.microsoft.com/office/drawing/2014/main" val="2312221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b="1"/>
                        <a:t>Commit</a:t>
                      </a:r>
                      <a:endParaRPr lang="en-ID"/>
                    </a:p>
                  </a:txBody>
                  <a:tcPr marL="87465" marR="87465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"Save Point" dalam Game 💾</a:t>
                      </a:r>
                    </a:p>
                  </a:txBody>
                  <a:tcPr marL="87465" marR="87465" anchor="ctr"/>
                </a:tc>
                <a:extLst>
                  <a:ext uri="{0D108BD9-81ED-4DB2-BD59-A6C34878D82A}">
                    <a16:rowId xmlns:a16="http://schemas.microsoft.com/office/drawing/2014/main" val="2645035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b="1"/>
                        <a:t>Branch</a:t>
                      </a:r>
                      <a:endParaRPr lang="en-ID"/>
                    </a:p>
                  </a:txBody>
                  <a:tcPr marL="87465" marR="87465" anchor="ctr"/>
                </a:tc>
                <a:tc>
                  <a:txBody>
                    <a:bodyPr/>
                    <a:lstStyle/>
                    <a:p>
                      <a:r>
                        <a:rPr lang="en-ID"/>
                        <a:t>Garis Waktu Alternatif 🌿</a:t>
                      </a:r>
                    </a:p>
                  </a:txBody>
                  <a:tcPr marL="87465" marR="87465" anchor="ctr"/>
                </a:tc>
                <a:extLst>
                  <a:ext uri="{0D108BD9-81ED-4DB2-BD59-A6C34878D82A}">
                    <a16:rowId xmlns:a16="http://schemas.microsoft.com/office/drawing/2014/main" val="1154719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b="1"/>
                        <a:t>Merge</a:t>
                      </a:r>
                      <a:endParaRPr lang="en-ID"/>
                    </a:p>
                  </a:txBody>
                  <a:tcPr marL="87465" marR="87465" anchor="ctr"/>
                </a:tc>
                <a:tc>
                  <a:txBody>
                    <a:bodyPr/>
                    <a:lstStyle/>
                    <a:p>
                      <a:r>
                        <a:rPr lang="en-ID"/>
                        <a:t>Menggabungkan Garis Waktu 🤝</a:t>
                      </a:r>
                    </a:p>
                  </a:txBody>
                  <a:tcPr marL="87465" marR="87465" anchor="ctr"/>
                </a:tc>
                <a:extLst>
                  <a:ext uri="{0D108BD9-81ED-4DB2-BD59-A6C34878D82A}">
                    <a16:rowId xmlns:a16="http://schemas.microsoft.com/office/drawing/2014/main" val="1448232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b="1"/>
                        <a:t>Remote (origin)</a:t>
                      </a:r>
                      <a:endParaRPr lang="en-ID"/>
                    </a:p>
                  </a:txBody>
                  <a:tcPr marL="87465" marR="87465" anchor="ctr"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"Rumah" </a:t>
                      </a:r>
                      <a:r>
                        <a:rPr lang="en-ID" dirty="0" err="1"/>
                        <a:t>Proyek</a:t>
                      </a:r>
                      <a:r>
                        <a:rPr lang="en-ID" dirty="0"/>
                        <a:t> di Internet (GitHub) 🏠</a:t>
                      </a:r>
                    </a:p>
                  </a:txBody>
                  <a:tcPr marL="87465" marR="87465" anchor="ctr"/>
                </a:tc>
                <a:extLst>
                  <a:ext uri="{0D108BD9-81ED-4DB2-BD59-A6C34878D82A}">
                    <a16:rowId xmlns:a16="http://schemas.microsoft.com/office/drawing/2014/main" val="13410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1345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8D6A9-4234-1694-D092-B860010B1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Dua Jalan Memulai Proyek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51074-F686-1C81-D8B8-5F61AB41E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sz="2400" dirty="0"/>
              <a:t>1. GitHub </a:t>
            </a:r>
            <a:r>
              <a:rPr lang="en-ID" sz="2400" dirty="0" err="1"/>
              <a:t>ke</a:t>
            </a:r>
            <a:r>
              <a:rPr lang="en-ID" sz="2400" dirty="0"/>
              <a:t> </a:t>
            </a:r>
            <a:r>
              <a:rPr lang="en-ID" sz="2400" dirty="0" err="1"/>
              <a:t>Lokal</a:t>
            </a:r>
            <a:r>
              <a:rPr lang="en-ID" sz="2400" dirty="0"/>
              <a:t> (</a:t>
            </a:r>
            <a:r>
              <a:rPr lang="en-ID" sz="2400" dirty="0" err="1"/>
              <a:t>Direkomendasikan</a:t>
            </a:r>
            <a:r>
              <a:rPr lang="en-ID" sz="2400" dirty="0"/>
              <a:t>)</a:t>
            </a:r>
          </a:p>
          <a:p>
            <a:pPr marL="0" indent="0">
              <a:buNone/>
            </a:pPr>
            <a:r>
              <a:rPr lang="en-ID" sz="2400" dirty="0"/>
              <a:t>	</a:t>
            </a:r>
            <a:r>
              <a:rPr lang="en-ID" sz="2400" dirty="0" err="1"/>
              <a:t>Konsep</a:t>
            </a:r>
            <a:r>
              <a:rPr lang="en-ID" sz="2400" dirty="0"/>
              <a:t>: </a:t>
            </a:r>
            <a:r>
              <a:rPr lang="en-ID" sz="2400" dirty="0" err="1"/>
              <a:t>Siapkan</a:t>
            </a:r>
            <a:r>
              <a:rPr lang="en-ID" sz="2400" dirty="0"/>
              <a:t> "</a:t>
            </a:r>
            <a:r>
              <a:rPr lang="en-ID" sz="2400" dirty="0" err="1"/>
              <a:t>rumah</a:t>
            </a:r>
            <a:r>
              <a:rPr lang="en-ID" sz="2400" dirty="0"/>
              <a:t>" di GitHub, </a:t>
            </a:r>
            <a:r>
              <a:rPr lang="en-ID" sz="2400" dirty="0" err="1"/>
              <a:t>lalu</a:t>
            </a:r>
            <a:r>
              <a:rPr lang="en-ID" sz="2400" dirty="0"/>
              <a:t> </a:t>
            </a:r>
            <a:r>
              <a:rPr lang="en-ID" sz="2400" dirty="0" err="1"/>
              <a:t>unduh</a:t>
            </a:r>
            <a:r>
              <a:rPr lang="en-ID" sz="2400" dirty="0"/>
              <a:t> (clone) </a:t>
            </a:r>
            <a:r>
              <a:rPr lang="en-ID" sz="2400" dirty="0" err="1"/>
              <a:t>ke</a:t>
            </a:r>
            <a:r>
              <a:rPr lang="en-ID" sz="2400" dirty="0"/>
              <a:t> </a:t>
            </a:r>
            <a:r>
              <a:rPr lang="en-ID" sz="2400" dirty="0" err="1"/>
              <a:t>komputer</a:t>
            </a:r>
            <a:r>
              <a:rPr lang="en-ID" sz="2400" dirty="0"/>
              <a:t>.</a:t>
            </a:r>
          </a:p>
          <a:p>
            <a:pPr marL="0" indent="0">
              <a:buNone/>
            </a:pPr>
            <a:r>
              <a:rPr lang="en-ID" sz="2400" dirty="0"/>
              <a:t>	Kapan: </a:t>
            </a:r>
            <a:r>
              <a:rPr lang="en-ID" sz="2400" dirty="0" err="1"/>
              <a:t>Proyek</a:t>
            </a:r>
            <a:r>
              <a:rPr lang="en-ID" sz="2400" dirty="0"/>
              <a:t> </a:t>
            </a:r>
            <a:r>
              <a:rPr lang="en-ID" sz="2400" dirty="0" err="1"/>
              <a:t>baru</a:t>
            </a:r>
            <a:r>
              <a:rPr lang="en-ID" sz="2400" dirty="0"/>
              <a:t>, </a:t>
            </a:r>
            <a:r>
              <a:rPr lang="en-ID" sz="2400" dirty="0" err="1"/>
              <a:t>proyek</a:t>
            </a:r>
            <a:r>
              <a:rPr lang="en-ID" sz="2400" dirty="0"/>
              <a:t> </a:t>
            </a:r>
            <a:r>
              <a:rPr lang="en-ID" sz="2400" dirty="0" err="1"/>
              <a:t>tim.</a:t>
            </a:r>
            <a:endParaRPr lang="en-ID" sz="2400" dirty="0"/>
          </a:p>
          <a:p>
            <a:endParaRPr lang="en-ID" sz="2400" dirty="0"/>
          </a:p>
          <a:p>
            <a:pPr marL="0" indent="0">
              <a:buNone/>
            </a:pPr>
            <a:r>
              <a:rPr lang="en-ID" sz="2400" dirty="0"/>
              <a:t>2. </a:t>
            </a:r>
            <a:r>
              <a:rPr lang="en-ID" sz="2400" dirty="0" err="1"/>
              <a:t>Lokal</a:t>
            </a:r>
            <a:r>
              <a:rPr lang="en-ID" sz="2400" dirty="0"/>
              <a:t> </a:t>
            </a:r>
            <a:r>
              <a:rPr lang="en-ID" sz="2400" dirty="0" err="1"/>
              <a:t>ke</a:t>
            </a:r>
            <a:r>
              <a:rPr lang="en-ID" sz="2400" dirty="0"/>
              <a:t> GitHub</a:t>
            </a:r>
          </a:p>
          <a:p>
            <a:pPr marL="0" indent="0">
              <a:buNone/>
            </a:pPr>
            <a:r>
              <a:rPr lang="en-ID" sz="2400" dirty="0"/>
              <a:t>	</a:t>
            </a:r>
            <a:r>
              <a:rPr lang="en-ID" sz="2400" dirty="0" err="1"/>
              <a:t>Konsep</a:t>
            </a:r>
            <a:r>
              <a:rPr lang="en-ID" sz="2400" dirty="0"/>
              <a:t>: </a:t>
            </a:r>
            <a:r>
              <a:rPr lang="en-ID" sz="2400" dirty="0" err="1"/>
              <a:t>Bangun</a:t>
            </a:r>
            <a:r>
              <a:rPr lang="en-ID" sz="2400" dirty="0"/>
              <a:t> "</a:t>
            </a:r>
            <a:r>
              <a:rPr lang="en-ID" sz="2400" dirty="0" err="1"/>
              <a:t>rumah</a:t>
            </a:r>
            <a:r>
              <a:rPr lang="en-ID" sz="2400" dirty="0"/>
              <a:t>" di </a:t>
            </a:r>
            <a:r>
              <a:rPr lang="en-ID" sz="2400" dirty="0" err="1"/>
              <a:t>komputer</a:t>
            </a:r>
            <a:r>
              <a:rPr lang="en-ID" sz="2400" dirty="0"/>
              <a:t> (</a:t>
            </a:r>
            <a:r>
              <a:rPr lang="en-ID" sz="2400" dirty="0" err="1"/>
              <a:t>init</a:t>
            </a:r>
            <a:r>
              <a:rPr lang="en-ID" sz="2400" dirty="0"/>
              <a:t>), </a:t>
            </a:r>
            <a:r>
              <a:rPr lang="en-ID" sz="2400" dirty="0" err="1"/>
              <a:t>lalu</a:t>
            </a:r>
            <a:r>
              <a:rPr lang="en-ID" sz="2400" dirty="0"/>
              <a:t> </a:t>
            </a:r>
            <a:r>
              <a:rPr lang="en-ID" sz="2400" dirty="0" err="1"/>
              <a:t>daftarkan</a:t>
            </a:r>
            <a:r>
              <a:rPr lang="en-ID" sz="2400" dirty="0"/>
              <a:t> </a:t>
            </a:r>
            <a:r>
              <a:rPr lang="en-ID" sz="2400" dirty="0" err="1"/>
              <a:t>ke</a:t>
            </a:r>
            <a:r>
              <a:rPr lang="en-ID" sz="2400" dirty="0"/>
              <a:t> GitHub.</a:t>
            </a:r>
          </a:p>
          <a:p>
            <a:pPr marL="0" indent="0">
              <a:buNone/>
            </a:pPr>
            <a:r>
              <a:rPr lang="en-ID" sz="2400" dirty="0"/>
              <a:t>	Kapan: </a:t>
            </a:r>
            <a:r>
              <a:rPr lang="en-ID" sz="2400" dirty="0" err="1"/>
              <a:t>Proyek</a:t>
            </a:r>
            <a:r>
              <a:rPr lang="en-ID" sz="2400" dirty="0"/>
              <a:t> yang </a:t>
            </a:r>
            <a:r>
              <a:rPr lang="en-ID" sz="2400" dirty="0" err="1"/>
              <a:t>sudah</a:t>
            </a:r>
            <a:r>
              <a:rPr lang="en-ID" sz="2400" dirty="0"/>
              <a:t> </a:t>
            </a:r>
            <a:r>
              <a:rPr lang="en-ID" sz="2400" dirty="0" err="1"/>
              <a:t>ada</a:t>
            </a:r>
            <a:r>
              <a:rPr lang="en-ID" sz="2400" dirty="0"/>
              <a:t> di </a:t>
            </a:r>
            <a:r>
              <a:rPr lang="en-ID" sz="2400" dirty="0" err="1"/>
              <a:t>lokal</a:t>
            </a:r>
            <a:r>
              <a:rPr lang="en-ID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7738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F88BF-F5C8-AA65-A495-593C7D739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Cara 1: GitHub ke </a:t>
            </a:r>
            <a:r>
              <a:rPr lang="es-ES" dirty="0" err="1"/>
              <a:t>Lokal</a:t>
            </a:r>
            <a:r>
              <a:rPr lang="es-ES" dirty="0"/>
              <a:t> (Clone)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C0675-AEE6-DFE3-4DC4-081B7A046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D" sz="2400" dirty="0"/>
              <a:t>1. Di Website GitHub:</a:t>
            </a:r>
          </a:p>
          <a:p>
            <a:pPr marL="0" indent="0">
              <a:buNone/>
            </a:pPr>
            <a:r>
              <a:rPr lang="en-ID" sz="2400" dirty="0"/>
              <a:t>	Buat New repository.</a:t>
            </a:r>
          </a:p>
          <a:p>
            <a:pPr marL="0" indent="0">
              <a:buNone/>
            </a:pPr>
            <a:r>
              <a:rPr lang="en-ID" sz="2400" dirty="0"/>
              <a:t>	Beri nama, </a:t>
            </a:r>
            <a:r>
              <a:rPr lang="en-ID" sz="2400" dirty="0" err="1"/>
              <a:t>lalu</a:t>
            </a:r>
            <a:r>
              <a:rPr lang="en-ID" sz="2400" dirty="0"/>
              <a:t> </a:t>
            </a:r>
            <a:r>
              <a:rPr lang="en-ID" sz="2400" dirty="0" err="1"/>
              <a:t>centang</a:t>
            </a:r>
            <a:r>
              <a:rPr lang="en-ID" sz="2400" dirty="0"/>
              <a:t> ? "Add a README file" dan "Add .</a:t>
            </a:r>
            <a:r>
              <a:rPr lang="en-ID" sz="2400" dirty="0" err="1"/>
              <a:t>gitignore</a:t>
            </a:r>
            <a:r>
              <a:rPr lang="en-ID" sz="2400" dirty="0"/>
              <a:t>".</a:t>
            </a:r>
          </a:p>
          <a:p>
            <a:pPr marL="0" indent="0">
              <a:buNone/>
            </a:pPr>
            <a:r>
              <a:rPr lang="en-ID" sz="2400" dirty="0"/>
              <a:t>	</a:t>
            </a:r>
            <a:r>
              <a:rPr lang="en-ID" sz="2400" dirty="0" err="1"/>
              <a:t>Klik</a:t>
            </a:r>
            <a:r>
              <a:rPr lang="en-ID" sz="2400" dirty="0"/>
              <a:t> Create repository.</a:t>
            </a:r>
          </a:p>
          <a:p>
            <a:endParaRPr lang="en-ID" sz="2400" dirty="0"/>
          </a:p>
          <a:p>
            <a:pPr marL="0" indent="0">
              <a:buNone/>
            </a:pPr>
            <a:r>
              <a:rPr lang="en-ID" sz="2400" dirty="0"/>
              <a:t>2. Di </a:t>
            </a:r>
            <a:r>
              <a:rPr lang="en-ID" sz="2400" dirty="0" err="1"/>
              <a:t>Komputer</a:t>
            </a:r>
            <a:r>
              <a:rPr lang="en-ID" sz="2400" dirty="0"/>
              <a:t> </a:t>
            </a:r>
            <a:r>
              <a:rPr lang="en-ID" sz="2400" dirty="0" err="1"/>
              <a:t>Lokal</a:t>
            </a:r>
            <a:r>
              <a:rPr lang="en-ID" sz="2400" dirty="0"/>
              <a:t> (Terminal):</a:t>
            </a:r>
          </a:p>
          <a:p>
            <a:pPr marL="0" indent="0">
              <a:buNone/>
            </a:pPr>
            <a:r>
              <a:rPr lang="en-ID" sz="2400" dirty="0"/>
              <a:t>	Salin URL repo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tombol</a:t>
            </a:r>
            <a:r>
              <a:rPr lang="en-ID" sz="2400" dirty="0"/>
              <a:t> &lt;&gt; Code.</a:t>
            </a:r>
          </a:p>
          <a:p>
            <a:pPr marL="0" indent="0">
              <a:buNone/>
            </a:pPr>
            <a:r>
              <a:rPr lang="en-ID" sz="2400" dirty="0"/>
              <a:t>	</a:t>
            </a:r>
            <a:r>
              <a:rPr lang="en-ID" sz="2400" dirty="0" err="1"/>
              <a:t>Jalankan</a:t>
            </a:r>
            <a:r>
              <a:rPr lang="en-ID" sz="2400" dirty="0"/>
              <a:t> </a:t>
            </a:r>
            <a:r>
              <a:rPr lang="en-ID" sz="2400" dirty="0" err="1"/>
              <a:t>perintah</a:t>
            </a:r>
            <a:r>
              <a:rPr lang="en-ID" sz="2400" dirty="0"/>
              <a:t> git clone:</a:t>
            </a:r>
          </a:p>
          <a:p>
            <a:pPr marL="0" indent="0">
              <a:buNone/>
            </a:pPr>
            <a:r>
              <a:rPr lang="en-ID" sz="2400" dirty="0"/>
              <a:t>	git clone https://github.com/user/nama-repo.git</a:t>
            </a:r>
          </a:p>
        </p:txBody>
      </p:sp>
    </p:spTree>
    <p:extLst>
      <p:ext uri="{BB962C8B-B14F-4D97-AF65-F5344CB8AC3E}">
        <p14:creationId xmlns:p14="http://schemas.microsoft.com/office/powerpoint/2010/main" val="470813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8BA86-4FBB-FC12-5A92-9F407627E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Cara 2: Lokal ke GitHub (Init &amp; Push)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54460-29B8-1B2B-18B7-A0A33D566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D" sz="2400" dirty="0"/>
              <a:t>1. Di </a:t>
            </a:r>
            <a:r>
              <a:rPr lang="en-ID" sz="2400" dirty="0" err="1"/>
              <a:t>Komputer</a:t>
            </a:r>
            <a:r>
              <a:rPr lang="en-ID" sz="2400" dirty="0"/>
              <a:t> </a:t>
            </a:r>
            <a:r>
              <a:rPr lang="en-ID" sz="2400" dirty="0" err="1"/>
              <a:t>Lokal</a:t>
            </a:r>
            <a:r>
              <a:rPr lang="en-ID" sz="2400" dirty="0"/>
              <a:t> (Terminal):</a:t>
            </a:r>
          </a:p>
          <a:p>
            <a:pPr marL="0" indent="0">
              <a:buNone/>
            </a:pPr>
            <a:r>
              <a:rPr lang="en-ID" sz="2400" dirty="0"/>
              <a:t>	Masuk </a:t>
            </a:r>
            <a:r>
              <a:rPr lang="en-ID" sz="2400" dirty="0" err="1"/>
              <a:t>ke</a:t>
            </a:r>
            <a:r>
              <a:rPr lang="en-ID" sz="2400" dirty="0"/>
              <a:t> folder </a:t>
            </a:r>
            <a:r>
              <a:rPr lang="en-ID" sz="2400" dirty="0" err="1"/>
              <a:t>proyek</a:t>
            </a:r>
            <a:r>
              <a:rPr lang="en-ID" sz="2400" dirty="0"/>
              <a:t>, </a:t>
            </a:r>
            <a:r>
              <a:rPr lang="en-ID" sz="2400" dirty="0" err="1"/>
              <a:t>lalu</a:t>
            </a:r>
            <a:r>
              <a:rPr lang="en-ID" sz="2400" dirty="0"/>
              <a:t> </a:t>
            </a:r>
            <a:r>
              <a:rPr lang="en-ID" sz="2400" dirty="0" err="1"/>
              <a:t>jalankan</a:t>
            </a:r>
            <a:r>
              <a:rPr lang="en-ID" sz="2400" dirty="0"/>
              <a:t>:</a:t>
            </a:r>
          </a:p>
          <a:p>
            <a:pPr marL="0" indent="0">
              <a:buNone/>
            </a:pPr>
            <a:r>
              <a:rPr lang="en-ID" sz="2400" dirty="0"/>
              <a:t>	git </a:t>
            </a:r>
            <a:r>
              <a:rPr lang="en-ID" sz="2400" dirty="0" err="1"/>
              <a:t>init</a:t>
            </a:r>
            <a:endParaRPr lang="en-ID" sz="2400" dirty="0"/>
          </a:p>
          <a:p>
            <a:pPr marL="0" indent="0">
              <a:buNone/>
            </a:pPr>
            <a:r>
              <a:rPr lang="en-ID" sz="2400" dirty="0"/>
              <a:t>	git add .</a:t>
            </a:r>
          </a:p>
          <a:p>
            <a:pPr marL="0" indent="0">
              <a:buNone/>
            </a:pPr>
            <a:r>
              <a:rPr lang="en-ID" sz="2400" dirty="0"/>
              <a:t>	git commit -m "Initial commit"</a:t>
            </a:r>
          </a:p>
          <a:p>
            <a:endParaRPr lang="en-ID" sz="2400" dirty="0"/>
          </a:p>
          <a:p>
            <a:pPr marL="0" indent="0">
              <a:buNone/>
            </a:pPr>
            <a:r>
              <a:rPr lang="en-ID" sz="2400" dirty="0"/>
              <a:t>2. Di Website GitHub:</a:t>
            </a:r>
          </a:p>
          <a:p>
            <a:pPr marL="0" indent="0">
              <a:buNone/>
            </a:pPr>
            <a:r>
              <a:rPr lang="en-ID" sz="2400" dirty="0"/>
              <a:t>	Buat New repository, </a:t>
            </a:r>
            <a:r>
              <a:rPr lang="en-ID" sz="2400" dirty="0" err="1"/>
              <a:t>tapi</a:t>
            </a:r>
            <a:r>
              <a:rPr lang="en-ID" sz="2400" dirty="0"/>
              <a:t> JANGAN </a:t>
            </a:r>
            <a:r>
              <a:rPr lang="en-ID" sz="2400" dirty="0" err="1"/>
              <a:t>centang</a:t>
            </a:r>
            <a:r>
              <a:rPr lang="en-ID" sz="2400" dirty="0"/>
              <a:t> ? </a:t>
            </a:r>
            <a:r>
              <a:rPr lang="en-ID" sz="2400" dirty="0" err="1"/>
              <a:t>opsi</a:t>
            </a:r>
            <a:r>
              <a:rPr lang="en-ID" sz="2400" dirty="0"/>
              <a:t> </a:t>
            </a:r>
            <a:r>
              <a:rPr lang="en-ID" sz="2400" dirty="0" err="1"/>
              <a:t>apapun</a:t>
            </a:r>
            <a:r>
              <a:rPr lang="en-ID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6813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6CF2A9-2178-5539-8A51-6BCAB9077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1FAA5-6352-D625-51C8-66815484C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Cara 2: Lokal ke GitHub (Init &amp; Push)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C620A-C629-6577-8EA3-30E2DD8C3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D" sz="2400" dirty="0"/>
              <a:t>3. </a:t>
            </a:r>
            <a:r>
              <a:rPr lang="en-ID" sz="2400" dirty="0" err="1"/>
              <a:t>Hubungkan</a:t>
            </a:r>
            <a:r>
              <a:rPr lang="en-ID" sz="2400" dirty="0"/>
              <a:t> &amp; </a:t>
            </a:r>
            <a:r>
              <a:rPr lang="en-ID" sz="2400" dirty="0" err="1"/>
              <a:t>Dorong</a:t>
            </a:r>
            <a:r>
              <a:rPr lang="en-ID" sz="2400" dirty="0"/>
              <a:t> (Terminal):</a:t>
            </a:r>
          </a:p>
          <a:p>
            <a:pPr marL="0" indent="0">
              <a:buNone/>
            </a:pPr>
            <a:r>
              <a:rPr lang="en-ID" sz="2400" dirty="0"/>
              <a:t>	git remote add origin https://...</a:t>
            </a:r>
          </a:p>
          <a:p>
            <a:pPr marL="0" indent="0">
              <a:buNone/>
            </a:pPr>
            <a:r>
              <a:rPr lang="en-ID" sz="2400" dirty="0"/>
              <a:t>	git push -u origin main</a:t>
            </a:r>
          </a:p>
        </p:txBody>
      </p:sp>
    </p:spTree>
    <p:extLst>
      <p:ext uri="{BB962C8B-B14F-4D97-AF65-F5344CB8AC3E}">
        <p14:creationId xmlns:p14="http://schemas.microsoft.com/office/powerpoint/2010/main" val="3231628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DF59-FE99-430A-8646-29F189CE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Siklus Kerja Harian Anda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D0EDC-5E44-F3C4-7ADD-DC35FAF93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D" sz="2200" dirty="0"/>
              <a:t>1. git pull</a:t>
            </a:r>
          </a:p>
          <a:p>
            <a:pPr marL="0" indent="0">
              <a:buNone/>
            </a:pPr>
            <a:r>
              <a:rPr lang="en-ID" sz="2200" dirty="0"/>
              <a:t>	</a:t>
            </a:r>
            <a:r>
              <a:rPr lang="en-ID" sz="2200" dirty="0" err="1"/>
              <a:t>Selalu</a:t>
            </a:r>
            <a:r>
              <a:rPr lang="en-ID" sz="2200" dirty="0"/>
              <a:t> </a:t>
            </a:r>
            <a:r>
              <a:rPr lang="en-ID" sz="2200" dirty="0" err="1"/>
              <a:t>mulai</a:t>
            </a:r>
            <a:r>
              <a:rPr lang="en-ID" sz="2200" dirty="0"/>
              <a:t> </a:t>
            </a:r>
            <a:r>
              <a:rPr lang="en-ID" sz="2200" dirty="0" err="1"/>
              <a:t>dengan</a:t>
            </a:r>
            <a:r>
              <a:rPr lang="en-ID" sz="2200" dirty="0"/>
              <a:t> </a:t>
            </a:r>
            <a:r>
              <a:rPr lang="en-ID" sz="2200" dirty="0" err="1"/>
              <a:t>menarik</a:t>
            </a:r>
            <a:r>
              <a:rPr lang="en-ID" sz="2200" dirty="0"/>
              <a:t> </a:t>
            </a:r>
            <a:r>
              <a:rPr lang="en-ID" sz="2200" dirty="0" err="1"/>
              <a:t>perubahan</a:t>
            </a:r>
            <a:r>
              <a:rPr lang="en-ID" sz="2200" dirty="0"/>
              <a:t> </a:t>
            </a:r>
            <a:r>
              <a:rPr lang="en-ID" sz="2200" dirty="0" err="1"/>
              <a:t>terbaru</a:t>
            </a:r>
            <a:r>
              <a:rPr lang="en-ID" sz="2200" dirty="0"/>
              <a:t>.</a:t>
            </a:r>
          </a:p>
          <a:p>
            <a:endParaRPr lang="en-ID" sz="2200" dirty="0"/>
          </a:p>
          <a:p>
            <a:pPr marL="0" indent="0">
              <a:buNone/>
            </a:pPr>
            <a:r>
              <a:rPr lang="en-ID" sz="2200" dirty="0"/>
              <a:t>2. </a:t>
            </a:r>
            <a:r>
              <a:rPr lang="en-ID" sz="2200" dirty="0" err="1"/>
              <a:t>Kerjakan</a:t>
            </a:r>
            <a:r>
              <a:rPr lang="en-ID" sz="2200" dirty="0"/>
              <a:t> Kode Anda</a:t>
            </a:r>
          </a:p>
          <a:p>
            <a:endParaRPr lang="en-ID" sz="2200" dirty="0"/>
          </a:p>
          <a:p>
            <a:pPr marL="0" indent="0">
              <a:buNone/>
            </a:pPr>
            <a:r>
              <a:rPr lang="en-ID" sz="2200" dirty="0"/>
              <a:t>3. git add .</a:t>
            </a:r>
          </a:p>
          <a:p>
            <a:pPr marL="0" indent="0">
              <a:buNone/>
            </a:pPr>
            <a:r>
              <a:rPr lang="en-ID" sz="2200" dirty="0"/>
              <a:t>	Masukkan </a:t>
            </a:r>
            <a:r>
              <a:rPr lang="en-ID" sz="2200" dirty="0" err="1"/>
              <a:t>semua</a:t>
            </a:r>
            <a:r>
              <a:rPr lang="en-ID" sz="2200" dirty="0"/>
              <a:t> </a:t>
            </a:r>
            <a:r>
              <a:rPr lang="en-ID" sz="2200" dirty="0" err="1"/>
              <a:t>perubahan</a:t>
            </a:r>
            <a:r>
              <a:rPr lang="en-ID" sz="2200" dirty="0"/>
              <a:t> </a:t>
            </a:r>
            <a:r>
              <a:rPr lang="en-ID" sz="2200" dirty="0" err="1"/>
              <a:t>ke</a:t>
            </a:r>
            <a:r>
              <a:rPr lang="en-ID" sz="2200" dirty="0"/>
              <a:t> "</a:t>
            </a:r>
            <a:r>
              <a:rPr lang="en-ID" sz="2200" dirty="0" err="1"/>
              <a:t>keranjang</a:t>
            </a:r>
            <a:r>
              <a:rPr lang="en-ID" sz="2200" dirty="0"/>
              <a:t>".</a:t>
            </a:r>
          </a:p>
          <a:p>
            <a:pPr marL="0" indent="0">
              <a:buNone/>
            </a:pPr>
            <a:endParaRPr lang="en-ID" sz="2200" dirty="0"/>
          </a:p>
        </p:txBody>
      </p:sp>
    </p:spTree>
    <p:extLst>
      <p:ext uri="{BB962C8B-B14F-4D97-AF65-F5344CB8AC3E}">
        <p14:creationId xmlns:p14="http://schemas.microsoft.com/office/powerpoint/2010/main" val="31773524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501</TotalTime>
  <Words>725</Words>
  <Application>Microsoft Office PowerPoint</Application>
  <PresentationFormat>Widescreen</PresentationFormat>
  <Paragraphs>125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Retrospect</vt:lpstr>
      <vt:lpstr>Git &amp; GitHub: Panduan Lengkap dari Nol hingga Kolaborasi Tim</vt:lpstr>
      <vt:lpstr>Dunia Sebelum Git: Kekacauan Terorganisir</vt:lpstr>
      <vt:lpstr>Git: Mesin Waktu untuk Kode Anda ??</vt:lpstr>
      <vt:lpstr>Konsep Inti yang Wajib Diketahui</vt:lpstr>
      <vt:lpstr>Dua Jalan Memulai Proyek</vt:lpstr>
      <vt:lpstr>Cara 1: GitHub ke Lokal (Clone)</vt:lpstr>
      <vt:lpstr>Cara 2: Lokal ke GitHub (Init &amp; Push)</vt:lpstr>
      <vt:lpstr>Cara 2: Lokal ke GitHub (Init &amp; Push)</vt:lpstr>
      <vt:lpstr>Siklus Kerja Harian Anda</vt:lpstr>
      <vt:lpstr>Siklus Kerja Harian Anda</vt:lpstr>
      <vt:lpstr>Apa yang Terjadi Jika Push Bersamaan?</vt:lpstr>
      <vt:lpstr>Kembali ke "Save Point" Sebelumnya</vt:lpstr>
      <vt:lpstr>Rangkuman Perintah Kunci (Cheat Sheet)</vt:lpstr>
      <vt:lpstr>Terima Kasih!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Faisal Rahman</dc:creator>
  <cp:lastModifiedBy>Faisal Rahman</cp:lastModifiedBy>
  <cp:revision>10</cp:revision>
  <dcterms:created xsi:type="dcterms:W3CDTF">2025-07-17T06:20:27Z</dcterms:created>
  <dcterms:modified xsi:type="dcterms:W3CDTF">2025-07-18T09:09:49Z</dcterms:modified>
</cp:coreProperties>
</file>