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ska Saha" userId="11c3f758eabcbe57" providerId="LiveId" clId="{B05D7BF7-47E7-4AE0-919F-E92194E02207}"/>
    <pc:docChg chg="undo custSel modSld">
      <pc:chgData name="Jyotiska Saha" userId="11c3f758eabcbe57" providerId="LiveId" clId="{B05D7BF7-47E7-4AE0-919F-E92194E02207}" dt="2024-08-07T12:21:26.206" v="43" actId="27636"/>
      <pc:docMkLst>
        <pc:docMk/>
      </pc:docMkLst>
      <pc:sldChg chg="modSp mod">
        <pc:chgData name="Jyotiska Saha" userId="11c3f758eabcbe57" providerId="LiveId" clId="{B05D7BF7-47E7-4AE0-919F-E92194E02207}" dt="2024-08-07T12:00:03.414" v="17" actId="20577"/>
        <pc:sldMkLst>
          <pc:docMk/>
          <pc:sldMk cId="1789778208" sldId="258"/>
        </pc:sldMkLst>
        <pc:spChg chg="mod">
          <ac:chgData name="Jyotiska Saha" userId="11c3f758eabcbe57" providerId="LiveId" clId="{B05D7BF7-47E7-4AE0-919F-E92194E02207}" dt="2024-08-07T12:00:03.414" v="17" actId="20577"/>
          <ac:spMkLst>
            <pc:docMk/>
            <pc:sldMk cId="1789778208" sldId="258"/>
            <ac:spMk id="10" creationId="{4EE013A5-BFA5-85C5-85E7-548D1E18552B}"/>
          </ac:spMkLst>
        </pc:spChg>
      </pc:sldChg>
      <pc:sldChg chg="modSp mod">
        <pc:chgData name="Jyotiska Saha" userId="11c3f758eabcbe57" providerId="LiveId" clId="{B05D7BF7-47E7-4AE0-919F-E92194E02207}" dt="2024-08-07T12:20:27.725" v="34" actId="20577"/>
        <pc:sldMkLst>
          <pc:docMk/>
          <pc:sldMk cId="602083105" sldId="265"/>
        </pc:sldMkLst>
        <pc:spChg chg="mod">
          <ac:chgData name="Jyotiska Saha" userId="11c3f758eabcbe57" providerId="LiveId" clId="{B05D7BF7-47E7-4AE0-919F-E92194E02207}" dt="2024-08-07T12:20:27.725" v="34" actId="20577"/>
          <ac:spMkLst>
            <pc:docMk/>
            <pc:sldMk cId="602083105" sldId="265"/>
            <ac:spMk id="3" creationId="{5ED8AA2E-C3E9-86BB-1BF3-95ABEC11CF6C}"/>
          </ac:spMkLst>
        </pc:spChg>
      </pc:sldChg>
      <pc:sldChg chg="modSp mod">
        <pc:chgData name="Jyotiska Saha" userId="11c3f758eabcbe57" providerId="LiveId" clId="{B05D7BF7-47E7-4AE0-919F-E92194E02207}" dt="2024-08-07T12:21:26.206" v="43" actId="27636"/>
        <pc:sldMkLst>
          <pc:docMk/>
          <pc:sldMk cId="512630699" sldId="267"/>
        </pc:sldMkLst>
        <pc:spChg chg="mod">
          <ac:chgData name="Jyotiska Saha" userId="11c3f758eabcbe57" providerId="LiveId" clId="{B05D7BF7-47E7-4AE0-919F-E92194E02207}" dt="2024-08-07T12:21:26.206" v="43" actId="27636"/>
          <ac:spMkLst>
            <pc:docMk/>
            <pc:sldMk cId="512630699" sldId="267"/>
            <ac:spMk id="3" creationId="{2FB871CA-5B07-C739-8A93-2329390BC25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81BE3BE-059B-46DE-93DD-30F7EEA31BFC}" type="datetimeFigureOut">
              <a:rPr lang="en-IN" smtClean="0"/>
              <a:t>07-08-2024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118916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7289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67322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732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62435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1BE3BE-059B-46DE-93DD-30F7EEA31BFC}"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327999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1BE3BE-059B-46DE-93DD-30F7EEA31BFC}"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320176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BE3BE-059B-46DE-93DD-30F7EEA31BFC}"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3179840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BE3BE-059B-46DE-93DD-30F7EEA31BFC}"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91440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BE3BE-059B-46DE-93DD-30F7EEA31BFC}"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85190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BE3BE-059B-46DE-93DD-30F7EEA31BFC}"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349566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90415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BE3BE-059B-46DE-93DD-30F7EEA31BFC}"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13639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BE3BE-059B-46DE-93DD-30F7EEA31BFC}"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08709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BE3BE-059B-46DE-93DD-30F7EEA31BFC}"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76382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117285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BE3BE-059B-46DE-93DD-30F7EEA31BFC}"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3EC2B-055B-4741-BC6D-DF5AD2599AFB}" type="slidenum">
              <a:rPr lang="en-IN" smtClean="0"/>
              <a:t>‹#›</a:t>
            </a:fld>
            <a:endParaRPr lang="en-IN"/>
          </a:p>
        </p:txBody>
      </p:sp>
    </p:spTree>
    <p:extLst>
      <p:ext uri="{BB962C8B-B14F-4D97-AF65-F5344CB8AC3E}">
        <p14:creationId xmlns:p14="http://schemas.microsoft.com/office/powerpoint/2010/main" val="269901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1BE3BE-059B-46DE-93DD-30F7EEA31BFC}" type="datetimeFigureOut">
              <a:rPr lang="en-IN" smtClean="0"/>
              <a:t>07-08-2024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E3EC2B-055B-4741-BC6D-DF5AD2599AFB}" type="slidenum">
              <a:rPr lang="en-IN" smtClean="0"/>
              <a:t>‹#›</a:t>
            </a:fld>
            <a:endParaRPr lang="en-IN"/>
          </a:p>
        </p:txBody>
      </p:sp>
    </p:spTree>
    <p:extLst>
      <p:ext uri="{BB962C8B-B14F-4D97-AF65-F5344CB8AC3E}">
        <p14:creationId xmlns:p14="http://schemas.microsoft.com/office/powerpoint/2010/main" val="2961339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7E95-C69C-2A38-D122-0BB5BB072ECB}"/>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rPr>
              <a:t>Ridge and Lasso Regression</a:t>
            </a:r>
          </a:p>
        </p:txBody>
      </p:sp>
      <p:sp>
        <p:nvSpPr>
          <p:cNvPr id="3" name="Subtitle 2">
            <a:extLst>
              <a:ext uri="{FF2B5EF4-FFF2-40B4-BE49-F238E27FC236}">
                <a16:creationId xmlns:a16="http://schemas.microsoft.com/office/drawing/2014/main" id="{D179A0B7-272F-7832-863C-D2E06595F030}"/>
              </a:ext>
            </a:extLst>
          </p:cNvPr>
          <p:cNvSpPr>
            <a:spLocks noGrp="1"/>
          </p:cNvSpPr>
          <p:nvPr>
            <p:ph type="subTitle" idx="1"/>
          </p:nvPr>
        </p:nvSpPr>
        <p:spPr/>
        <p:txBody>
          <a:bodyPr>
            <a:normAutofit/>
          </a:bodyPr>
          <a:lstStyle/>
          <a:p>
            <a:r>
              <a:rPr lang="en-US" b="1" dirty="0"/>
              <a:t>Understanding Regularization Techniques in Linear Regression</a:t>
            </a:r>
          </a:p>
          <a:p>
            <a:endParaRPr lang="en-US" dirty="0"/>
          </a:p>
          <a:p>
            <a:pPr>
              <a:spcBef>
                <a:spcPts val="0"/>
              </a:spcBef>
            </a:pPr>
            <a:r>
              <a:rPr lang="en-IN" sz="1800" b="1" dirty="0"/>
              <a:t>Jyotiska Saha</a:t>
            </a:r>
          </a:p>
          <a:p>
            <a:pPr>
              <a:spcBef>
                <a:spcPts val="0"/>
              </a:spcBef>
            </a:pPr>
            <a:r>
              <a:rPr lang="en-IN" sz="1800" b="1" dirty="0"/>
              <a:t>7 August 2024</a:t>
            </a:r>
            <a:endParaRPr lang="en-US" sz="1800" b="1" dirty="0"/>
          </a:p>
        </p:txBody>
      </p:sp>
    </p:spTree>
    <p:extLst>
      <p:ext uri="{BB962C8B-B14F-4D97-AF65-F5344CB8AC3E}">
        <p14:creationId xmlns:p14="http://schemas.microsoft.com/office/powerpoint/2010/main" val="3743878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8AA2E-C3E9-86BB-1BF3-95ABEC11CF6C}"/>
              </a:ext>
            </a:extLst>
          </p:cNvPr>
          <p:cNvSpPr>
            <a:spLocks noGrp="1"/>
          </p:cNvSpPr>
          <p:nvPr>
            <p:ph idx="1"/>
          </p:nvPr>
        </p:nvSpPr>
        <p:spPr>
          <a:xfrm>
            <a:off x="1143000" y="1658143"/>
            <a:ext cx="9905999" cy="3520032"/>
          </a:xfrm>
        </p:spPr>
        <p:txBody>
          <a:bodyPr>
            <a:normAutofit/>
          </a:bodyPr>
          <a:lstStyle/>
          <a:p>
            <a:r>
              <a:rPr lang="en-US" dirty="0"/>
              <a:t>Advantages:</a:t>
            </a:r>
          </a:p>
          <a:p>
            <a:pPr lvl="1">
              <a:buFont typeface="Wingdings" panose="05000000000000000000" pitchFamily="2" charset="2"/>
              <a:buChar char="v"/>
            </a:pPr>
            <a:r>
              <a:rPr lang="en-US" dirty="0"/>
              <a:t>Performs feature selection.</a:t>
            </a:r>
          </a:p>
          <a:p>
            <a:pPr lvl="1">
              <a:buFont typeface="Wingdings" panose="05000000000000000000" pitchFamily="2" charset="2"/>
              <a:buChar char="v"/>
            </a:pPr>
            <a:r>
              <a:rPr lang="en-US" dirty="0"/>
              <a:t>Reduces overfitting.</a:t>
            </a:r>
          </a:p>
          <a:p>
            <a:r>
              <a:rPr lang="en-US" dirty="0"/>
              <a:t>Disadvantages:</a:t>
            </a:r>
          </a:p>
          <a:p>
            <a:pPr lvl="1">
              <a:buFont typeface="Wingdings" panose="05000000000000000000" pitchFamily="2" charset="2"/>
              <a:buChar char="v"/>
            </a:pPr>
            <a:r>
              <a:rPr lang="en-US" dirty="0"/>
              <a:t>Can discard important features if alpha is too large.</a:t>
            </a:r>
          </a:p>
          <a:p>
            <a:pPr lvl="1">
              <a:buFont typeface="Wingdings" panose="05000000000000000000" pitchFamily="2" charset="2"/>
              <a:buChar char="v"/>
            </a:pPr>
            <a:r>
              <a:rPr lang="en-US" dirty="0"/>
              <a:t>Less stable than Ridge with highly correlated predictors.</a:t>
            </a:r>
            <a:endParaRPr lang="en-IN" dirty="0"/>
          </a:p>
        </p:txBody>
      </p:sp>
    </p:spTree>
    <p:extLst>
      <p:ext uri="{BB962C8B-B14F-4D97-AF65-F5344CB8AC3E}">
        <p14:creationId xmlns:p14="http://schemas.microsoft.com/office/powerpoint/2010/main" val="60208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7C33-37B4-BEE4-AC7B-AACF42F14263}"/>
              </a:ext>
            </a:extLst>
          </p:cNvPr>
          <p:cNvSpPr>
            <a:spLocks noGrp="1"/>
          </p:cNvSpPr>
          <p:nvPr>
            <p:ph type="title"/>
          </p:nvPr>
        </p:nvSpPr>
        <p:spPr>
          <a:xfrm>
            <a:off x="1141413" y="618518"/>
            <a:ext cx="9905998" cy="1333572"/>
          </a:xfrm>
        </p:spPr>
        <p:txBody>
          <a:bodyPr/>
          <a:lstStyle/>
          <a:p>
            <a:r>
              <a:rPr lang="en-IN" b="1" dirty="0"/>
              <a:t>Ridge vs. Lasso Regression</a:t>
            </a:r>
          </a:p>
        </p:txBody>
      </p:sp>
      <p:sp>
        <p:nvSpPr>
          <p:cNvPr id="3" name="Content Placeholder 2">
            <a:extLst>
              <a:ext uri="{FF2B5EF4-FFF2-40B4-BE49-F238E27FC236}">
                <a16:creationId xmlns:a16="http://schemas.microsoft.com/office/drawing/2014/main" id="{14995882-C463-2990-122E-590A20B969A5}"/>
              </a:ext>
            </a:extLst>
          </p:cNvPr>
          <p:cNvSpPr>
            <a:spLocks noGrp="1"/>
          </p:cNvSpPr>
          <p:nvPr>
            <p:ph idx="1"/>
          </p:nvPr>
        </p:nvSpPr>
        <p:spPr>
          <a:xfrm>
            <a:off x="1141412" y="1952090"/>
            <a:ext cx="9905999" cy="4150759"/>
          </a:xfrm>
        </p:spPr>
        <p:txBody>
          <a:bodyPr>
            <a:normAutofit/>
          </a:bodyPr>
          <a:lstStyle/>
          <a:p>
            <a:pPr>
              <a:buFont typeface="Arial" panose="020B0604020202020204" pitchFamily="34" charset="0"/>
              <a:buChar char="•"/>
            </a:pPr>
            <a:r>
              <a:rPr lang="en-US" b="1" dirty="0"/>
              <a:t>Similarities:</a:t>
            </a:r>
          </a:p>
          <a:p>
            <a:pPr lvl="1">
              <a:buFont typeface="Wingdings" panose="05000000000000000000" pitchFamily="2" charset="2"/>
              <a:buChar char="v"/>
            </a:pPr>
            <a:r>
              <a:rPr lang="en-US" dirty="0"/>
              <a:t>Both are regularization techniques to prevent overfitting.</a:t>
            </a:r>
          </a:p>
          <a:p>
            <a:pPr lvl="1">
              <a:buFont typeface="Wingdings" panose="05000000000000000000" pitchFamily="2" charset="2"/>
              <a:buChar char="v"/>
            </a:pPr>
            <a:r>
              <a:rPr lang="en-US" dirty="0"/>
              <a:t>Both add a penalty to the cost function.</a:t>
            </a:r>
          </a:p>
          <a:p>
            <a:pPr lvl="1">
              <a:buFont typeface="Wingdings" panose="05000000000000000000" pitchFamily="2" charset="2"/>
              <a:buChar char="v"/>
            </a:pPr>
            <a:r>
              <a:rPr lang="en-US" dirty="0"/>
              <a:t>Both aim to improve model generalization by discouraging overly complex models.</a:t>
            </a:r>
          </a:p>
          <a:p>
            <a:pPr>
              <a:buFont typeface="Arial" panose="020B0604020202020204" pitchFamily="34" charset="0"/>
              <a:buChar char="•"/>
            </a:pPr>
            <a:r>
              <a:rPr lang="en-IN" b="1" dirty="0"/>
              <a:t>Differences:</a:t>
            </a:r>
          </a:p>
          <a:p>
            <a:endParaRPr lang="en-US" dirty="0"/>
          </a:p>
          <a:p>
            <a:endParaRPr lang="en-IN" dirty="0"/>
          </a:p>
        </p:txBody>
      </p:sp>
      <p:graphicFrame>
        <p:nvGraphicFramePr>
          <p:cNvPr id="4" name="Table 3">
            <a:extLst>
              <a:ext uri="{FF2B5EF4-FFF2-40B4-BE49-F238E27FC236}">
                <a16:creationId xmlns:a16="http://schemas.microsoft.com/office/drawing/2014/main" id="{DAEED253-6D72-5F93-4D04-D278D0C5D411}"/>
              </a:ext>
            </a:extLst>
          </p:cNvPr>
          <p:cNvGraphicFramePr>
            <a:graphicFrameLocks noGrp="1"/>
          </p:cNvGraphicFramePr>
          <p:nvPr>
            <p:extLst>
              <p:ext uri="{D42A27DB-BD31-4B8C-83A1-F6EECF244321}">
                <p14:modId xmlns:p14="http://schemas.microsoft.com/office/powerpoint/2010/main" val="56601627"/>
              </p:ext>
            </p:extLst>
          </p:nvPr>
        </p:nvGraphicFramePr>
        <p:xfrm>
          <a:off x="2030411" y="4295072"/>
          <a:ext cx="8127999" cy="1798320"/>
        </p:xfrm>
        <a:graphic>
          <a:graphicData uri="http://schemas.openxmlformats.org/drawingml/2006/table">
            <a:tbl>
              <a:tblPr firstRow="1" bandRow="1">
                <a:tableStyleId>{327F97BB-C833-4FB7-BDE5-3F7075034690}</a:tableStyleId>
              </a:tblPr>
              <a:tblGrid>
                <a:gridCol w="2709333">
                  <a:extLst>
                    <a:ext uri="{9D8B030D-6E8A-4147-A177-3AD203B41FA5}">
                      <a16:colId xmlns:a16="http://schemas.microsoft.com/office/drawing/2014/main" val="892664282"/>
                    </a:ext>
                  </a:extLst>
                </a:gridCol>
                <a:gridCol w="2709333">
                  <a:extLst>
                    <a:ext uri="{9D8B030D-6E8A-4147-A177-3AD203B41FA5}">
                      <a16:colId xmlns:a16="http://schemas.microsoft.com/office/drawing/2014/main" val="285803933"/>
                    </a:ext>
                  </a:extLst>
                </a:gridCol>
                <a:gridCol w="2709333">
                  <a:extLst>
                    <a:ext uri="{9D8B030D-6E8A-4147-A177-3AD203B41FA5}">
                      <a16:colId xmlns:a16="http://schemas.microsoft.com/office/drawing/2014/main" val="2539516553"/>
                    </a:ext>
                  </a:extLst>
                </a:gridCol>
              </a:tblGrid>
              <a:tr h="370840">
                <a:tc>
                  <a:txBody>
                    <a:bodyPr/>
                    <a:lstStyle/>
                    <a:p>
                      <a:endParaRPr lang="en-IN" sz="2000" dirty="0"/>
                    </a:p>
                  </a:txBody>
                  <a:tcPr/>
                </a:tc>
                <a:tc>
                  <a:txBody>
                    <a:bodyPr/>
                    <a:lstStyle/>
                    <a:p>
                      <a:r>
                        <a:rPr lang="en-US" sz="2000" dirty="0"/>
                        <a:t>Ridge</a:t>
                      </a:r>
                      <a:endParaRPr lang="en-IN" sz="2000" dirty="0"/>
                    </a:p>
                  </a:txBody>
                  <a:tcPr/>
                </a:tc>
                <a:tc>
                  <a:txBody>
                    <a:bodyPr/>
                    <a:lstStyle/>
                    <a:p>
                      <a:r>
                        <a:rPr lang="en-US" sz="2000" dirty="0"/>
                        <a:t>Lasso</a:t>
                      </a:r>
                      <a:endParaRPr lang="en-IN" sz="2000" dirty="0"/>
                    </a:p>
                  </a:txBody>
                  <a:tcPr/>
                </a:tc>
                <a:extLst>
                  <a:ext uri="{0D108BD9-81ED-4DB2-BD59-A6C34878D82A}">
                    <a16:rowId xmlns:a16="http://schemas.microsoft.com/office/drawing/2014/main" val="2290413830"/>
                  </a:ext>
                </a:extLst>
              </a:tr>
              <a:tr h="370840">
                <a:tc>
                  <a:txBody>
                    <a:bodyPr/>
                    <a:lstStyle/>
                    <a:p>
                      <a:r>
                        <a:rPr lang="en-IN" sz="2000" dirty="0">
                          <a:solidFill>
                            <a:srgbClr val="FFFFFF"/>
                          </a:solidFill>
                        </a:rPr>
                        <a:t>Penalty</a:t>
                      </a:r>
                    </a:p>
                  </a:txBody>
                  <a:tcPr/>
                </a:tc>
                <a:tc>
                  <a:txBody>
                    <a:bodyPr/>
                    <a:lstStyle/>
                    <a:p>
                      <a:r>
                        <a:rPr lang="en-US" sz="2000" dirty="0" err="1">
                          <a:solidFill>
                            <a:srgbClr val="FFFFFF"/>
                          </a:solidFill>
                        </a:rPr>
                        <a:t>L2</a:t>
                      </a:r>
                      <a:r>
                        <a:rPr lang="en-US" sz="2000" dirty="0">
                          <a:solidFill>
                            <a:srgbClr val="FFFFFF"/>
                          </a:solidFill>
                        </a:rPr>
                        <a:t> penalty</a:t>
                      </a:r>
                      <a:endParaRPr lang="en-IN" sz="2000" dirty="0">
                        <a:solidFill>
                          <a:srgbClr val="FFFFFF"/>
                        </a:solidFill>
                      </a:endParaRPr>
                    </a:p>
                  </a:txBody>
                  <a:tcPr/>
                </a:tc>
                <a:tc>
                  <a:txBody>
                    <a:bodyPr/>
                    <a:lstStyle/>
                    <a:p>
                      <a:r>
                        <a:rPr lang="en-US" sz="2000" dirty="0" err="1">
                          <a:solidFill>
                            <a:srgbClr val="FFFFFF"/>
                          </a:solidFill>
                        </a:rPr>
                        <a:t>L1</a:t>
                      </a:r>
                      <a:r>
                        <a:rPr lang="en-US" sz="2000" dirty="0">
                          <a:solidFill>
                            <a:srgbClr val="FFFFFF"/>
                          </a:solidFill>
                        </a:rPr>
                        <a:t> penalty</a:t>
                      </a:r>
                      <a:endParaRPr lang="en-IN" sz="2000" dirty="0">
                        <a:solidFill>
                          <a:srgbClr val="FFFFFF"/>
                        </a:solidFill>
                      </a:endParaRPr>
                    </a:p>
                  </a:txBody>
                  <a:tcPr/>
                </a:tc>
                <a:extLst>
                  <a:ext uri="{0D108BD9-81ED-4DB2-BD59-A6C34878D82A}">
                    <a16:rowId xmlns:a16="http://schemas.microsoft.com/office/drawing/2014/main" val="1270152333"/>
                  </a:ext>
                </a:extLst>
              </a:tr>
              <a:tr h="370840">
                <a:tc>
                  <a:txBody>
                    <a:bodyPr/>
                    <a:lstStyle/>
                    <a:p>
                      <a:r>
                        <a:rPr lang="en-IN" sz="2000" dirty="0">
                          <a:solidFill>
                            <a:srgbClr val="FFFFFF"/>
                          </a:solidFill>
                        </a:rPr>
                        <a:t>Coefficient Shrinkage</a:t>
                      </a:r>
                    </a:p>
                  </a:txBody>
                  <a:tcPr/>
                </a:tc>
                <a:tc>
                  <a:txBody>
                    <a:bodyPr/>
                    <a:lstStyle/>
                    <a:p>
                      <a:r>
                        <a:rPr lang="en-US" sz="2000" dirty="0">
                          <a:solidFill>
                            <a:srgbClr val="FFFFFF"/>
                          </a:solidFill>
                        </a:rPr>
                        <a:t>Shrinks coefficients, but none to exactly zero.</a:t>
                      </a:r>
                      <a:endParaRPr lang="en-IN" sz="2000" dirty="0">
                        <a:solidFill>
                          <a:srgbClr val="FFFFFF"/>
                        </a:solidFill>
                      </a:endParaRPr>
                    </a:p>
                  </a:txBody>
                  <a:tcPr/>
                </a:tc>
                <a:tc>
                  <a:txBody>
                    <a:bodyPr/>
                    <a:lstStyle/>
                    <a:p>
                      <a:r>
                        <a:rPr lang="en-US" sz="2000" dirty="0">
                          <a:solidFill>
                            <a:srgbClr val="FFFFFF"/>
                          </a:solidFill>
                        </a:rPr>
                        <a:t>Can shrink some coefficients to exactly zero (feature selection).</a:t>
                      </a:r>
                      <a:endParaRPr lang="en-IN" sz="2000" dirty="0">
                        <a:solidFill>
                          <a:srgbClr val="FFFFFF"/>
                        </a:solidFill>
                      </a:endParaRPr>
                    </a:p>
                  </a:txBody>
                  <a:tcPr/>
                </a:tc>
                <a:extLst>
                  <a:ext uri="{0D108BD9-81ED-4DB2-BD59-A6C34878D82A}">
                    <a16:rowId xmlns:a16="http://schemas.microsoft.com/office/drawing/2014/main" val="938776227"/>
                  </a:ext>
                </a:extLst>
              </a:tr>
            </a:tbl>
          </a:graphicData>
        </a:graphic>
      </p:graphicFrame>
    </p:spTree>
    <p:extLst>
      <p:ext uri="{BB962C8B-B14F-4D97-AF65-F5344CB8AC3E}">
        <p14:creationId xmlns:p14="http://schemas.microsoft.com/office/powerpoint/2010/main" val="284766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3A86-67EF-34A3-FAAB-BBA7929A0C40}"/>
              </a:ext>
            </a:extLst>
          </p:cNvPr>
          <p:cNvSpPr>
            <a:spLocks noGrp="1"/>
          </p:cNvSpPr>
          <p:nvPr>
            <p:ph type="title"/>
          </p:nvPr>
        </p:nvSpPr>
        <p:spPr/>
        <p:txBody>
          <a:bodyPr/>
          <a:lstStyle/>
          <a:p>
            <a:r>
              <a:rPr lang="en-US" b="1" dirty="0"/>
              <a:t>When to Use Ridge vs. Lasso</a:t>
            </a:r>
            <a:endParaRPr lang="en-IN" b="1" dirty="0"/>
          </a:p>
        </p:txBody>
      </p:sp>
      <p:sp>
        <p:nvSpPr>
          <p:cNvPr id="3" name="Content Placeholder 2">
            <a:extLst>
              <a:ext uri="{FF2B5EF4-FFF2-40B4-BE49-F238E27FC236}">
                <a16:creationId xmlns:a16="http://schemas.microsoft.com/office/drawing/2014/main" id="{2FB871CA-5B07-C739-8A93-2329390BC259}"/>
              </a:ext>
            </a:extLst>
          </p:cNvPr>
          <p:cNvSpPr>
            <a:spLocks noGrp="1"/>
          </p:cNvSpPr>
          <p:nvPr>
            <p:ph idx="1"/>
          </p:nvPr>
        </p:nvSpPr>
        <p:spPr>
          <a:xfrm>
            <a:off x="1141412" y="2249487"/>
            <a:ext cx="9905999" cy="3853362"/>
          </a:xfrm>
        </p:spPr>
        <p:txBody>
          <a:bodyPr>
            <a:normAutofit/>
          </a:bodyPr>
          <a:lstStyle/>
          <a:p>
            <a:r>
              <a:rPr lang="en-US" b="1" dirty="0"/>
              <a:t>Use Ridge When:</a:t>
            </a:r>
            <a:endParaRPr lang="en-US" dirty="0"/>
          </a:p>
          <a:p>
            <a:pPr lvl="1">
              <a:buFont typeface="Wingdings" panose="05000000000000000000" pitchFamily="2" charset="2"/>
              <a:buChar char="ü"/>
            </a:pPr>
            <a:r>
              <a:rPr lang="en-US" dirty="0"/>
              <a:t>All predictors are important.</a:t>
            </a:r>
          </a:p>
          <a:p>
            <a:pPr lvl="1">
              <a:buFont typeface="Wingdings" panose="05000000000000000000" pitchFamily="2" charset="2"/>
              <a:buChar char="ü"/>
            </a:pPr>
            <a:r>
              <a:rPr lang="en-US" dirty="0"/>
              <a:t>Multicollinearity exists.</a:t>
            </a:r>
          </a:p>
          <a:p>
            <a:pPr lvl="1">
              <a:buFont typeface="Wingdings" panose="05000000000000000000" pitchFamily="2" charset="2"/>
              <a:buChar char="ü"/>
            </a:pPr>
            <a:r>
              <a:rPr lang="en-US" dirty="0"/>
              <a:t>Slight overfitting is present.</a:t>
            </a:r>
          </a:p>
          <a:p>
            <a:r>
              <a:rPr lang="en-US" b="1" dirty="0"/>
              <a:t>Use Lasso When:</a:t>
            </a:r>
            <a:endParaRPr lang="en-US" dirty="0"/>
          </a:p>
          <a:p>
            <a:pPr lvl="1">
              <a:buFont typeface="Wingdings" panose="05000000000000000000" pitchFamily="2" charset="2"/>
              <a:buChar char="ü"/>
            </a:pPr>
            <a:r>
              <a:rPr lang="en-US" dirty="0"/>
              <a:t>Feature selection is desired.</a:t>
            </a:r>
          </a:p>
          <a:p>
            <a:pPr lvl="1">
              <a:buFont typeface="Wingdings" panose="05000000000000000000" pitchFamily="2" charset="2"/>
              <a:buChar char="ü"/>
            </a:pPr>
            <a:r>
              <a:rPr lang="en-US" dirty="0"/>
              <a:t>Sparse solutions are preferred.</a:t>
            </a:r>
          </a:p>
          <a:p>
            <a:pPr lvl="1">
              <a:buFont typeface="Wingdings" panose="05000000000000000000" pitchFamily="2" charset="2"/>
              <a:buChar char="ü"/>
            </a:pPr>
            <a:r>
              <a:rPr lang="en-US" dirty="0"/>
              <a:t>High-dimensional data.</a:t>
            </a:r>
          </a:p>
        </p:txBody>
      </p:sp>
    </p:spTree>
    <p:extLst>
      <p:ext uri="{BB962C8B-B14F-4D97-AF65-F5344CB8AC3E}">
        <p14:creationId xmlns:p14="http://schemas.microsoft.com/office/powerpoint/2010/main" val="51263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807F-76C7-E226-81BA-81E6EA519E0C}"/>
              </a:ext>
            </a:extLst>
          </p:cNvPr>
          <p:cNvSpPr>
            <a:spLocks noGrp="1"/>
          </p:cNvSpPr>
          <p:nvPr>
            <p:ph type="title"/>
          </p:nvPr>
        </p:nvSpPr>
        <p:spPr>
          <a:xfrm>
            <a:off x="1143001" y="2689715"/>
            <a:ext cx="9905998" cy="1478570"/>
          </a:xfrm>
        </p:spPr>
        <p:txBody>
          <a:bodyPr>
            <a:normAutofit/>
          </a:bodyPr>
          <a:lstStyle/>
          <a:p>
            <a:pPr algn="ctr"/>
            <a:r>
              <a:rPr lang="en-US" sz="6000" b="1" dirty="0">
                <a:effectLst>
                  <a:outerShdw blurRad="38100" dist="38100" dir="2700000" algn="tl">
                    <a:srgbClr val="000000">
                      <a:alpha val="43137"/>
                    </a:srgbClr>
                  </a:outerShdw>
                </a:effectLst>
              </a:rPr>
              <a:t>Q&amp;A</a:t>
            </a:r>
            <a:endParaRPr lang="en-IN"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692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86-E467-D37C-F2D7-77845B9808FE}"/>
              </a:ext>
            </a:extLst>
          </p:cNvPr>
          <p:cNvSpPr>
            <a:spLocks noGrp="1"/>
          </p:cNvSpPr>
          <p:nvPr>
            <p:ph type="title"/>
          </p:nvPr>
        </p:nvSpPr>
        <p:spPr/>
        <p:txBody>
          <a:bodyPr/>
          <a:lstStyle/>
          <a:p>
            <a:pPr algn="ctr"/>
            <a:r>
              <a:rPr lang="en-IN" b="1" dirty="0"/>
              <a:t>Introduction to Regression</a:t>
            </a:r>
          </a:p>
        </p:txBody>
      </p:sp>
      <p:sp>
        <p:nvSpPr>
          <p:cNvPr id="3" name="Content Placeholder 2">
            <a:extLst>
              <a:ext uri="{FF2B5EF4-FFF2-40B4-BE49-F238E27FC236}">
                <a16:creationId xmlns:a16="http://schemas.microsoft.com/office/drawing/2014/main" id="{A7176878-F4BF-F9AB-AFC9-0ED00F7392C5}"/>
              </a:ext>
            </a:extLst>
          </p:cNvPr>
          <p:cNvSpPr>
            <a:spLocks noGrp="1"/>
          </p:cNvSpPr>
          <p:nvPr>
            <p:ph idx="1"/>
          </p:nvPr>
        </p:nvSpPr>
        <p:spPr/>
        <p:txBody>
          <a:bodyPr/>
          <a:lstStyle/>
          <a:p>
            <a:r>
              <a:rPr lang="en-US" dirty="0"/>
              <a:t>Regression analysis is a statistical method used for estimating the relationships among variables.</a:t>
            </a:r>
            <a:r>
              <a:rPr lang="en-IN" dirty="0"/>
              <a:t> It is </a:t>
            </a:r>
            <a:r>
              <a:rPr lang="en-US" dirty="0"/>
              <a:t>used to predict the value of a dependent variable based on the value of one or more independent variables.</a:t>
            </a:r>
          </a:p>
          <a:p>
            <a:r>
              <a:rPr lang="en-US" dirty="0"/>
              <a:t>There 2 types of regression : Linear Regression &amp; Polynomial Regression.</a:t>
            </a:r>
          </a:p>
        </p:txBody>
      </p:sp>
    </p:spTree>
    <p:extLst>
      <p:ext uri="{BB962C8B-B14F-4D97-AF65-F5344CB8AC3E}">
        <p14:creationId xmlns:p14="http://schemas.microsoft.com/office/powerpoint/2010/main" val="257536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C523D8-DB1C-6B8A-3D99-A0D14AA9F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93" y="697591"/>
            <a:ext cx="5040507" cy="3175766"/>
          </a:xfrm>
          <a:prstGeom prst="rect">
            <a:avLst/>
          </a:prstGeom>
        </p:spPr>
      </p:pic>
      <p:pic>
        <p:nvPicPr>
          <p:cNvPr id="9" name="Picture 8">
            <a:extLst>
              <a:ext uri="{FF2B5EF4-FFF2-40B4-BE49-F238E27FC236}">
                <a16:creationId xmlns:a16="http://schemas.microsoft.com/office/drawing/2014/main" id="{DF6CE8E4-42AB-DE05-8763-9E85CE446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232" y="697591"/>
            <a:ext cx="5040507" cy="3175766"/>
          </a:xfrm>
          <a:prstGeom prst="rect">
            <a:avLst/>
          </a:prstGeom>
        </p:spPr>
      </p:pic>
      <p:sp>
        <p:nvSpPr>
          <p:cNvPr id="10" name="TextBox 9">
            <a:extLst>
              <a:ext uri="{FF2B5EF4-FFF2-40B4-BE49-F238E27FC236}">
                <a16:creationId xmlns:a16="http://schemas.microsoft.com/office/drawing/2014/main" id="{4EE013A5-BFA5-85C5-85E7-548D1E18552B}"/>
              </a:ext>
            </a:extLst>
          </p:cNvPr>
          <p:cNvSpPr txBox="1"/>
          <p:nvPr/>
        </p:nvSpPr>
        <p:spPr>
          <a:xfrm>
            <a:off x="1055493" y="4027470"/>
            <a:ext cx="10352246" cy="400110"/>
          </a:xfrm>
          <a:prstGeom prst="rect">
            <a:avLst/>
          </a:prstGeom>
          <a:noFill/>
        </p:spPr>
        <p:txBody>
          <a:bodyPr wrap="square" rtlCol="0">
            <a:spAutoFit/>
          </a:bodyPr>
          <a:lstStyle/>
          <a:p>
            <a:r>
              <a:rPr lang="en-IN" sz="2000" dirty="0"/>
              <a:t>Example of Linear(left) and Polynomial Regression(right)</a:t>
            </a:r>
          </a:p>
        </p:txBody>
      </p:sp>
    </p:spTree>
    <p:extLst>
      <p:ext uri="{BB962C8B-B14F-4D97-AF65-F5344CB8AC3E}">
        <p14:creationId xmlns:p14="http://schemas.microsoft.com/office/powerpoint/2010/main" val="178977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2DE2-86D0-AB4E-DFAE-168CCB2C7A50}"/>
              </a:ext>
            </a:extLst>
          </p:cNvPr>
          <p:cNvSpPr>
            <a:spLocks noGrp="1"/>
          </p:cNvSpPr>
          <p:nvPr>
            <p:ph type="title"/>
          </p:nvPr>
        </p:nvSpPr>
        <p:spPr/>
        <p:txBody>
          <a:bodyPr/>
          <a:lstStyle/>
          <a:p>
            <a:r>
              <a:rPr lang="en-IN" b="1" dirty="0"/>
              <a:t>Recap of linear regression</a:t>
            </a:r>
          </a:p>
        </p:txBody>
      </p:sp>
      <p:pic>
        <p:nvPicPr>
          <p:cNvPr id="9" name="Content Placeholder 8">
            <a:extLst>
              <a:ext uri="{FF2B5EF4-FFF2-40B4-BE49-F238E27FC236}">
                <a16:creationId xmlns:a16="http://schemas.microsoft.com/office/drawing/2014/main" id="{FA2D0FEF-B07D-96FB-CFB5-73114511F3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6230219" cy="781159"/>
          </a:xfrm>
        </p:spPr>
      </p:pic>
      <p:pic>
        <p:nvPicPr>
          <p:cNvPr id="11" name="Picture 10">
            <a:extLst>
              <a:ext uri="{FF2B5EF4-FFF2-40B4-BE49-F238E27FC236}">
                <a16:creationId xmlns:a16="http://schemas.microsoft.com/office/drawing/2014/main" id="{290130BA-F0D2-A04D-4847-536A1891C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903279"/>
            <a:ext cx="5877745" cy="1076475"/>
          </a:xfrm>
          <a:prstGeom prst="rect">
            <a:avLst/>
          </a:prstGeom>
        </p:spPr>
      </p:pic>
      <p:pic>
        <p:nvPicPr>
          <p:cNvPr id="13" name="Picture 12">
            <a:extLst>
              <a:ext uri="{FF2B5EF4-FFF2-40B4-BE49-F238E27FC236}">
                <a16:creationId xmlns:a16="http://schemas.microsoft.com/office/drawing/2014/main" id="{152CEC43-A532-8BE1-55A8-6B16DF94A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4004786"/>
            <a:ext cx="3267531" cy="914528"/>
          </a:xfrm>
          <a:prstGeom prst="rect">
            <a:avLst/>
          </a:prstGeom>
        </p:spPr>
      </p:pic>
      <p:pic>
        <p:nvPicPr>
          <p:cNvPr id="15" name="Picture 14">
            <a:extLst>
              <a:ext uri="{FF2B5EF4-FFF2-40B4-BE49-F238E27FC236}">
                <a16:creationId xmlns:a16="http://schemas.microsoft.com/office/drawing/2014/main" id="{388441D5-BD10-73DE-6381-F67DDD447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413" y="4944346"/>
            <a:ext cx="5020376" cy="1124107"/>
          </a:xfrm>
          <a:prstGeom prst="rect">
            <a:avLst/>
          </a:prstGeom>
        </p:spPr>
      </p:pic>
    </p:spTree>
    <p:extLst>
      <p:ext uri="{BB962C8B-B14F-4D97-AF65-F5344CB8AC3E}">
        <p14:creationId xmlns:p14="http://schemas.microsoft.com/office/powerpoint/2010/main" val="355565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B7C8-E5D1-E254-0142-49CDBDF6E759}"/>
              </a:ext>
            </a:extLst>
          </p:cNvPr>
          <p:cNvSpPr>
            <a:spLocks noGrp="1"/>
          </p:cNvSpPr>
          <p:nvPr>
            <p:ph type="title"/>
          </p:nvPr>
        </p:nvSpPr>
        <p:spPr/>
        <p:txBody>
          <a:bodyPr/>
          <a:lstStyle/>
          <a:p>
            <a:r>
              <a:rPr lang="en-US" b="1" dirty="0"/>
              <a:t>Problem with Simple Linear Regression</a:t>
            </a:r>
            <a:endParaRPr lang="en-IN" b="1" dirty="0"/>
          </a:p>
        </p:txBody>
      </p:sp>
      <p:sp>
        <p:nvSpPr>
          <p:cNvPr id="3" name="Content Placeholder 2">
            <a:extLst>
              <a:ext uri="{FF2B5EF4-FFF2-40B4-BE49-F238E27FC236}">
                <a16:creationId xmlns:a16="http://schemas.microsoft.com/office/drawing/2014/main" id="{C3240CDC-D155-D283-FE6B-01BAF584906C}"/>
              </a:ext>
            </a:extLst>
          </p:cNvPr>
          <p:cNvSpPr>
            <a:spLocks noGrp="1"/>
          </p:cNvSpPr>
          <p:nvPr>
            <p:ph idx="1"/>
          </p:nvPr>
        </p:nvSpPr>
        <p:spPr/>
        <p:txBody>
          <a:bodyPr/>
          <a:lstStyle/>
          <a:p>
            <a:pPr>
              <a:buFont typeface="Arial" panose="020B0604020202020204" pitchFamily="34" charset="0"/>
              <a:buChar char="•"/>
            </a:pPr>
            <a:r>
              <a:rPr lang="en-US" b="1" dirty="0"/>
              <a:t>Overfitting: </a:t>
            </a:r>
            <a:r>
              <a:rPr lang="en-US" dirty="0"/>
              <a:t>Occurs when the model learns the noise in the training data instead of the actual relationship. This leads to high accuracy on training data but poor performance on new, unseen data. When model have high variance and low bias, then it is said to be overfitting.</a:t>
            </a:r>
          </a:p>
          <a:p>
            <a:pPr>
              <a:buFont typeface="Arial" panose="020B0604020202020204" pitchFamily="34" charset="0"/>
              <a:buChar char="•"/>
            </a:pPr>
            <a:r>
              <a:rPr lang="en-US" b="1" dirty="0"/>
              <a:t>Need for Regularization: </a:t>
            </a:r>
            <a:r>
              <a:rPr lang="en-US" dirty="0"/>
              <a:t>Techniques to prevent overfitting by adding a penalty to the model complexity. This helps in balancing the bias-variance trade-off.</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6299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E3E0-7741-BC24-26CC-22CC843A2501}"/>
              </a:ext>
            </a:extLst>
          </p:cNvPr>
          <p:cNvSpPr>
            <a:spLocks noGrp="1"/>
          </p:cNvSpPr>
          <p:nvPr>
            <p:ph type="title"/>
          </p:nvPr>
        </p:nvSpPr>
        <p:spPr/>
        <p:txBody>
          <a:bodyPr/>
          <a:lstStyle/>
          <a:p>
            <a:r>
              <a:rPr lang="en-IN" b="1" dirty="0"/>
              <a:t>What is Regularization?</a:t>
            </a:r>
          </a:p>
        </p:txBody>
      </p:sp>
      <p:sp>
        <p:nvSpPr>
          <p:cNvPr id="3" name="Content Placeholder 2">
            <a:extLst>
              <a:ext uri="{FF2B5EF4-FFF2-40B4-BE49-F238E27FC236}">
                <a16:creationId xmlns:a16="http://schemas.microsoft.com/office/drawing/2014/main" id="{5CA3D361-CC64-C09C-FFE0-FE2EC5E32285}"/>
              </a:ext>
            </a:extLst>
          </p:cNvPr>
          <p:cNvSpPr>
            <a:spLocks noGrp="1"/>
          </p:cNvSpPr>
          <p:nvPr>
            <p:ph idx="1"/>
          </p:nvPr>
        </p:nvSpPr>
        <p:spPr/>
        <p:txBody>
          <a:bodyPr>
            <a:normAutofit lnSpcReduction="10000"/>
          </a:bodyPr>
          <a:lstStyle/>
          <a:p>
            <a:r>
              <a:rPr lang="en-US" b="1" dirty="0"/>
              <a:t>Definition: </a:t>
            </a:r>
            <a:r>
              <a:rPr lang="en-US" dirty="0"/>
              <a:t>Prevents overfitting by adding a penalty to model complexity.</a:t>
            </a:r>
          </a:p>
          <a:p>
            <a:r>
              <a:rPr lang="en-US" b="1" dirty="0"/>
              <a:t>Purpose: </a:t>
            </a:r>
            <a:r>
              <a:rPr lang="en-US" dirty="0"/>
              <a:t>Improves generalization by discouraging overly complex models.</a:t>
            </a:r>
          </a:p>
          <a:p>
            <a:r>
              <a:rPr lang="en-US" dirty="0"/>
              <a:t>Techniques:</a:t>
            </a:r>
          </a:p>
          <a:p>
            <a:r>
              <a:rPr lang="en-US" b="1" dirty="0"/>
              <a:t>Ridge Regression (</a:t>
            </a:r>
            <a:r>
              <a:rPr lang="en-US" b="1" dirty="0" err="1"/>
              <a:t>L2</a:t>
            </a:r>
            <a:r>
              <a:rPr lang="en-US" b="1" dirty="0"/>
              <a:t> Regularization): </a:t>
            </a:r>
            <a:r>
              <a:rPr lang="en-US" dirty="0"/>
              <a:t>Penalty = square of coefficients.</a:t>
            </a:r>
          </a:p>
          <a:p>
            <a:r>
              <a:rPr lang="en-US" b="1" dirty="0"/>
              <a:t>Lasso Regression (</a:t>
            </a:r>
            <a:r>
              <a:rPr lang="en-US" b="1" dirty="0" err="1"/>
              <a:t>L1</a:t>
            </a:r>
            <a:r>
              <a:rPr lang="en-US" b="1" dirty="0"/>
              <a:t> Regularization): </a:t>
            </a:r>
            <a:r>
              <a:rPr lang="en-US" dirty="0"/>
              <a:t>Penalty = absolute value of coefficients.</a:t>
            </a:r>
          </a:p>
          <a:p>
            <a:r>
              <a:rPr lang="en-US" b="1" dirty="0"/>
              <a:t>Effect: </a:t>
            </a:r>
            <a:r>
              <a:rPr lang="en-US" dirty="0"/>
              <a:t>Shrinks coefficients, balances bias-variance trade-off.</a:t>
            </a:r>
            <a:endParaRPr lang="en-IN" dirty="0"/>
          </a:p>
        </p:txBody>
      </p:sp>
    </p:spTree>
    <p:extLst>
      <p:ext uri="{BB962C8B-B14F-4D97-AF65-F5344CB8AC3E}">
        <p14:creationId xmlns:p14="http://schemas.microsoft.com/office/powerpoint/2010/main" val="336524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114B-77D3-CA8B-0409-A64FDF1D8564}"/>
              </a:ext>
            </a:extLst>
          </p:cNvPr>
          <p:cNvSpPr>
            <a:spLocks noGrp="1"/>
          </p:cNvSpPr>
          <p:nvPr>
            <p:ph type="title"/>
          </p:nvPr>
        </p:nvSpPr>
        <p:spPr/>
        <p:txBody>
          <a:bodyPr/>
          <a:lstStyle/>
          <a:p>
            <a:r>
              <a:rPr lang="en-IN" b="1" dirty="0"/>
              <a:t>Ridge Regression</a:t>
            </a:r>
          </a:p>
        </p:txBody>
      </p:sp>
      <p:sp>
        <p:nvSpPr>
          <p:cNvPr id="3" name="Content Placeholder 2">
            <a:extLst>
              <a:ext uri="{FF2B5EF4-FFF2-40B4-BE49-F238E27FC236}">
                <a16:creationId xmlns:a16="http://schemas.microsoft.com/office/drawing/2014/main" id="{81EC7E19-1F71-E0BE-087E-A09E3DFAC2F2}"/>
              </a:ext>
            </a:extLst>
          </p:cNvPr>
          <p:cNvSpPr>
            <a:spLocks noGrp="1"/>
          </p:cNvSpPr>
          <p:nvPr>
            <p:ph idx="1"/>
          </p:nvPr>
        </p:nvSpPr>
        <p:spPr/>
        <p:txBody>
          <a:bodyPr>
            <a:normAutofit lnSpcReduction="10000"/>
          </a:bodyPr>
          <a:lstStyle/>
          <a:p>
            <a:r>
              <a:rPr lang="en-US" b="1" dirty="0"/>
              <a:t>Definition:</a:t>
            </a:r>
            <a:r>
              <a:rPr lang="en-US" dirty="0"/>
              <a:t> Also known as Tikhonov regularization, addresses overfitting and multicollinearity by adding an </a:t>
            </a:r>
            <a:r>
              <a:rPr lang="en-US" dirty="0" err="1"/>
              <a:t>L2</a:t>
            </a:r>
            <a:r>
              <a:rPr lang="en-US" dirty="0"/>
              <a:t> penalty.</a:t>
            </a:r>
          </a:p>
          <a:p>
            <a:r>
              <a:rPr lang="en-IN" b="1" dirty="0"/>
              <a:t>Cost Function: </a:t>
            </a:r>
          </a:p>
          <a:p>
            <a:endParaRPr lang="en-IN" b="1" dirty="0"/>
          </a:p>
          <a:p>
            <a:r>
              <a:rPr lang="en-IN" b="1" dirty="0"/>
              <a:t>Effect of alpha: </a:t>
            </a:r>
          </a:p>
          <a:p>
            <a:pPr lvl="1"/>
            <a:r>
              <a:rPr lang="en-IN" dirty="0"/>
              <a:t>= 0 : </a:t>
            </a:r>
            <a:r>
              <a:rPr lang="en-US" dirty="0"/>
              <a:t>No regularization, equivalent to ordinary least squares.</a:t>
            </a:r>
          </a:p>
          <a:p>
            <a:pPr lvl="1"/>
            <a:r>
              <a:rPr lang="en-US" dirty="0"/>
              <a:t>-&gt; </a:t>
            </a:r>
            <a:r>
              <a:rPr lang="en-US" sz="2400" dirty="0"/>
              <a:t>∞ </a:t>
            </a:r>
            <a:r>
              <a:rPr lang="en-US" dirty="0"/>
              <a:t>:</a:t>
            </a:r>
            <a:r>
              <a:rPr lang="en-US" sz="2400" dirty="0"/>
              <a:t> </a:t>
            </a:r>
            <a:r>
              <a:rPr lang="en-US" dirty="0"/>
              <a:t>All coefficients shrink towards zero.</a:t>
            </a:r>
            <a:endParaRPr lang="en-IN" dirty="0"/>
          </a:p>
        </p:txBody>
      </p:sp>
      <p:pic>
        <p:nvPicPr>
          <p:cNvPr id="5" name="Picture 4">
            <a:extLst>
              <a:ext uri="{FF2B5EF4-FFF2-40B4-BE49-F238E27FC236}">
                <a16:creationId xmlns:a16="http://schemas.microsoft.com/office/drawing/2014/main" id="{97446F93-991A-CA45-05D3-98C9DFE10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017" y="3210606"/>
            <a:ext cx="4220164" cy="809738"/>
          </a:xfrm>
          <a:prstGeom prst="rect">
            <a:avLst/>
          </a:prstGeom>
        </p:spPr>
      </p:pic>
    </p:spTree>
    <p:extLst>
      <p:ext uri="{BB962C8B-B14F-4D97-AF65-F5344CB8AC3E}">
        <p14:creationId xmlns:p14="http://schemas.microsoft.com/office/powerpoint/2010/main" val="338027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635B5-A607-B8C2-8565-969451072C9A}"/>
              </a:ext>
            </a:extLst>
          </p:cNvPr>
          <p:cNvSpPr>
            <a:spLocks noGrp="1"/>
          </p:cNvSpPr>
          <p:nvPr>
            <p:ph idx="1"/>
          </p:nvPr>
        </p:nvSpPr>
        <p:spPr>
          <a:xfrm>
            <a:off x="1132727" y="853380"/>
            <a:ext cx="5648218" cy="5151240"/>
          </a:xfrm>
        </p:spPr>
        <p:txBody>
          <a:bodyPr>
            <a:normAutofit/>
          </a:bodyPr>
          <a:lstStyle/>
          <a:p>
            <a:r>
              <a:rPr lang="en-IN" dirty="0"/>
              <a:t>Direct solution of Ridge Regression:</a:t>
            </a:r>
          </a:p>
          <a:p>
            <a:pPr marL="0" indent="0">
              <a:buNone/>
            </a:pPr>
            <a:endParaRPr lang="en-IN" dirty="0"/>
          </a:p>
          <a:p>
            <a:pPr marL="0" indent="0">
              <a:buNone/>
            </a:pPr>
            <a:endParaRPr lang="en-IN" sz="2000" dirty="0"/>
          </a:p>
          <a:p>
            <a:pPr marL="0" indent="0">
              <a:buNone/>
            </a:pPr>
            <a:r>
              <a:rPr lang="en-IN" sz="2000" dirty="0"/>
              <a:t>Here A = (</a:t>
            </a:r>
            <a:r>
              <a:rPr lang="en-IN" sz="2000" dirty="0" err="1"/>
              <a:t>n+1</a:t>
            </a:r>
            <a:r>
              <a:rPr lang="en-IN" sz="2000" dirty="0"/>
              <a:t>) x (</a:t>
            </a:r>
            <a:r>
              <a:rPr lang="en-IN" sz="2000" dirty="0" err="1"/>
              <a:t>n+1</a:t>
            </a:r>
            <a:r>
              <a:rPr lang="en-IN" sz="2000" dirty="0"/>
              <a:t>) identity matrix</a:t>
            </a:r>
            <a:r>
              <a:rPr lang="en-IN" dirty="0"/>
              <a:t>. </a:t>
            </a:r>
          </a:p>
          <a:p>
            <a:r>
              <a:rPr lang="en-US" dirty="0"/>
              <a:t>Advantages:</a:t>
            </a:r>
          </a:p>
          <a:p>
            <a:pPr lvl="1">
              <a:buFont typeface="Wingdings" panose="05000000000000000000" pitchFamily="2" charset="2"/>
              <a:buChar char="v"/>
            </a:pPr>
            <a:r>
              <a:rPr lang="en-US" dirty="0"/>
              <a:t>Reduces overfitting by shrinking coefficients.</a:t>
            </a:r>
          </a:p>
          <a:p>
            <a:pPr lvl="1">
              <a:buFont typeface="Wingdings" panose="05000000000000000000" pitchFamily="2" charset="2"/>
              <a:buChar char="v"/>
            </a:pPr>
            <a:r>
              <a:rPr lang="en-US" dirty="0"/>
              <a:t>Handles multicollinearity well.</a:t>
            </a:r>
          </a:p>
          <a:p>
            <a:r>
              <a:rPr lang="en-US" dirty="0"/>
              <a:t>Disadvantages:</a:t>
            </a:r>
          </a:p>
          <a:p>
            <a:pPr lvl="1">
              <a:buFont typeface="Wingdings" panose="05000000000000000000" pitchFamily="2" charset="2"/>
              <a:buChar char="v"/>
            </a:pPr>
            <a:r>
              <a:rPr lang="en-US" dirty="0"/>
              <a:t>Does not perform feature selection (coefficients are shrunk but not eliminated).</a:t>
            </a:r>
            <a:endParaRPr lang="en-IN" dirty="0"/>
          </a:p>
        </p:txBody>
      </p:sp>
      <p:pic>
        <p:nvPicPr>
          <p:cNvPr id="5" name="Picture 4">
            <a:extLst>
              <a:ext uri="{FF2B5EF4-FFF2-40B4-BE49-F238E27FC236}">
                <a16:creationId xmlns:a16="http://schemas.microsoft.com/office/drawing/2014/main" id="{4205CC1B-8A8E-7242-3A19-3FDBBE127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72" y="1404924"/>
            <a:ext cx="4858428" cy="917036"/>
          </a:xfrm>
          <a:prstGeom prst="rect">
            <a:avLst/>
          </a:prstGeom>
        </p:spPr>
      </p:pic>
      <p:pic>
        <p:nvPicPr>
          <p:cNvPr id="9" name="Picture 8">
            <a:extLst>
              <a:ext uri="{FF2B5EF4-FFF2-40B4-BE49-F238E27FC236}">
                <a16:creationId xmlns:a16="http://schemas.microsoft.com/office/drawing/2014/main" id="{D0666D88-27A2-A228-32C1-2DA455EF0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945" y="1609471"/>
            <a:ext cx="3943900" cy="3639058"/>
          </a:xfrm>
          <a:prstGeom prst="rect">
            <a:avLst/>
          </a:prstGeom>
        </p:spPr>
      </p:pic>
    </p:spTree>
    <p:extLst>
      <p:ext uri="{BB962C8B-B14F-4D97-AF65-F5344CB8AC3E}">
        <p14:creationId xmlns:p14="http://schemas.microsoft.com/office/powerpoint/2010/main" val="195005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0DF0-08A1-2CE6-CE00-1DB81F9D2E7E}"/>
              </a:ext>
            </a:extLst>
          </p:cNvPr>
          <p:cNvSpPr>
            <a:spLocks noGrp="1"/>
          </p:cNvSpPr>
          <p:nvPr>
            <p:ph type="title"/>
          </p:nvPr>
        </p:nvSpPr>
        <p:spPr>
          <a:xfrm>
            <a:off x="1141413" y="618518"/>
            <a:ext cx="9905998" cy="1302749"/>
          </a:xfrm>
        </p:spPr>
        <p:txBody>
          <a:bodyPr/>
          <a:lstStyle/>
          <a:p>
            <a:r>
              <a:rPr lang="en-IN" b="1" dirty="0"/>
              <a:t>Lasso Regression</a:t>
            </a:r>
          </a:p>
        </p:txBody>
      </p:sp>
      <p:sp>
        <p:nvSpPr>
          <p:cNvPr id="3" name="Content Placeholder 2">
            <a:extLst>
              <a:ext uri="{FF2B5EF4-FFF2-40B4-BE49-F238E27FC236}">
                <a16:creationId xmlns:a16="http://schemas.microsoft.com/office/drawing/2014/main" id="{D9FDD85E-7160-DFD2-F780-4A06575CD657}"/>
              </a:ext>
            </a:extLst>
          </p:cNvPr>
          <p:cNvSpPr>
            <a:spLocks noGrp="1"/>
          </p:cNvSpPr>
          <p:nvPr>
            <p:ph idx="1"/>
          </p:nvPr>
        </p:nvSpPr>
        <p:spPr>
          <a:xfrm>
            <a:off x="1143000" y="1921266"/>
            <a:ext cx="9905999" cy="4109663"/>
          </a:xfrm>
        </p:spPr>
        <p:txBody>
          <a:bodyPr>
            <a:normAutofit fontScale="92500" lnSpcReduction="10000"/>
          </a:bodyPr>
          <a:lstStyle/>
          <a:p>
            <a:r>
              <a:rPr lang="en-US" b="1" dirty="0"/>
              <a:t>Definition:</a:t>
            </a:r>
            <a:r>
              <a:rPr lang="en-US" dirty="0"/>
              <a:t> Least Absolute Shrinkage and Selection Operator, addresses overfitting by adding an </a:t>
            </a:r>
            <a:r>
              <a:rPr lang="en-US" dirty="0" err="1"/>
              <a:t>L1</a:t>
            </a:r>
            <a:r>
              <a:rPr lang="en-US" dirty="0"/>
              <a:t> penalty.</a:t>
            </a:r>
          </a:p>
          <a:p>
            <a:r>
              <a:rPr lang="en-IN" b="1" dirty="0"/>
              <a:t>Cost Function:</a:t>
            </a:r>
          </a:p>
          <a:p>
            <a:endParaRPr lang="en-IN" b="1" dirty="0"/>
          </a:p>
          <a:p>
            <a:r>
              <a:rPr lang="en-IN" b="1" dirty="0"/>
              <a:t> Effect of alpha: </a:t>
            </a:r>
          </a:p>
          <a:p>
            <a:pPr lvl="1"/>
            <a:r>
              <a:rPr lang="en-IN" dirty="0"/>
              <a:t>= 0 : </a:t>
            </a:r>
            <a:r>
              <a:rPr lang="en-US" dirty="0"/>
              <a:t>No regularization, equivalent to ordinary least squares.</a:t>
            </a:r>
          </a:p>
          <a:p>
            <a:pPr lvl="1"/>
            <a:r>
              <a:rPr lang="en-US" dirty="0"/>
              <a:t>-&gt; </a:t>
            </a:r>
            <a:r>
              <a:rPr lang="en-US" sz="2400" dirty="0"/>
              <a:t>∞ </a:t>
            </a:r>
            <a:r>
              <a:rPr lang="en-US" dirty="0"/>
              <a:t>:</a:t>
            </a:r>
            <a:r>
              <a:rPr lang="en-US" sz="2400" dirty="0"/>
              <a:t> </a:t>
            </a:r>
            <a:r>
              <a:rPr lang="en-US" dirty="0"/>
              <a:t>All coefficients shrink towards zero.</a:t>
            </a:r>
          </a:p>
          <a:p>
            <a:r>
              <a:rPr lang="en-US" dirty="0"/>
              <a:t>An important characteristic of Lasso Regression is that it tends to eliminate the weights of the least important features (i.e., set them to zero).</a:t>
            </a:r>
          </a:p>
          <a:p>
            <a:pPr marL="457200" lvl="1" indent="0">
              <a:buNone/>
            </a:pPr>
            <a:endParaRPr lang="en-US" dirty="0"/>
          </a:p>
        </p:txBody>
      </p:sp>
      <p:pic>
        <p:nvPicPr>
          <p:cNvPr id="5" name="Picture 4">
            <a:extLst>
              <a:ext uri="{FF2B5EF4-FFF2-40B4-BE49-F238E27FC236}">
                <a16:creationId xmlns:a16="http://schemas.microsoft.com/office/drawing/2014/main" id="{17640AAA-D09D-3E10-B297-861AAE022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934" y="2870064"/>
            <a:ext cx="4286848" cy="790685"/>
          </a:xfrm>
          <a:prstGeom prst="rect">
            <a:avLst/>
          </a:prstGeom>
        </p:spPr>
      </p:pic>
    </p:spTree>
    <p:extLst>
      <p:ext uri="{BB962C8B-B14F-4D97-AF65-F5344CB8AC3E}">
        <p14:creationId xmlns:p14="http://schemas.microsoft.com/office/powerpoint/2010/main" val="415430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345</TotalTime>
  <Words>543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vt:lpstr>
      <vt:lpstr>Circuit</vt:lpstr>
      <vt:lpstr>Ridge and Lasso Regression</vt:lpstr>
      <vt:lpstr>Introduction to Regression</vt:lpstr>
      <vt:lpstr>PowerPoint Presentation</vt:lpstr>
      <vt:lpstr>Recap of linear regression</vt:lpstr>
      <vt:lpstr>Problem with Simple Linear Regression</vt:lpstr>
      <vt:lpstr>What is Regularization?</vt:lpstr>
      <vt:lpstr>Ridge Regression</vt:lpstr>
      <vt:lpstr>PowerPoint Presentation</vt:lpstr>
      <vt:lpstr>Lasso Regression</vt:lpstr>
      <vt:lpstr>PowerPoint Presentation</vt:lpstr>
      <vt:lpstr>Ridge vs. Lasso Regression</vt:lpstr>
      <vt:lpstr>When to Use Ridge vs. Lasso</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Jyotiska Saha</dc:creator>
  <cp:lastModifiedBy>Jyotiska Saha</cp:lastModifiedBy>
  <cp:revision>3</cp:revision>
  <dcterms:created xsi:type="dcterms:W3CDTF">2024-08-04T18:31:17Z</dcterms:created>
  <dcterms:modified xsi:type="dcterms:W3CDTF">2024-08-07T13:59:21Z</dcterms:modified>
</cp:coreProperties>
</file>