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3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ska Saha" userId="11c3f758eabcbe57" providerId="LiveId" clId="{E10DF7AF-A2BB-443F-A2DE-B62198C62DC5}"/>
    <pc:docChg chg="modSld">
      <pc:chgData name="Jyotiska Saha" userId="11c3f758eabcbe57" providerId="LiveId" clId="{E10DF7AF-A2BB-443F-A2DE-B62198C62DC5}" dt="2024-08-20T17:35:40.651" v="19" actId="20577"/>
      <pc:docMkLst>
        <pc:docMk/>
      </pc:docMkLst>
      <pc:sldChg chg="modSp mod">
        <pc:chgData name="Jyotiska Saha" userId="11c3f758eabcbe57" providerId="LiveId" clId="{E10DF7AF-A2BB-443F-A2DE-B62198C62DC5}" dt="2024-08-20T17:35:40.651" v="19" actId="20577"/>
        <pc:sldMkLst>
          <pc:docMk/>
          <pc:sldMk cId="460829845" sldId="273"/>
        </pc:sldMkLst>
        <pc:spChg chg="mod">
          <ac:chgData name="Jyotiska Saha" userId="11c3f758eabcbe57" providerId="LiveId" clId="{E10DF7AF-A2BB-443F-A2DE-B62198C62DC5}" dt="2024-08-20T17:35:40.651" v="19" actId="20577"/>
          <ac:spMkLst>
            <pc:docMk/>
            <pc:sldMk cId="460829845" sldId="273"/>
            <ac:spMk id="3" creationId="{0E1A7A35-C9A2-1847-A526-05DD7A4244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E9C5-9D76-4875-B791-1E058F134E1B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90CB3-0C3E-44C5-A133-C284837ED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4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90CB3-0C3E-44C5-A133-C284837EDB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3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90CB3-0C3E-44C5-A133-C284837EDBA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5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90CB3-0C3E-44C5-A133-C284837EDBA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49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90CB3-0C3E-44C5-A133-C284837EDBA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3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90CB3-0C3E-44C5-A133-C284837EDBA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8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90CB3-0C3E-44C5-A133-C284837EDBA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7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90CB3-0C3E-44C5-A133-C284837EDBA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3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390CB3-0C3E-44C5-A133-C284837EDBA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4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2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4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11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21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8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7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2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6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5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50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77BA6F-4DA3-412F-A33E-60C9D4E109FC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85D2C3-D349-41C4-BB6A-0D5B17E6E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5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truistdelhite04/loan-prediction-problem-data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FDE2-98B9-4F28-82D5-CD26B6A78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 Prediction Model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(Major 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2FA8-24FA-43C4-B9A0-F18AA57CC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A comprehensive model for predicting loan eligibility status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Jyotiska Saha (MST03-0056)</a:t>
            </a:r>
          </a:p>
          <a:p>
            <a:r>
              <a:rPr lang="en-IN" b="1" dirty="0">
                <a:solidFill>
                  <a:schemeClr val="tx1"/>
                </a:solidFill>
              </a:rPr>
              <a:t>19 August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6202-5049-26E8-F881-A472178F0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44" y="3843867"/>
            <a:ext cx="2196544" cy="23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3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Categorical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019442"/>
            <a:ext cx="8534400" cy="4326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Converted categorical features into numerical values.</a:t>
            </a:r>
          </a:p>
          <a:p>
            <a:r>
              <a:rPr lang="en-US" dirty="0">
                <a:solidFill>
                  <a:schemeClr val="tx1"/>
                </a:solidFill>
              </a:rPr>
              <a:t>Essential for models that require numerical input for processing.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Gender		[Male: 1, Female: 0]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Married		[Yes: 1, No: 0]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Dependents	[0: 0, 1: 1, 2: 2, 3+: 3]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Education	[Graduate: 0, Not Graduate: 1]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Self_Employed</a:t>
            </a:r>
            <a:r>
              <a:rPr lang="en-US" sz="1600" dirty="0">
                <a:solidFill>
                  <a:schemeClr val="tx1"/>
                </a:solidFill>
              </a:rPr>
              <a:t>	[Yes: 1, No: 0]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Credit_History</a:t>
            </a:r>
            <a:r>
              <a:rPr lang="en-US" sz="1600" dirty="0">
                <a:solidFill>
                  <a:schemeClr val="tx1"/>
                </a:solidFill>
              </a:rPr>
              <a:t>		[1: 1, 0: 0]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Property_Area</a:t>
            </a:r>
            <a:r>
              <a:rPr lang="en-US" sz="1600" dirty="0">
                <a:solidFill>
                  <a:schemeClr val="tx1"/>
                </a:solidFill>
              </a:rPr>
              <a:t>	[Rural: 0, Semiurban: 1, Urban: 2]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Loan_Status</a:t>
            </a:r>
            <a:r>
              <a:rPr lang="en-US" sz="1600" dirty="0">
                <a:solidFill>
                  <a:schemeClr val="tx1"/>
                </a:solidFill>
              </a:rPr>
              <a:t>		[Y: 1, N: 0]</a:t>
            </a:r>
          </a:p>
        </p:txBody>
      </p:sp>
    </p:spTree>
    <p:extLst>
      <p:ext uri="{BB962C8B-B14F-4D97-AF65-F5344CB8AC3E}">
        <p14:creationId xmlns:p14="http://schemas.microsoft.com/office/powerpoint/2010/main" val="33083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Outlier Capping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019442"/>
            <a:ext cx="8534400" cy="4326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Purpose:</a:t>
            </a:r>
            <a:r>
              <a:rPr lang="en-US" dirty="0">
                <a:solidFill>
                  <a:schemeClr val="tx1"/>
                </a:solidFill>
              </a:rPr>
              <a:t> To reduce the influence of extreme values (outliers) that can skew model performance.</a:t>
            </a:r>
          </a:p>
          <a:p>
            <a:r>
              <a:rPr lang="en-IN" dirty="0">
                <a:solidFill>
                  <a:schemeClr val="tx1"/>
                </a:solidFill>
              </a:rPr>
              <a:t>Method Used: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1.5 x IQR Rule:</a:t>
            </a:r>
            <a:r>
              <a:rPr lang="en-US" dirty="0">
                <a:solidFill>
                  <a:schemeClr val="tx1"/>
                </a:solidFill>
              </a:rPr>
              <a:t> Outliers were capped using the Interquartile Range (IQR) method.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Values outside the range defined by Q1 − (1.5 × IQR) and Q3 + (1.5 × IQR) were capped to the nearest boundary within this range.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Here Q1 -&gt; first quartile, Q3 -&gt; third quartile, IQR -&gt; (Q3 – Q1)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*Capping must be done before feature scaling.</a:t>
            </a:r>
          </a:p>
        </p:txBody>
      </p:sp>
    </p:spTree>
    <p:extLst>
      <p:ext uri="{BB962C8B-B14F-4D97-AF65-F5344CB8AC3E}">
        <p14:creationId xmlns:p14="http://schemas.microsoft.com/office/powerpoint/2010/main" val="231060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019442"/>
            <a:ext cx="8534400" cy="4326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Used Standard Scaling technique for scaling numeric features.</a:t>
            </a:r>
          </a:p>
          <a:p>
            <a:r>
              <a:rPr lang="en-US" dirty="0">
                <a:solidFill>
                  <a:schemeClr val="tx1"/>
                </a:solidFill>
              </a:rPr>
              <a:t>The features will have mean = 0 and standard deviation = 0</a:t>
            </a:r>
          </a:p>
          <a:p>
            <a:r>
              <a:rPr lang="en-US" dirty="0">
                <a:solidFill>
                  <a:schemeClr val="tx1"/>
                </a:solidFill>
              </a:rPr>
              <a:t>Ensures that all features contribute equally to the model and improves convergence.</a:t>
            </a:r>
          </a:p>
          <a:p>
            <a:r>
              <a:rPr lang="en-US" dirty="0">
                <a:solidFill>
                  <a:schemeClr val="tx1"/>
                </a:solidFill>
              </a:rPr>
              <a:t>Some model like Logistic Regression, Support Vector Classifier, KNN </a:t>
            </a:r>
            <a:r>
              <a:rPr lang="en-IN" dirty="0">
                <a:solidFill>
                  <a:schemeClr val="tx1"/>
                </a:solidFill>
              </a:rPr>
              <a:t>Classifier</a:t>
            </a:r>
            <a:r>
              <a:rPr lang="en-US" dirty="0">
                <a:solidFill>
                  <a:schemeClr val="tx1"/>
                </a:solidFill>
              </a:rPr>
              <a:t> requires scaling.</a:t>
            </a:r>
          </a:p>
        </p:txBody>
      </p:sp>
    </p:spTree>
    <p:extLst>
      <p:ext uri="{BB962C8B-B14F-4D97-AF65-F5344CB8AC3E}">
        <p14:creationId xmlns:p14="http://schemas.microsoft.com/office/powerpoint/2010/main" val="264020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792-10B7-6A3A-D231-5879FF0C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801362"/>
            <a:ext cx="8534400" cy="710130"/>
          </a:xfrm>
        </p:spPr>
        <p:txBody>
          <a:bodyPr>
            <a:normAutofit/>
          </a:bodyPr>
          <a:lstStyle/>
          <a:p>
            <a:r>
              <a:rPr lang="en-US" sz="2000" b="1" dirty="0"/>
              <a:t>Correlation coefficient matrix (Numeric Columns)</a:t>
            </a:r>
            <a:endParaRPr lang="en-IN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A4D45D-7291-A9C3-4FE9-345A7AC9D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46508"/>
            <a:ext cx="8534400" cy="5454854"/>
          </a:xfrm>
        </p:spPr>
      </p:pic>
    </p:spTree>
    <p:extLst>
      <p:ext uri="{BB962C8B-B14F-4D97-AF65-F5344CB8AC3E}">
        <p14:creationId xmlns:p14="http://schemas.microsoft.com/office/powerpoint/2010/main" val="418999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Model Selection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019442"/>
            <a:ext cx="8534400" cy="4326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Splitting: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dataset was split into training (80%) and testing (20%) sets.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training set was used to fit the models, and the testing set was used to evaluate performance.</a:t>
            </a:r>
          </a:p>
          <a:p>
            <a:r>
              <a:rPr lang="en-IN" dirty="0">
                <a:solidFill>
                  <a:schemeClr val="tx1"/>
                </a:solidFill>
              </a:rPr>
              <a:t>Models Used: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Logistic Regression, Linear SVC, Naive Bayes, Decision Tree, Random Forest, AdaBoost, Gradient Boosting, K-Nearest Neighbors (KNN)</a:t>
            </a:r>
          </a:p>
          <a:p>
            <a:r>
              <a:rPr lang="en-US" dirty="0">
                <a:solidFill>
                  <a:schemeClr val="tx1"/>
                </a:solidFill>
              </a:rPr>
              <a:t>Hyperparameter Tuning: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GridSearchCV was employed to find the best hyperparameters.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Focused on reducing overfitting and maximizing accuracy.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4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792-10B7-6A3A-D231-5879FF0C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5563402"/>
            <a:ext cx="8534400" cy="710130"/>
          </a:xfrm>
        </p:spPr>
        <p:txBody>
          <a:bodyPr>
            <a:normAutofit/>
          </a:bodyPr>
          <a:lstStyle/>
          <a:p>
            <a:r>
              <a:rPr lang="en-US" sz="2000" b="1" dirty="0"/>
              <a:t>Model PerFormance on Training &amp; Testing Data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89BDEC-0BD7-6983-7F17-CD49305E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500515"/>
            <a:ext cx="8534399" cy="5062887"/>
          </a:xfrm>
        </p:spPr>
      </p:pic>
    </p:spTree>
    <p:extLst>
      <p:ext uri="{BB962C8B-B14F-4D97-AF65-F5344CB8AC3E}">
        <p14:creationId xmlns:p14="http://schemas.microsoft.com/office/powerpoint/2010/main" val="239114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019442"/>
            <a:ext cx="8534400" cy="4326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final loan prediction model was deployed as a web application using </a:t>
            </a:r>
            <a:r>
              <a:rPr lang="en-US" b="1" dirty="0">
                <a:solidFill>
                  <a:schemeClr val="tx1"/>
                </a:solidFill>
              </a:rPr>
              <a:t>Streamlit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app allows users to input loan-related information and get predictions for loan approval.</a:t>
            </a:r>
          </a:p>
          <a:p>
            <a:r>
              <a:rPr lang="en-US" dirty="0">
                <a:solidFill>
                  <a:schemeClr val="tx1"/>
                </a:solidFill>
              </a:rPr>
              <a:t>User can select the any model to get the result. This adds more flexibility.</a:t>
            </a:r>
          </a:p>
          <a:p>
            <a:r>
              <a:rPr lang="en-US" dirty="0">
                <a:solidFill>
                  <a:schemeClr val="tx1"/>
                </a:solidFill>
              </a:rPr>
              <a:t>Also user can see the training models’ information like, training data visualization and training and testing accuracy.</a:t>
            </a:r>
          </a:p>
        </p:txBody>
      </p:sp>
    </p:spTree>
    <p:extLst>
      <p:ext uri="{BB962C8B-B14F-4D97-AF65-F5344CB8AC3E}">
        <p14:creationId xmlns:p14="http://schemas.microsoft.com/office/powerpoint/2010/main" val="204590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019442"/>
            <a:ext cx="8534400" cy="43261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project demonstrates the potential for machine learning to assist in making data-driven decisions in loan processing.</a:t>
            </a:r>
          </a:p>
          <a:p>
            <a:r>
              <a:rPr lang="en-US" dirty="0">
                <a:solidFill>
                  <a:schemeClr val="tx1"/>
                </a:solidFill>
              </a:rPr>
              <a:t>Model improvement?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model can be improved further if we provide more good data. This includes data without null values and also data should contain equal ratio of classes.</a:t>
            </a:r>
          </a:p>
        </p:txBody>
      </p:sp>
    </p:spTree>
    <p:extLst>
      <p:ext uri="{BB962C8B-B14F-4D97-AF65-F5344CB8AC3E}">
        <p14:creationId xmlns:p14="http://schemas.microsoft.com/office/powerpoint/2010/main" val="199047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019442"/>
            <a:ext cx="8534400" cy="432618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Dataset: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hlinkClick r:id="rId3"/>
              </a:rPr>
              <a:t>Loan Prediction Dataset</a:t>
            </a:r>
            <a:endParaRPr lang="en-IN" dirty="0"/>
          </a:p>
          <a:p>
            <a:r>
              <a:rPr lang="en-US" b="1" dirty="0">
                <a:solidFill>
                  <a:schemeClr val="tx1"/>
                </a:solidFill>
              </a:rPr>
              <a:t>Book Reference: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Géron</a:t>
            </a:r>
            <a:r>
              <a:rPr lang="en-US" dirty="0">
                <a:solidFill>
                  <a:schemeClr val="tx1"/>
                </a:solidFill>
              </a:rPr>
              <a:t>, A. (2019). </a:t>
            </a:r>
            <a:r>
              <a:rPr lang="en-US" i="1" dirty="0">
                <a:solidFill>
                  <a:schemeClr val="tx1"/>
                </a:solidFill>
              </a:rPr>
              <a:t>Hands-On Machine Learning with Scikit-Learn, </a:t>
            </a:r>
            <a:r>
              <a:rPr lang="en-US" i="1" dirty="0" err="1">
                <a:solidFill>
                  <a:schemeClr val="tx1"/>
                </a:solidFill>
              </a:rPr>
              <a:t>Keras</a:t>
            </a:r>
            <a:r>
              <a:rPr lang="en-US" i="1" dirty="0">
                <a:solidFill>
                  <a:schemeClr val="tx1"/>
                </a:solidFill>
              </a:rPr>
              <a:t>, and TensorFlow</a:t>
            </a:r>
            <a:r>
              <a:rPr lang="en-US" dirty="0">
                <a:solidFill>
                  <a:schemeClr val="tx1"/>
                </a:solidFill>
              </a:rPr>
              <a:t>. O'Reilly Media.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2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4F7D3-0C15-CE24-4891-BC3357505E7D}"/>
              </a:ext>
            </a:extLst>
          </p:cNvPr>
          <p:cNvSpPr txBox="1"/>
          <p:nvPr/>
        </p:nvSpPr>
        <p:spPr>
          <a:xfrm>
            <a:off x="4094490" y="2921168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987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730358"/>
            <a:ext cx="8534400" cy="36152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Goal: </a:t>
            </a:r>
            <a:r>
              <a:rPr lang="en-US" dirty="0">
                <a:solidFill>
                  <a:schemeClr val="tx1"/>
                </a:solidFill>
              </a:rPr>
              <a:t>To predict whether a loan applicant will be approved for a loan based on various customer data.</a:t>
            </a:r>
          </a:p>
          <a:p>
            <a:r>
              <a:rPr lang="en-US" b="1" dirty="0">
                <a:solidFill>
                  <a:schemeClr val="tx1"/>
                </a:solidFill>
              </a:rPr>
              <a:t>Overview: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project explores different machine learning algorithms to predict loan approval status.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preprocessing and feature engineering were performed to prepare the data for model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final model was deployed using Streamlit for interactive loan prediction.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/>
          <a:lstStyle/>
          <a:p>
            <a:r>
              <a:rPr lang="en-IN" b="1" dirty="0"/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019442"/>
            <a:ext cx="8534400" cy="432618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Classification</a:t>
            </a:r>
            <a:r>
              <a:rPr lang="en-US" dirty="0">
                <a:solidFill>
                  <a:schemeClr val="tx1"/>
                </a:solidFill>
              </a:rPr>
              <a:t> is a supervised learning technique that involves predicting the class or category of a given input based on training data. It is widely used for applications such as spam detection, fraud detection, and loan approval prediction.</a:t>
            </a:r>
          </a:p>
          <a:p>
            <a:r>
              <a:rPr lang="en-US" b="1" dirty="0">
                <a:solidFill>
                  <a:schemeClr val="tx1"/>
                </a:solidFill>
              </a:rPr>
              <a:t>Algorithms Used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Logistic Regression</a:t>
            </a:r>
            <a:r>
              <a:rPr lang="en-US" dirty="0">
                <a:solidFill>
                  <a:schemeClr val="tx1"/>
                </a:solidFill>
              </a:rPr>
              <a:t>: Estimates the probability of a binary outcome.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Linear SVC</a:t>
            </a:r>
            <a:r>
              <a:rPr lang="en-US" dirty="0">
                <a:solidFill>
                  <a:schemeClr val="tx1"/>
                </a:solidFill>
              </a:rPr>
              <a:t>: Finds the hyperplane that best separates classes with maximum margin.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Naive Bayes</a:t>
            </a:r>
            <a:r>
              <a:rPr lang="en-US" dirty="0">
                <a:solidFill>
                  <a:schemeClr val="tx1"/>
                </a:solidFill>
              </a:rPr>
              <a:t>: Uses Bayes' theorem to classify data based on feature independence.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Decision Tree</a:t>
            </a:r>
            <a:r>
              <a:rPr lang="en-US" dirty="0">
                <a:solidFill>
                  <a:schemeClr val="tx1"/>
                </a:solidFill>
              </a:rPr>
              <a:t>: Splits data into subsets based on feature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Random Forest</a:t>
            </a:r>
            <a:r>
              <a:rPr lang="en-US" dirty="0">
                <a:solidFill>
                  <a:schemeClr val="tx1"/>
                </a:solidFill>
              </a:rPr>
              <a:t>: Builds multiple decision trees and averages their predictions.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AdaBoost</a:t>
            </a:r>
            <a:r>
              <a:rPr lang="en-US" dirty="0">
                <a:solidFill>
                  <a:schemeClr val="tx1"/>
                </a:solidFill>
              </a:rPr>
              <a:t>: Combines weak classifiers to improve accuracy.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K-Nearest Neighbors</a:t>
            </a:r>
            <a:r>
              <a:rPr lang="en-US" dirty="0">
                <a:solidFill>
                  <a:schemeClr val="tx1"/>
                </a:solidFill>
              </a:rPr>
              <a:t>: Classifies data points based on the majority class of nearest neighbors.</a:t>
            </a:r>
          </a:p>
        </p:txBody>
      </p:sp>
    </p:spTree>
    <p:extLst>
      <p:ext uri="{BB962C8B-B14F-4D97-AF65-F5344CB8AC3E}">
        <p14:creationId xmlns:p14="http://schemas.microsoft.com/office/powerpoint/2010/main" val="187675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6"/>
            <a:ext cx="8534400" cy="1314562"/>
          </a:xfrm>
        </p:spPr>
        <p:txBody>
          <a:bodyPr/>
          <a:lstStyle/>
          <a:p>
            <a:r>
              <a:rPr lang="en-IN" b="1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76CEE4-F357-8702-4E49-734EA1FA7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093918"/>
              </p:ext>
            </p:extLst>
          </p:nvPr>
        </p:nvGraphicFramePr>
        <p:xfrm>
          <a:off x="458180" y="1826937"/>
          <a:ext cx="7742544" cy="459987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81862">
                  <a:extLst>
                    <a:ext uri="{9D8B030D-6E8A-4147-A177-3AD203B41FA5}">
                      <a16:colId xmlns:a16="http://schemas.microsoft.com/office/drawing/2014/main" val="3827399364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342131893"/>
                    </a:ext>
                  </a:extLst>
                </a:gridCol>
                <a:gridCol w="3455469">
                  <a:extLst>
                    <a:ext uri="{9D8B030D-6E8A-4147-A177-3AD203B41FA5}">
                      <a16:colId xmlns:a16="http://schemas.microsoft.com/office/drawing/2014/main" val="123823888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60743331"/>
                    </a:ext>
                  </a:extLst>
                </a:gridCol>
              </a:tblGrid>
              <a:tr h="1806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1200" b="1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IN" sz="1200" b="1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517119063"/>
                  </a:ext>
                </a:extLst>
              </a:tr>
              <a:tr h="1806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LoanID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🆔 Unique Loan ID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Categorical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4268539609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2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Gender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👫 Gender (Male/Female)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Categorical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2104157373"/>
                  </a:ext>
                </a:extLst>
              </a:tr>
              <a:tr h="1806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3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Married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💍 Married (Y/N)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Categorical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923026211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4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Dependents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👨‍👩‍👧‍👦 Dependents (0/1/2/3+)</a:t>
                      </a:r>
                      <a:endParaRPr lang="ar-AE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Categorical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2809412208"/>
                  </a:ext>
                </a:extLst>
              </a:tr>
              <a:tr h="4855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</a:rPr>
                        <a:t>5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Education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🎓 Education (Graduate/Not Graduate)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Categorical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3419958831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6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 err="1">
                          <a:effectLst/>
                        </a:rPr>
                        <a:t>Self_Employed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💼 Self-employed (Y/N)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Categorical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1579687478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7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ApplicantIncome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💰 Applicant's Income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Numeric/Integer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2288635032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8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CoapplicantIncome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💵 </a:t>
                      </a:r>
                      <a:r>
                        <a:rPr lang="en-IN" sz="1200" b="1" dirty="0" err="1">
                          <a:effectLst/>
                        </a:rPr>
                        <a:t>Coapplicant's</a:t>
                      </a:r>
                      <a:r>
                        <a:rPr lang="en-IN" sz="1200" b="1" dirty="0">
                          <a:effectLst/>
                        </a:rPr>
                        <a:t> Income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Numeric/float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209713349"/>
                  </a:ext>
                </a:extLst>
              </a:tr>
              <a:tr h="3340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9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LoanAmount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💸 Loan Amount (in thousands)</a:t>
                      </a:r>
                      <a:endParaRPr lang="en-US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>
                          <a:effectLst/>
                        </a:rPr>
                        <a:t>Numeric/float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2650723358"/>
                  </a:ext>
                </a:extLst>
              </a:tr>
              <a:tr h="320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10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 err="1">
                          <a:effectLst/>
                        </a:rPr>
                        <a:t>Loan_Amount_Term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⏰ Loan Term (in months)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Numeric/float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2311954807"/>
                  </a:ext>
                </a:extLst>
              </a:tr>
              <a:tr h="1806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11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 err="1">
                          <a:effectLst/>
                        </a:rPr>
                        <a:t>Credit_History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📜 Credit History (0/1)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Categorical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3614460395"/>
                  </a:ext>
                </a:extLst>
              </a:tr>
              <a:tr h="466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12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 err="1">
                          <a:effectLst/>
                        </a:rPr>
                        <a:t>Property_Area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🏡 Property Area (Urban/Semi-Urban/Rural)</a:t>
                      </a:r>
                      <a:endParaRPr lang="en-US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Categorical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302468559"/>
                  </a:ext>
                </a:extLst>
              </a:tr>
              <a:tr h="4668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</a:rPr>
                        <a:t>13</a:t>
                      </a:r>
                      <a:endParaRPr lang="en-IN" sz="1200" b="1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 err="1">
                          <a:effectLst/>
                        </a:rPr>
                        <a:t>Loan_Status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📋 Loan Status (Approved/Not Approved)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</a:rPr>
                        <a:t>Categorical</a:t>
                      </a:r>
                      <a:endParaRPr lang="en-IN" sz="1200" b="1" dirty="0">
                        <a:effectLst/>
                        <a:latin typeface="inherit"/>
                      </a:endParaRPr>
                    </a:p>
                  </a:txBody>
                  <a:tcPr marL="27071" marR="27071" marT="13535" marB="13535" anchor="ctr"/>
                </a:tc>
                <a:extLst>
                  <a:ext uri="{0D108BD9-81ED-4DB2-BD59-A6C34878D82A}">
                    <a16:rowId xmlns:a16="http://schemas.microsoft.com/office/drawing/2014/main" val="423429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C7C-ABF5-E1C1-DE6B-2DD0CB5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80" y="512375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/>
              <a:t>Data Preprocessing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7A35-C9A2-1847-A526-05DD7A4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0" y="2290813"/>
            <a:ext cx="8534400" cy="359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Imputation technique used for missing values.</a:t>
            </a:r>
          </a:p>
          <a:p>
            <a:r>
              <a:rPr lang="en-US" dirty="0">
                <a:solidFill>
                  <a:schemeClr val="tx1"/>
                </a:solidFill>
              </a:rPr>
              <a:t>Categorical columns: Imputed with the most frequent value.</a:t>
            </a:r>
          </a:p>
          <a:p>
            <a:r>
              <a:rPr lang="en-US" dirty="0">
                <a:solidFill>
                  <a:schemeClr val="tx1"/>
                </a:solidFill>
              </a:rPr>
              <a:t>Numerical columns: Imputed with the median to prevent distortion from outliers.</a:t>
            </a:r>
          </a:p>
        </p:txBody>
      </p:sp>
    </p:spTree>
    <p:extLst>
      <p:ext uri="{BB962C8B-B14F-4D97-AF65-F5344CB8AC3E}">
        <p14:creationId xmlns:p14="http://schemas.microsoft.com/office/powerpoint/2010/main" val="17286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BB59-A471-C2BB-E15B-FEB3FB9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364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792-10B7-6A3A-D231-5879FF0C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84269"/>
            <a:ext cx="8534400" cy="710130"/>
          </a:xfrm>
        </p:spPr>
        <p:txBody>
          <a:bodyPr>
            <a:normAutofit/>
          </a:bodyPr>
          <a:lstStyle/>
          <a:p>
            <a:r>
              <a:rPr lang="en-US" sz="2000" b="1" dirty="0"/>
              <a:t>Bar plot of categorical features</a:t>
            </a:r>
            <a:br>
              <a:rPr lang="en-US" sz="2000" b="1" dirty="0"/>
            </a:br>
            <a:r>
              <a:rPr lang="en-US" sz="2000" b="1" dirty="0"/>
              <a:t>(Plotted against </a:t>
            </a:r>
            <a:r>
              <a:rPr lang="en-US" sz="2000" b="1" dirty="0" err="1"/>
              <a:t>Loan_status</a:t>
            </a:r>
            <a:r>
              <a:rPr lang="en-US" sz="2000" b="1" dirty="0"/>
              <a:t>)</a:t>
            </a:r>
            <a:endParaRPr lang="en-IN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C6BC0-9870-9DFA-3C26-AA285D929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4261"/>
            <a:ext cx="8534400" cy="4880008"/>
          </a:xfrm>
        </p:spPr>
      </p:pic>
    </p:spTree>
    <p:extLst>
      <p:ext uri="{BB962C8B-B14F-4D97-AF65-F5344CB8AC3E}">
        <p14:creationId xmlns:p14="http://schemas.microsoft.com/office/powerpoint/2010/main" val="7672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792-10B7-6A3A-D231-5879FF0C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84269"/>
            <a:ext cx="8534400" cy="710130"/>
          </a:xfrm>
        </p:spPr>
        <p:txBody>
          <a:bodyPr>
            <a:normAutofit/>
          </a:bodyPr>
          <a:lstStyle/>
          <a:p>
            <a:r>
              <a:rPr lang="en-US" sz="2000" b="1" dirty="0"/>
              <a:t>Histogram of numeric features</a:t>
            </a:r>
            <a:br>
              <a:rPr lang="en-US" sz="2000" b="1" dirty="0"/>
            </a:br>
            <a:r>
              <a:rPr lang="en-US" sz="2000" b="1" dirty="0"/>
              <a:t>(Plotted against </a:t>
            </a:r>
            <a:r>
              <a:rPr lang="en-US" sz="2000" b="1" dirty="0" err="1"/>
              <a:t>Loan_status</a:t>
            </a:r>
            <a:r>
              <a:rPr lang="en-US" sz="2000" b="1" dirty="0"/>
              <a:t>)</a:t>
            </a:r>
            <a:endParaRPr lang="en-IN" sz="2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3BD9D8-FBED-E98F-61C0-A987DE3D3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8" y="442762"/>
            <a:ext cx="8484394" cy="4841507"/>
          </a:xfrm>
        </p:spPr>
      </p:pic>
    </p:spTree>
    <p:extLst>
      <p:ext uri="{BB962C8B-B14F-4D97-AF65-F5344CB8AC3E}">
        <p14:creationId xmlns:p14="http://schemas.microsoft.com/office/powerpoint/2010/main" val="287809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2792-10B7-6A3A-D231-5879FF0C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84269"/>
            <a:ext cx="8534400" cy="71013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Swarn</a:t>
            </a:r>
            <a:r>
              <a:rPr lang="en-US" sz="2000" b="1" dirty="0"/>
              <a:t> Plot of numeric features</a:t>
            </a:r>
            <a:br>
              <a:rPr lang="en-US" sz="2000" b="1" dirty="0"/>
            </a:br>
            <a:r>
              <a:rPr lang="en-US" sz="2000" b="1" dirty="0"/>
              <a:t>(Plotted against </a:t>
            </a:r>
            <a:r>
              <a:rPr lang="en-US" sz="2000" b="1" dirty="0" err="1"/>
              <a:t>Loan_status</a:t>
            </a:r>
            <a:r>
              <a:rPr lang="en-US" sz="2000" b="1" dirty="0"/>
              <a:t>)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6E7D0C-4F79-9173-1A9D-6D61312A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75385"/>
            <a:ext cx="8534400" cy="4908884"/>
          </a:xfrm>
        </p:spPr>
      </p:pic>
    </p:spTree>
    <p:extLst>
      <p:ext uri="{BB962C8B-B14F-4D97-AF65-F5344CB8AC3E}">
        <p14:creationId xmlns:p14="http://schemas.microsoft.com/office/powerpoint/2010/main" val="1173177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234</TotalTime>
  <Words>985</Words>
  <Application>Microsoft Office PowerPoint</Application>
  <PresentationFormat>Widescreen</PresentationFormat>
  <Paragraphs>140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inherit</vt:lpstr>
      <vt:lpstr>Wingdings 3</vt:lpstr>
      <vt:lpstr>Slice</vt:lpstr>
      <vt:lpstr>Loan Prediction Model (Major Project)</vt:lpstr>
      <vt:lpstr>Introduction</vt:lpstr>
      <vt:lpstr>Classification Algorithms</vt:lpstr>
      <vt:lpstr>Dataset</vt:lpstr>
      <vt:lpstr>Data Preprocessing</vt:lpstr>
      <vt:lpstr>Data Visualization</vt:lpstr>
      <vt:lpstr>Bar plot of categorical features (Plotted against Loan_status)</vt:lpstr>
      <vt:lpstr>Histogram of numeric features (Plotted against Loan_status)</vt:lpstr>
      <vt:lpstr>Swarn Plot of numeric features (Plotted against Loan_status)</vt:lpstr>
      <vt:lpstr>Categorical Encoding</vt:lpstr>
      <vt:lpstr>Outlier Capping</vt:lpstr>
      <vt:lpstr>Feature Scaling</vt:lpstr>
      <vt:lpstr>Correlation coefficient matrix (Numeric Columns)</vt:lpstr>
      <vt:lpstr>Model Selection &amp; Training</vt:lpstr>
      <vt:lpstr>Model PerFormance on Training &amp; Testing Data</vt:lpstr>
      <vt:lpstr>Model Deployment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Jyotiska Saha</dc:creator>
  <cp:lastModifiedBy>Jyotiska Saha</cp:lastModifiedBy>
  <cp:revision>1</cp:revision>
  <dcterms:created xsi:type="dcterms:W3CDTF">2024-08-20T10:25:07Z</dcterms:created>
  <dcterms:modified xsi:type="dcterms:W3CDTF">2024-08-20T17:35:48Z</dcterms:modified>
</cp:coreProperties>
</file>