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0" r:id="rId5"/>
    <p:sldId id="262" r:id="rId6"/>
    <p:sldId id="263" r:id="rId7"/>
    <p:sldId id="264" r:id="rId8"/>
    <p:sldId id="257" r:id="rId9"/>
    <p:sldId id="261"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ska Saha" userId="11c3f758eabcbe57" providerId="LiveId" clId="{82E0ADC8-64AB-4261-9E85-FAF041914942}"/>
    <pc:docChg chg="undo custSel modSld">
      <pc:chgData name="Jyotiska Saha" userId="11c3f758eabcbe57" providerId="LiveId" clId="{82E0ADC8-64AB-4261-9E85-FAF041914942}" dt="2024-07-30T17:56:57.560" v="17" actId="20577"/>
      <pc:docMkLst>
        <pc:docMk/>
      </pc:docMkLst>
      <pc:sldChg chg="addSp modSp mod">
        <pc:chgData name="Jyotiska Saha" userId="11c3f758eabcbe57" providerId="LiveId" clId="{82E0ADC8-64AB-4261-9E85-FAF041914942}" dt="2024-07-30T17:56:57.560" v="17" actId="20577"/>
        <pc:sldMkLst>
          <pc:docMk/>
          <pc:sldMk cId="4016541682" sldId="256"/>
        </pc:sldMkLst>
        <pc:spChg chg="mod">
          <ac:chgData name="Jyotiska Saha" userId="11c3f758eabcbe57" providerId="LiveId" clId="{82E0ADC8-64AB-4261-9E85-FAF041914942}" dt="2024-07-30T17:56:57.560" v="17" actId="20577"/>
          <ac:spMkLst>
            <pc:docMk/>
            <pc:sldMk cId="4016541682" sldId="256"/>
            <ac:spMk id="3" creationId="{B4A68EEC-98BC-BFD4-DF0B-AA44A09F378A}"/>
          </ac:spMkLst>
        </pc:spChg>
        <pc:picChg chg="add mod">
          <ac:chgData name="Jyotiska Saha" userId="11c3f758eabcbe57" providerId="LiveId" clId="{82E0ADC8-64AB-4261-9E85-FAF041914942}" dt="2024-07-30T17:56:08.816" v="1" actId="1076"/>
          <ac:picMkLst>
            <pc:docMk/>
            <pc:sldMk cId="4016541682" sldId="256"/>
            <ac:picMk id="5" creationId="{46FC9FE2-0661-8BF1-D80E-C419343DD5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52720-49C8-435C-B712-7AE6268247D7}"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42AEE-33C8-440C-AA1E-1FF95B72F4FB}" type="slidenum">
              <a:rPr lang="en-IN" smtClean="0"/>
              <a:t>‹#›</a:t>
            </a:fld>
            <a:endParaRPr lang="en-IN"/>
          </a:p>
        </p:txBody>
      </p:sp>
    </p:spTree>
    <p:extLst>
      <p:ext uri="{BB962C8B-B14F-4D97-AF65-F5344CB8AC3E}">
        <p14:creationId xmlns:p14="http://schemas.microsoft.com/office/powerpoint/2010/main" val="168593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D42AEE-33C8-440C-AA1E-1FF95B72F4FB}" type="slidenum">
              <a:rPr lang="en-IN" smtClean="0"/>
              <a:t>4</a:t>
            </a:fld>
            <a:endParaRPr lang="en-IN"/>
          </a:p>
        </p:txBody>
      </p:sp>
    </p:spTree>
    <p:extLst>
      <p:ext uri="{BB962C8B-B14F-4D97-AF65-F5344CB8AC3E}">
        <p14:creationId xmlns:p14="http://schemas.microsoft.com/office/powerpoint/2010/main" val="339378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D42AEE-33C8-440C-AA1E-1FF95B72F4FB}" type="slidenum">
              <a:rPr lang="en-IN" smtClean="0"/>
              <a:t>9</a:t>
            </a:fld>
            <a:endParaRPr lang="en-IN"/>
          </a:p>
        </p:txBody>
      </p:sp>
    </p:spTree>
    <p:extLst>
      <p:ext uri="{BB962C8B-B14F-4D97-AF65-F5344CB8AC3E}">
        <p14:creationId xmlns:p14="http://schemas.microsoft.com/office/powerpoint/2010/main" val="93977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A35F12-2FE5-4CA8-B32E-D8013C6A07A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379439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35F12-2FE5-4CA8-B32E-D8013C6A07A6}"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293260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35F12-2FE5-4CA8-B32E-D8013C6A07A6}"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80161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35F12-2FE5-4CA8-B32E-D8013C6A07A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88469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35F12-2FE5-4CA8-B32E-D8013C6A07A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23841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A35F12-2FE5-4CA8-B32E-D8013C6A07A6}" type="datetimeFigureOut">
              <a:rPr lang="en-IN" smtClean="0"/>
              <a:t>30-07-2024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5032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8A35F12-2FE5-4CA8-B32E-D8013C6A07A6}" type="datetimeFigureOut">
              <a:rPr lang="en-IN" smtClean="0"/>
              <a:t>30-07-2024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288045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8A35F12-2FE5-4CA8-B32E-D8013C6A07A6}" type="datetimeFigureOut">
              <a:rPr lang="en-IN" smtClean="0"/>
              <a:t>30-07-2024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426799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8A35F12-2FE5-4CA8-B32E-D8013C6A07A6}"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386271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8A35F12-2FE5-4CA8-B32E-D8013C6A07A6}" type="datetimeFigureOut">
              <a:rPr lang="en-IN" smtClean="0"/>
              <a:t>30-07-2024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94711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8A35F12-2FE5-4CA8-B32E-D8013C6A07A6}" type="datetimeFigureOut">
              <a:rPr lang="en-IN" smtClean="0"/>
              <a:t>30-07-2024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2A5B6556-F566-44DF-B9AC-D4749F93BC65}" type="slidenum">
              <a:rPr lang="en-IN" smtClean="0"/>
              <a:t>‹#›</a:t>
            </a:fld>
            <a:endParaRPr lang="en-IN"/>
          </a:p>
        </p:txBody>
      </p:sp>
    </p:spTree>
    <p:extLst>
      <p:ext uri="{BB962C8B-B14F-4D97-AF65-F5344CB8AC3E}">
        <p14:creationId xmlns:p14="http://schemas.microsoft.com/office/powerpoint/2010/main" val="286877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8A35F12-2FE5-4CA8-B32E-D8013C6A07A6}" type="datetimeFigureOut">
              <a:rPr lang="en-IN" smtClean="0"/>
              <a:t>30-07-2024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A5B6556-F566-44DF-B9AC-D4749F93BC65}" type="slidenum">
              <a:rPr lang="en-IN" smtClean="0"/>
              <a:t>‹#›</a:t>
            </a:fld>
            <a:endParaRPr lang="en-IN"/>
          </a:p>
        </p:txBody>
      </p:sp>
    </p:spTree>
    <p:extLst>
      <p:ext uri="{BB962C8B-B14F-4D97-AF65-F5344CB8AC3E}">
        <p14:creationId xmlns:p14="http://schemas.microsoft.com/office/powerpoint/2010/main" val="25156495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pavansanagapati/images-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4D32-D7FC-C771-8696-9F07DFF1CAF0}"/>
              </a:ext>
            </a:extLst>
          </p:cNvPr>
          <p:cNvSpPr>
            <a:spLocks noGrp="1"/>
          </p:cNvSpPr>
          <p:nvPr>
            <p:ph type="ctrTitle"/>
          </p:nvPr>
        </p:nvSpPr>
        <p:spPr>
          <a:xfrm>
            <a:off x="1069847" y="904126"/>
            <a:ext cx="7889217" cy="3051425"/>
          </a:xfrm>
        </p:spPr>
        <p:txBody>
          <a:bodyPr>
            <a:normAutofit/>
          </a:bodyPr>
          <a:lstStyle/>
          <a:p>
            <a:r>
              <a:rPr lang="en-US" sz="4800" b="1" dirty="0">
                <a:effectLst>
                  <a:outerShdw blurRad="38100" dist="38100" dir="2700000" algn="tl">
                    <a:srgbClr val="000000">
                      <a:alpha val="43137"/>
                    </a:srgbClr>
                  </a:outerShdw>
                </a:effectLst>
              </a:rPr>
              <a:t>Multi-Class Image Classification Using Convolutional Neural Networks (CNN)</a:t>
            </a:r>
            <a:endParaRPr lang="en-IN" sz="48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B4A68EEC-98BC-BFD4-DF0B-AA44A09F378A}"/>
              </a:ext>
            </a:extLst>
          </p:cNvPr>
          <p:cNvSpPr>
            <a:spLocks noGrp="1"/>
          </p:cNvSpPr>
          <p:nvPr>
            <p:ph type="subTitle" idx="1"/>
          </p:nvPr>
        </p:nvSpPr>
        <p:spPr>
          <a:xfrm>
            <a:off x="1069849" y="4079875"/>
            <a:ext cx="7889216" cy="1655762"/>
          </a:xfrm>
        </p:spPr>
        <p:txBody>
          <a:bodyPr>
            <a:noAutofit/>
          </a:bodyPr>
          <a:lstStyle/>
          <a:p>
            <a:pPr algn="l">
              <a:spcBef>
                <a:spcPts val="0"/>
              </a:spcBef>
            </a:pPr>
            <a:r>
              <a:rPr lang="en-US" sz="1800" b="1" dirty="0"/>
              <a:t>A Comprehensive Study on Classifying Various Objects and Animals</a:t>
            </a:r>
          </a:p>
          <a:p>
            <a:pPr algn="l">
              <a:spcBef>
                <a:spcPts val="0"/>
              </a:spcBef>
            </a:pPr>
            <a:r>
              <a:rPr lang="en-IN" sz="1800" b="1" dirty="0"/>
              <a:t>(</a:t>
            </a:r>
            <a:r>
              <a:rPr lang="en-US" sz="1800" b="1" dirty="0"/>
              <a:t>Bikes, Cars, Cats, Dogs, Flowers, Horses, and Humans</a:t>
            </a:r>
            <a:r>
              <a:rPr lang="en-IN" sz="1800" b="1" dirty="0"/>
              <a:t>)</a:t>
            </a:r>
          </a:p>
          <a:p>
            <a:pPr algn="l"/>
            <a:endParaRPr lang="en-IN" sz="1800" b="1" dirty="0"/>
          </a:p>
          <a:p>
            <a:pPr algn="l">
              <a:spcBef>
                <a:spcPts val="0"/>
              </a:spcBef>
            </a:pPr>
            <a:r>
              <a:rPr lang="en-IN" sz="1800" b="1" dirty="0"/>
              <a:t>Name – Jyotiska Saha</a:t>
            </a:r>
          </a:p>
          <a:p>
            <a:pPr algn="l">
              <a:spcBef>
                <a:spcPts val="0"/>
              </a:spcBef>
            </a:pPr>
            <a:r>
              <a:rPr lang="en-IN" sz="1800" b="1" dirty="0"/>
              <a:t>ID – MST03-0056</a:t>
            </a:r>
          </a:p>
          <a:p>
            <a:pPr algn="l">
              <a:spcBef>
                <a:spcPts val="0"/>
              </a:spcBef>
            </a:pPr>
            <a:r>
              <a:rPr lang="en-IN" sz="1800" b="1" dirty="0"/>
              <a:t>Date – 27 July 2024</a:t>
            </a:r>
          </a:p>
        </p:txBody>
      </p:sp>
      <p:pic>
        <p:nvPicPr>
          <p:cNvPr id="5" name="Picture 4">
            <a:extLst>
              <a:ext uri="{FF2B5EF4-FFF2-40B4-BE49-F238E27FC236}">
                <a16:creationId xmlns:a16="http://schemas.microsoft.com/office/drawing/2014/main" id="{46FC9FE2-0661-8BF1-D80E-C419343DD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018" y="1186825"/>
            <a:ext cx="2362200" cy="2486025"/>
          </a:xfrm>
          <a:prstGeom prst="rect">
            <a:avLst/>
          </a:prstGeom>
        </p:spPr>
      </p:pic>
    </p:spTree>
    <p:extLst>
      <p:ext uri="{BB962C8B-B14F-4D97-AF65-F5344CB8AC3E}">
        <p14:creationId xmlns:p14="http://schemas.microsoft.com/office/powerpoint/2010/main" val="401654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44EF-4B20-0D3E-331D-76CE31DA4400}"/>
              </a:ext>
            </a:extLst>
          </p:cNvPr>
          <p:cNvSpPr>
            <a:spLocks noGrp="1"/>
          </p:cNvSpPr>
          <p:nvPr>
            <p:ph type="title"/>
          </p:nvPr>
        </p:nvSpPr>
        <p:spPr/>
        <p:txBody>
          <a:bodyPr/>
          <a:lstStyle/>
          <a:p>
            <a:r>
              <a:rPr lang="en-IN" b="1" dirty="0"/>
              <a:t>Model Building</a:t>
            </a:r>
          </a:p>
        </p:txBody>
      </p:sp>
      <p:sp>
        <p:nvSpPr>
          <p:cNvPr id="3" name="Content Placeholder 2">
            <a:extLst>
              <a:ext uri="{FF2B5EF4-FFF2-40B4-BE49-F238E27FC236}">
                <a16:creationId xmlns:a16="http://schemas.microsoft.com/office/drawing/2014/main" id="{A14CC448-00AD-67F1-2F9E-671A404A921B}"/>
              </a:ext>
            </a:extLst>
          </p:cNvPr>
          <p:cNvSpPr>
            <a:spLocks noGrp="1"/>
          </p:cNvSpPr>
          <p:nvPr>
            <p:ph idx="1"/>
          </p:nvPr>
        </p:nvSpPr>
        <p:spPr/>
        <p:txBody>
          <a:bodyPr/>
          <a:lstStyle/>
          <a:p>
            <a:pPr marL="0" indent="0">
              <a:buNone/>
            </a:pPr>
            <a:r>
              <a:rPr lang="en-IN" dirty="0"/>
              <a:t>In the project, </a:t>
            </a:r>
            <a:r>
              <a:rPr lang="en-US" dirty="0"/>
              <a:t>the model is built using a sequential API, which allows layers to be stacked one after the other.</a:t>
            </a:r>
          </a:p>
          <a:p>
            <a:pPr marL="0" indent="0">
              <a:buNone/>
            </a:pPr>
            <a:r>
              <a:rPr lang="en-IN" dirty="0"/>
              <a:t>The model was built with 3 layers of (Convolutional + Max-Pooling), then Flattening and passing it to a dense Neural Network.</a:t>
            </a:r>
          </a:p>
          <a:p>
            <a:pPr>
              <a:buFont typeface="Wingdings" panose="05000000000000000000" pitchFamily="2" charset="2"/>
              <a:buChar char="§"/>
            </a:pPr>
            <a:r>
              <a:rPr lang="en-IN" dirty="0"/>
              <a:t>32, 68 and 128 filters were applied on (3 x 3) kernel in the first, second and third Convolutional layers with ReLU activation function and </a:t>
            </a:r>
            <a:r>
              <a:rPr lang="en-US" dirty="0"/>
              <a:t>L2 regularization with a factor of 0.01 to prevent overfitting.</a:t>
            </a:r>
          </a:p>
          <a:p>
            <a:pPr>
              <a:buFont typeface="Wingdings" panose="05000000000000000000" pitchFamily="2" charset="2"/>
              <a:buChar char="§"/>
            </a:pPr>
            <a:r>
              <a:rPr lang="en-US" dirty="0"/>
              <a:t>Then after each Convolutional layers, Batch Normalization, Max-pooling and 30 % Dropout is being used.</a:t>
            </a:r>
          </a:p>
          <a:p>
            <a:pPr>
              <a:buFont typeface="Wingdings" panose="05000000000000000000" pitchFamily="2" charset="2"/>
              <a:buChar char="§"/>
            </a:pPr>
            <a:r>
              <a:rPr lang="en-IN" dirty="0"/>
              <a:t>After flattening the feature map into </a:t>
            </a:r>
            <a:r>
              <a:rPr lang="en-IN" dirty="0" err="1"/>
              <a:t>1D</a:t>
            </a:r>
            <a:r>
              <a:rPr lang="en-IN" dirty="0"/>
              <a:t> vector, it is being passed to a Dense layer with 512 neurons and ReLU activation with 50%  dropout.</a:t>
            </a:r>
          </a:p>
          <a:p>
            <a:pPr>
              <a:buFont typeface="Wingdings" panose="05000000000000000000" pitchFamily="2" charset="2"/>
              <a:buChar char="§"/>
            </a:pPr>
            <a:r>
              <a:rPr lang="en-IN" dirty="0"/>
              <a:t>Output is </a:t>
            </a:r>
            <a:r>
              <a:rPr lang="en-US" dirty="0"/>
              <a:t>Dense layer with 7 units and softmax activation, corresponding to the 7 classes.</a:t>
            </a:r>
            <a:endParaRPr lang="en-IN" dirty="0"/>
          </a:p>
        </p:txBody>
      </p:sp>
    </p:spTree>
    <p:extLst>
      <p:ext uri="{BB962C8B-B14F-4D97-AF65-F5344CB8AC3E}">
        <p14:creationId xmlns:p14="http://schemas.microsoft.com/office/powerpoint/2010/main" val="109876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626A-D54E-2268-A3F5-A1C0210F7A8D}"/>
              </a:ext>
            </a:extLst>
          </p:cNvPr>
          <p:cNvSpPr>
            <a:spLocks noGrp="1"/>
          </p:cNvSpPr>
          <p:nvPr>
            <p:ph type="title"/>
          </p:nvPr>
        </p:nvSpPr>
        <p:spPr/>
        <p:txBody>
          <a:bodyPr/>
          <a:lstStyle/>
          <a:p>
            <a:r>
              <a:rPr lang="en-IN" b="1" dirty="0"/>
              <a:t>Training and Results</a:t>
            </a:r>
          </a:p>
        </p:txBody>
      </p:sp>
      <p:sp>
        <p:nvSpPr>
          <p:cNvPr id="3" name="Content Placeholder 2">
            <a:extLst>
              <a:ext uri="{FF2B5EF4-FFF2-40B4-BE49-F238E27FC236}">
                <a16:creationId xmlns:a16="http://schemas.microsoft.com/office/drawing/2014/main" id="{FE5F4A61-583A-8308-804F-50EE86807356}"/>
              </a:ext>
            </a:extLst>
          </p:cNvPr>
          <p:cNvSpPr>
            <a:spLocks noGrp="1"/>
          </p:cNvSpPr>
          <p:nvPr>
            <p:ph idx="1"/>
          </p:nvPr>
        </p:nvSpPr>
        <p:spPr>
          <a:xfrm>
            <a:off x="3555753" y="868680"/>
            <a:ext cx="2947483" cy="5120640"/>
          </a:xfrm>
        </p:spPr>
        <p:txBody>
          <a:bodyPr>
            <a:normAutofit/>
          </a:bodyPr>
          <a:lstStyle/>
          <a:p>
            <a:pPr marL="0" indent="0">
              <a:buNone/>
            </a:pPr>
            <a:r>
              <a:rPr lang="en-IN" sz="1800" dirty="0"/>
              <a:t>Upon Training the data with 40 iterations(Epochs). Here are the final results:</a:t>
            </a:r>
          </a:p>
          <a:p>
            <a:r>
              <a:rPr lang="en-IN" sz="1800" dirty="0"/>
              <a:t>Training Accuracy: 0.9763</a:t>
            </a:r>
          </a:p>
          <a:p>
            <a:r>
              <a:rPr lang="en-IN" sz="1800" dirty="0"/>
              <a:t>Training Loss: 2.7373</a:t>
            </a:r>
          </a:p>
          <a:p>
            <a:r>
              <a:rPr lang="en-IN" sz="1800" dirty="0"/>
              <a:t>Validation Accuracy: 0.7784</a:t>
            </a:r>
          </a:p>
          <a:p>
            <a:r>
              <a:rPr lang="en-IN" sz="1800" dirty="0"/>
              <a:t>Validation Loss: 3.7087</a:t>
            </a:r>
          </a:p>
        </p:txBody>
      </p:sp>
      <p:pic>
        <p:nvPicPr>
          <p:cNvPr id="6" name="Picture 5">
            <a:extLst>
              <a:ext uri="{FF2B5EF4-FFF2-40B4-BE49-F238E27FC236}">
                <a16:creationId xmlns:a16="http://schemas.microsoft.com/office/drawing/2014/main" id="{A22474A2-19B8-7ABE-01FD-74A86AE66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236" y="664939"/>
            <a:ext cx="4681737" cy="2779782"/>
          </a:xfrm>
          <a:prstGeom prst="rect">
            <a:avLst/>
          </a:prstGeom>
        </p:spPr>
      </p:pic>
      <p:pic>
        <p:nvPicPr>
          <p:cNvPr id="8" name="Picture 7">
            <a:extLst>
              <a:ext uri="{FF2B5EF4-FFF2-40B4-BE49-F238E27FC236}">
                <a16:creationId xmlns:a16="http://schemas.microsoft.com/office/drawing/2014/main" id="{90DA6459-ADF3-0CC2-7F4D-422C985E9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673" y="3648462"/>
            <a:ext cx="4718313" cy="2779782"/>
          </a:xfrm>
          <a:prstGeom prst="rect">
            <a:avLst/>
          </a:prstGeom>
        </p:spPr>
      </p:pic>
    </p:spTree>
    <p:extLst>
      <p:ext uri="{BB962C8B-B14F-4D97-AF65-F5344CB8AC3E}">
        <p14:creationId xmlns:p14="http://schemas.microsoft.com/office/powerpoint/2010/main" val="199756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BF81-628C-F773-EB29-F4DCAB1D1893}"/>
              </a:ext>
            </a:extLst>
          </p:cNvPr>
          <p:cNvSpPr>
            <a:spLocks noGrp="1"/>
          </p:cNvSpPr>
          <p:nvPr>
            <p:ph type="title"/>
          </p:nvPr>
        </p:nvSpPr>
        <p:spPr/>
        <p:txBody>
          <a:bodyPr/>
          <a:lstStyle/>
          <a:p>
            <a:r>
              <a:rPr lang="en-IN" b="1" dirty="0"/>
              <a:t>Test Results</a:t>
            </a:r>
          </a:p>
        </p:txBody>
      </p:sp>
      <p:sp>
        <p:nvSpPr>
          <p:cNvPr id="5" name="Content Placeholder 4">
            <a:extLst>
              <a:ext uri="{FF2B5EF4-FFF2-40B4-BE49-F238E27FC236}">
                <a16:creationId xmlns:a16="http://schemas.microsoft.com/office/drawing/2014/main" id="{35786E2E-E588-B923-AB14-571629DCB5EF}"/>
              </a:ext>
            </a:extLst>
          </p:cNvPr>
          <p:cNvSpPr>
            <a:spLocks noGrp="1"/>
          </p:cNvSpPr>
          <p:nvPr>
            <p:ph idx="1"/>
          </p:nvPr>
        </p:nvSpPr>
        <p:spPr/>
        <p:txBody>
          <a:bodyPr>
            <a:normAutofit/>
          </a:bodyPr>
          <a:lstStyle/>
          <a:p>
            <a:pPr marL="0" indent="0">
              <a:buNone/>
            </a:pPr>
            <a:r>
              <a:rPr lang="en-IN" sz="2400" dirty="0"/>
              <a:t>Below is the result after passing Test data to the model</a:t>
            </a:r>
          </a:p>
          <a:p>
            <a:r>
              <a:rPr lang="en-IN" sz="2400" dirty="0"/>
              <a:t>Accuracy:	0.8182</a:t>
            </a:r>
          </a:p>
          <a:p>
            <a:r>
              <a:rPr lang="en-IN" sz="2400" dirty="0"/>
              <a:t>Precision:	0.9577</a:t>
            </a:r>
          </a:p>
          <a:p>
            <a:r>
              <a:rPr lang="en-IN" sz="2400" dirty="0"/>
              <a:t>Recall:	0.9714</a:t>
            </a:r>
          </a:p>
        </p:txBody>
      </p:sp>
    </p:spTree>
    <p:extLst>
      <p:ext uri="{BB962C8B-B14F-4D97-AF65-F5344CB8AC3E}">
        <p14:creationId xmlns:p14="http://schemas.microsoft.com/office/powerpoint/2010/main" val="311444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D9B1-23BE-D2B9-3B63-F43A0B4A99D2}"/>
              </a:ext>
            </a:extLst>
          </p:cNvPr>
          <p:cNvSpPr>
            <a:spLocks noGrp="1"/>
          </p:cNvSpPr>
          <p:nvPr>
            <p:ph type="title"/>
          </p:nvPr>
        </p:nvSpPr>
        <p:spPr/>
        <p:txBody>
          <a:bodyPr/>
          <a:lstStyle/>
          <a:p>
            <a:r>
              <a:rPr lang="en-IN" b="1" dirty="0"/>
              <a:t>Challenges and Limitations</a:t>
            </a:r>
          </a:p>
        </p:txBody>
      </p:sp>
      <p:sp>
        <p:nvSpPr>
          <p:cNvPr id="3" name="Content Placeholder 2">
            <a:extLst>
              <a:ext uri="{FF2B5EF4-FFF2-40B4-BE49-F238E27FC236}">
                <a16:creationId xmlns:a16="http://schemas.microsoft.com/office/drawing/2014/main" id="{697CF71E-1425-564A-4ABC-2AE1096856E6}"/>
              </a:ext>
            </a:extLst>
          </p:cNvPr>
          <p:cNvSpPr>
            <a:spLocks noGrp="1"/>
          </p:cNvSpPr>
          <p:nvPr>
            <p:ph idx="1"/>
          </p:nvPr>
        </p:nvSpPr>
        <p:spPr/>
        <p:txBody>
          <a:bodyPr/>
          <a:lstStyle/>
          <a:p>
            <a:pPr>
              <a:buFont typeface="Courier New" panose="02070309020205020404" pitchFamily="49" charset="0"/>
              <a:buChar char="o"/>
            </a:pPr>
            <a:r>
              <a:rPr lang="en-US" dirty="0"/>
              <a:t>Class Imbalance: Certain classes have significantly more examples than others, leading to biased learning.</a:t>
            </a:r>
          </a:p>
          <a:p>
            <a:pPr>
              <a:buFont typeface="Courier New" panose="02070309020205020404" pitchFamily="49" charset="0"/>
              <a:buChar char="o"/>
            </a:pPr>
            <a:r>
              <a:rPr lang="en-US" dirty="0"/>
              <a:t>Overfitting: The model may overfit on the training data, especially with a limited dataset size.</a:t>
            </a:r>
            <a:endParaRPr lang="en-IN" dirty="0"/>
          </a:p>
        </p:txBody>
      </p:sp>
    </p:spTree>
    <p:extLst>
      <p:ext uri="{BB962C8B-B14F-4D97-AF65-F5344CB8AC3E}">
        <p14:creationId xmlns:p14="http://schemas.microsoft.com/office/powerpoint/2010/main" val="196865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6CB7-0470-8C53-0CA0-95405CBE7684}"/>
              </a:ext>
            </a:extLst>
          </p:cNvPr>
          <p:cNvSpPr>
            <a:spLocks noGrp="1"/>
          </p:cNvSpPr>
          <p:nvPr>
            <p:ph type="title"/>
          </p:nvPr>
        </p:nvSpPr>
        <p:spPr/>
        <p:txBody>
          <a:bodyPr/>
          <a:lstStyle/>
          <a:p>
            <a:r>
              <a:rPr lang="en-IN" b="1" dirty="0"/>
              <a:t>Conclusion and Future Work</a:t>
            </a:r>
          </a:p>
        </p:txBody>
      </p:sp>
      <p:sp>
        <p:nvSpPr>
          <p:cNvPr id="3" name="Content Placeholder 2">
            <a:extLst>
              <a:ext uri="{FF2B5EF4-FFF2-40B4-BE49-F238E27FC236}">
                <a16:creationId xmlns:a16="http://schemas.microsoft.com/office/drawing/2014/main" id="{F44061B6-6253-72CA-7A87-B7843E5869E5}"/>
              </a:ext>
            </a:extLst>
          </p:cNvPr>
          <p:cNvSpPr>
            <a:spLocks noGrp="1"/>
          </p:cNvSpPr>
          <p:nvPr>
            <p:ph idx="1"/>
          </p:nvPr>
        </p:nvSpPr>
        <p:spPr/>
        <p:txBody>
          <a:bodyPr/>
          <a:lstStyle/>
          <a:p>
            <a:pPr marL="0" indent="0">
              <a:buNone/>
            </a:pPr>
            <a:r>
              <a:rPr lang="en-US" b="1" dirty="0"/>
              <a:t>Summary:</a:t>
            </a:r>
            <a:r>
              <a:rPr lang="en-US" dirty="0"/>
              <a:t> CNNs effectively classified multiple classes with notable accuracy.</a:t>
            </a:r>
          </a:p>
          <a:p>
            <a:pPr marL="0" indent="0">
              <a:buNone/>
            </a:pPr>
            <a:endParaRPr lang="en-US" dirty="0"/>
          </a:p>
          <a:p>
            <a:pPr marL="0" indent="0">
              <a:buNone/>
            </a:pPr>
            <a:r>
              <a:rPr lang="en-US" b="1" dirty="0"/>
              <a:t>Future Works</a:t>
            </a:r>
          </a:p>
          <a:p>
            <a:pPr>
              <a:buFont typeface="Courier New" panose="02070309020205020404" pitchFamily="49" charset="0"/>
              <a:buChar char="o"/>
            </a:pPr>
            <a:r>
              <a:rPr lang="en-US" dirty="0"/>
              <a:t>Improving Data Diversity: Increase the dataset size and diversity to improve generalization.</a:t>
            </a:r>
          </a:p>
          <a:p>
            <a:pPr>
              <a:buFont typeface="Courier New" panose="02070309020205020404" pitchFamily="49" charset="0"/>
              <a:buChar char="o"/>
            </a:pPr>
            <a:r>
              <a:rPr lang="en-US" dirty="0"/>
              <a:t>Advanced Architectures: Explore deeper or more advanced CNN architectures like ResNet or EfficientNet.</a:t>
            </a:r>
          </a:p>
        </p:txBody>
      </p:sp>
    </p:spTree>
    <p:extLst>
      <p:ext uri="{BB962C8B-B14F-4D97-AF65-F5344CB8AC3E}">
        <p14:creationId xmlns:p14="http://schemas.microsoft.com/office/powerpoint/2010/main" val="205845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C79ED-D654-C087-59F2-4808B6F0DDAF}"/>
              </a:ext>
            </a:extLst>
          </p:cNvPr>
          <p:cNvSpPr txBox="1"/>
          <p:nvPr/>
        </p:nvSpPr>
        <p:spPr>
          <a:xfrm>
            <a:off x="4000097" y="2921168"/>
            <a:ext cx="4191805" cy="1015663"/>
          </a:xfrm>
          <a:prstGeom prst="rect">
            <a:avLst/>
          </a:prstGeom>
          <a:noFill/>
        </p:spPr>
        <p:txBody>
          <a:bodyPr wrap="square" rtlCol="0" anchor="ctr">
            <a:spAutoFit/>
          </a:bodyPr>
          <a:lstStyle/>
          <a:p>
            <a:pPr algn="ctr"/>
            <a:r>
              <a:rPr lang="en-IN" sz="6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6023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E30C-8281-1721-8AED-52B83BE8787C}"/>
              </a:ext>
            </a:extLst>
          </p:cNvPr>
          <p:cNvSpPr>
            <a:spLocks noGrp="1"/>
          </p:cNvSpPr>
          <p:nvPr>
            <p:ph type="title"/>
          </p:nvPr>
        </p:nvSpPr>
        <p:spPr/>
        <p:txBody>
          <a:bodyPr/>
          <a:lstStyle/>
          <a:p>
            <a:r>
              <a:rPr lang="en-IN" b="1" dirty="0"/>
              <a:t>Image Classification</a:t>
            </a:r>
          </a:p>
        </p:txBody>
      </p:sp>
      <p:sp>
        <p:nvSpPr>
          <p:cNvPr id="3" name="Content Placeholder 2">
            <a:extLst>
              <a:ext uri="{FF2B5EF4-FFF2-40B4-BE49-F238E27FC236}">
                <a16:creationId xmlns:a16="http://schemas.microsoft.com/office/drawing/2014/main" id="{1E2CCB51-A338-DC77-3862-C326C2C52465}"/>
              </a:ext>
            </a:extLst>
          </p:cNvPr>
          <p:cNvSpPr>
            <a:spLocks noGrp="1"/>
          </p:cNvSpPr>
          <p:nvPr>
            <p:ph idx="1"/>
          </p:nvPr>
        </p:nvSpPr>
        <p:spPr/>
        <p:txBody>
          <a:bodyPr/>
          <a:lstStyle/>
          <a:p>
            <a:pPr>
              <a:buFont typeface="Courier New" panose="02070309020205020404" pitchFamily="49" charset="0"/>
              <a:buChar char="o"/>
            </a:pPr>
            <a:r>
              <a:rPr lang="en-US" dirty="0"/>
              <a:t>The process of categorizing and labeling groups of pixels or vectors within an image based on specific rules.</a:t>
            </a:r>
          </a:p>
          <a:p>
            <a:pPr>
              <a:buFont typeface="Courier New" panose="02070309020205020404" pitchFamily="49" charset="0"/>
              <a:buChar char="o"/>
            </a:pPr>
            <a:r>
              <a:rPr lang="en-US" dirty="0"/>
              <a:t>Real World Application:</a:t>
            </a:r>
          </a:p>
          <a:p>
            <a:pPr lvl="1">
              <a:buFont typeface="Wingdings" panose="05000000000000000000" pitchFamily="2" charset="2"/>
              <a:buChar char="Ø"/>
            </a:pPr>
            <a:r>
              <a:rPr lang="en-IN" dirty="0"/>
              <a:t>Healthcare: Identifying diseases in medical imaging (e.g., cancer detection).</a:t>
            </a:r>
          </a:p>
          <a:p>
            <a:pPr lvl="1">
              <a:buFont typeface="Wingdings" panose="05000000000000000000" pitchFamily="2" charset="2"/>
              <a:buChar char="Ø"/>
            </a:pPr>
            <a:r>
              <a:rPr lang="en-IN" dirty="0"/>
              <a:t>Security: Face recognition systems for surveillance.</a:t>
            </a:r>
          </a:p>
          <a:p>
            <a:pPr lvl="1">
              <a:buFont typeface="Wingdings" panose="05000000000000000000" pitchFamily="2" charset="2"/>
              <a:buChar char="Ø"/>
            </a:pPr>
            <a:r>
              <a:rPr lang="en-IN" dirty="0"/>
              <a:t>Autonomous Vehicles: Recognizing objects like traffic signs and pedestrians.</a:t>
            </a:r>
          </a:p>
          <a:p>
            <a:pPr lvl="1">
              <a:buFont typeface="Wingdings" panose="05000000000000000000" pitchFamily="2" charset="2"/>
              <a:buChar char="Ø"/>
            </a:pPr>
            <a:r>
              <a:rPr lang="en-IN" dirty="0"/>
              <a:t>Social Media: Content moderation and categorization.</a:t>
            </a:r>
          </a:p>
          <a:p>
            <a:pPr>
              <a:buFont typeface="Courier New" panose="02070309020205020404" pitchFamily="49" charset="0"/>
              <a:buChar char="o"/>
            </a:pPr>
            <a:r>
              <a:rPr lang="en-IN" dirty="0"/>
              <a:t>Types of Image Classification:</a:t>
            </a:r>
          </a:p>
          <a:p>
            <a:pPr lvl="1">
              <a:buFont typeface="Wingdings" panose="05000000000000000000" pitchFamily="2" charset="2"/>
              <a:buChar char="Ø"/>
            </a:pPr>
            <a:r>
              <a:rPr lang="en-US" dirty="0"/>
              <a:t>Binary Classification: Classifying images into two categories.</a:t>
            </a:r>
          </a:p>
          <a:p>
            <a:pPr lvl="1">
              <a:buFont typeface="Wingdings" panose="05000000000000000000" pitchFamily="2" charset="2"/>
              <a:buChar char="Ø"/>
            </a:pPr>
            <a:r>
              <a:rPr lang="en-US" dirty="0"/>
              <a:t>Multi-Class Classification: Classifying images into more than two categories.</a:t>
            </a:r>
            <a:endParaRPr lang="en-IN" dirty="0"/>
          </a:p>
        </p:txBody>
      </p:sp>
    </p:spTree>
    <p:extLst>
      <p:ext uri="{BB962C8B-B14F-4D97-AF65-F5344CB8AC3E}">
        <p14:creationId xmlns:p14="http://schemas.microsoft.com/office/powerpoint/2010/main" val="287268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F7A1-9EFD-AAF1-1049-C821E7B658CE}"/>
              </a:ext>
            </a:extLst>
          </p:cNvPr>
          <p:cNvSpPr>
            <a:spLocks noGrp="1"/>
          </p:cNvSpPr>
          <p:nvPr>
            <p:ph type="title"/>
          </p:nvPr>
        </p:nvSpPr>
        <p:spPr/>
        <p:txBody>
          <a:bodyPr/>
          <a:lstStyle/>
          <a:p>
            <a:r>
              <a:rPr lang="en-US" b="1" dirty="0"/>
              <a:t>Why Convolutional Neural Networks (CNNs)?</a:t>
            </a:r>
            <a:endParaRPr lang="en-IN" b="1" dirty="0"/>
          </a:p>
        </p:txBody>
      </p:sp>
      <p:sp>
        <p:nvSpPr>
          <p:cNvPr id="3" name="Content Placeholder 2">
            <a:extLst>
              <a:ext uri="{FF2B5EF4-FFF2-40B4-BE49-F238E27FC236}">
                <a16:creationId xmlns:a16="http://schemas.microsoft.com/office/drawing/2014/main" id="{F12DC134-7E2F-F969-455B-617C2595FF17}"/>
              </a:ext>
            </a:extLst>
          </p:cNvPr>
          <p:cNvSpPr>
            <a:spLocks noGrp="1"/>
          </p:cNvSpPr>
          <p:nvPr>
            <p:ph sz="half" idx="1"/>
          </p:nvPr>
        </p:nvSpPr>
        <p:spPr>
          <a:xfrm>
            <a:off x="3595954" y="3456637"/>
            <a:ext cx="8034391" cy="2558882"/>
          </a:xfrm>
        </p:spPr>
        <p:txBody>
          <a:bodyPr>
            <a:normAutofit fontScale="92500" lnSpcReduction="10000"/>
          </a:bodyPr>
          <a:lstStyle/>
          <a:p>
            <a:pPr>
              <a:buFont typeface="Courier New" panose="02070309020205020404" pitchFamily="49" charset="0"/>
              <a:buChar char="o"/>
            </a:pPr>
            <a:r>
              <a:rPr lang="en-US" dirty="0"/>
              <a:t>Convolutional Neural Network (CNN, or ConvNet) are a special kind of multi-layer neural networks, designed to recognize visual patterns directly from pixel images with minimal pre-processing. It is a special architecture of artificial neural networks.</a:t>
            </a:r>
          </a:p>
          <a:p>
            <a:pPr>
              <a:buFont typeface="Courier New" panose="02070309020205020404" pitchFamily="49" charset="0"/>
              <a:buChar char="o"/>
            </a:pPr>
            <a:r>
              <a:rPr lang="en-US" dirty="0"/>
              <a:t>Key Components:</a:t>
            </a:r>
          </a:p>
          <a:p>
            <a:pPr lvl="1">
              <a:buFont typeface="Wingdings" panose="05000000000000000000" pitchFamily="2" charset="2"/>
              <a:buChar char="§"/>
            </a:pPr>
            <a:r>
              <a:rPr lang="en-US" dirty="0"/>
              <a:t>Convolutional Layers: Extract features from the input image by applying various filters.</a:t>
            </a:r>
          </a:p>
          <a:p>
            <a:pPr lvl="1">
              <a:buFont typeface="Wingdings" panose="05000000000000000000" pitchFamily="2" charset="2"/>
              <a:buChar char="§"/>
            </a:pPr>
            <a:r>
              <a:rPr lang="en-US" dirty="0"/>
              <a:t>Pooling Layers: Reduce the spatial dimensions of the feature maps, making the model more computationally efficient and robust to variations in the image.</a:t>
            </a:r>
            <a:endParaRPr lang="en-IN" dirty="0"/>
          </a:p>
        </p:txBody>
      </p:sp>
      <p:pic>
        <p:nvPicPr>
          <p:cNvPr id="6" name="Content Placeholder 5">
            <a:extLst>
              <a:ext uri="{FF2B5EF4-FFF2-40B4-BE49-F238E27FC236}">
                <a16:creationId xmlns:a16="http://schemas.microsoft.com/office/drawing/2014/main" id="{DC7FF9D5-0198-AD87-F004-7CACF21440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95954" y="842481"/>
            <a:ext cx="8034391" cy="2305163"/>
          </a:xfrm>
        </p:spPr>
      </p:pic>
    </p:spTree>
    <p:extLst>
      <p:ext uri="{BB962C8B-B14F-4D97-AF65-F5344CB8AC3E}">
        <p14:creationId xmlns:p14="http://schemas.microsoft.com/office/powerpoint/2010/main" val="95607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8A6FEF-18FA-2A79-933E-8930B13519DF}"/>
              </a:ext>
            </a:extLst>
          </p:cNvPr>
          <p:cNvSpPr txBox="1"/>
          <p:nvPr/>
        </p:nvSpPr>
        <p:spPr>
          <a:xfrm>
            <a:off x="958920" y="863028"/>
            <a:ext cx="10274159" cy="4093428"/>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t>Advantages of CNNs:</a:t>
            </a:r>
          </a:p>
          <a:p>
            <a:pPr marL="742950" lvl="1" indent="-285750">
              <a:buFont typeface="Wingdings" panose="05000000000000000000" pitchFamily="2" charset="2"/>
              <a:buChar char="Ø"/>
            </a:pPr>
            <a:r>
              <a:rPr lang="en-US" sz="2000" dirty="0"/>
              <a:t>Automatic Feature Extraction: Unlike traditional methods that require manual feature extraction, CNNs automatically learn hierarchical features from raw pixel data.</a:t>
            </a:r>
          </a:p>
          <a:p>
            <a:pPr marL="742950" lvl="1" indent="-285750">
              <a:buFont typeface="Wingdings" panose="05000000000000000000" pitchFamily="2" charset="2"/>
              <a:buChar char="Ø"/>
            </a:pPr>
            <a:endParaRPr lang="en-US" sz="2000" dirty="0"/>
          </a:p>
          <a:p>
            <a:pPr marL="742950" lvl="1" indent="-285750">
              <a:buFont typeface="Wingdings" panose="05000000000000000000" pitchFamily="2" charset="2"/>
              <a:buChar char="Ø"/>
            </a:pPr>
            <a:r>
              <a:rPr lang="en-US" sz="2000" dirty="0"/>
              <a:t>Spatial Hierarchies: CNNs effectively capture spatial hierarchies and patterns in images, recognizing local features (e.g., edges) in earlier layers and more complex structures (e.g., objects) in deeper layers.</a:t>
            </a:r>
          </a:p>
          <a:p>
            <a:pPr marL="742950" lvl="1" indent="-285750">
              <a:buFont typeface="Wingdings" panose="05000000000000000000" pitchFamily="2" charset="2"/>
              <a:buChar char="Ø"/>
            </a:pPr>
            <a:endParaRPr lang="en-US" sz="2000" dirty="0"/>
          </a:p>
          <a:p>
            <a:pPr marL="742950" lvl="1" indent="-285750">
              <a:buFont typeface="Wingdings" panose="05000000000000000000" pitchFamily="2" charset="2"/>
              <a:buChar char="Ø"/>
            </a:pPr>
            <a:r>
              <a:rPr lang="en-US" sz="2000" dirty="0"/>
              <a:t>Parameter Sharing: Convolutional layers share weights across the input, reducing the number of parameters and computational complexity.</a:t>
            </a:r>
          </a:p>
          <a:p>
            <a:pPr marL="742950" lvl="1" indent="-285750">
              <a:buFont typeface="Wingdings" panose="05000000000000000000" pitchFamily="2" charset="2"/>
              <a:buChar char="Ø"/>
            </a:pPr>
            <a:endParaRPr lang="en-US" sz="2000" dirty="0"/>
          </a:p>
          <a:p>
            <a:pPr marL="742950" lvl="1" indent="-285750">
              <a:buFont typeface="Wingdings" panose="05000000000000000000" pitchFamily="2" charset="2"/>
              <a:buChar char="Ø"/>
            </a:pPr>
            <a:r>
              <a:rPr lang="en-US" sz="2000" dirty="0"/>
              <a:t>Translation Invariance: The ability of CNNs to recognize objects regardless of their position in the image.</a:t>
            </a:r>
            <a:endParaRPr lang="en-IN" sz="2000" dirty="0"/>
          </a:p>
        </p:txBody>
      </p:sp>
    </p:spTree>
    <p:extLst>
      <p:ext uri="{BB962C8B-B14F-4D97-AF65-F5344CB8AC3E}">
        <p14:creationId xmlns:p14="http://schemas.microsoft.com/office/powerpoint/2010/main" val="405674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2135-C020-0A36-E0CB-4335987CB19B}"/>
              </a:ext>
            </a:extLst>
          </p:cNvPr>
          <p:cNvSpPr>
            <a:spLocks noGrp="1"/>
          </p:cNvSpPr>
          <p:nvPr>
            <p:ph type="title"/>
          </p:nvPr>
        </p:nvSpPr>
        <p:spPr/>
        <p:txBody>
          <a:bodyPr/>
          <a:lstStyle/>
          <a:p>
            <a:r>
              <a:rPr lang="en-IN" b="1" dirty="0"/>
              <a:t>CNN Architecture</a:t>
            </a:r>
          </a:p>
        </p:txBody>
      </p:sp>
      <p:sp>
        <p:nvSpPr>
          <p:cNvPr id="3" name="Content Placeholder 2">
            <a:extLst>
              <a:ext uri="{FF2B5EF4-FFF2-40B4-BE49-F238E27FC236}">
                <a16:creationId xmlns:a16="http://schemas.microsoft.com/office/drawing/2014/main" id="{3AE23460-DD6A-32FF-D61E-2DD2FF2410D4}"/>
              </a:ext>
            </a:extLst>
          </p:cNvPr>
          <p:cNvSpPr>
            <a:spLocks noGrp="1"/>
          </p:cNvSpPr>
          <p:nvPr>
            <p:ph idx="1"/>
          </p:nvPr>
        </p:nvSpPr>
        <p:spPr>
          <a:xfrm>
            <a:off x="3869268" y="864108"/>
            <a:ext cx="7524772" cy="5120640"/>
          </a:xfrm>
        </p:spPr>
        <p:txBody>
          <a:bodyPr/>
          <a:lstStyle/>
          <a:p>
            <a:pPr marL="0" indent="0">
              <a:buNone/>
            </a:pPr>
            <a:r>
              <a:rPr lang="en-US" dirty="0"/>
              <a:t>Key components of CNN architecture:</a:t>
            </a:r>
          </a:p>
          <a:p>
            <a:pPr>
              <a:buFont typeface="Courier New" panose="02070309020205020404" pitchFamily="49" charset="0"/>
              <a:buChar char="o"/>
            </a:pPr>
            <a:r>
              <a:rPr lang="en-US" dirty="0"/>
              <a:t>Input Layer: The input layer receives the raw image data (3 * m * n)</a:t>
            </a:r>
          </a:p>
          <a:p>
            <a:pPr>
              <a:buFont typeface="Courier New" panose="02070309020205020404" pitchFamily="49" charset="0"/>
              <a:buChar char="o"/>
            </a:pPr>
            <a:r>
              <a:rPr lang="en-US" dirty="0"/>
              <a:t>Convolutional Layer: This layer applies a set of filters (also known as kernels) to the input image. Each filter is a small matrix that slides over the entire image, computing a dot product between the filter values and the input at each position. This process produces a feature map, highlighting specific patterns like edges or textures in the image.</a:t>
            </a:r>
          </a:p>
          <a:p>
            <a:pPr>
              <a:buFont typeface="Courier New" panose="02070309020205020404" pitchFamily="49" charset="0"/>
              <a:buChar char="o"/>
            </a:pPr>
            <a:r>
              <a:rPr lang="en-US" dirty="0"/>
              <a:t>Activation Function: An activation function (usually ReLU, or Rectified Linear Unit) is applied to introduce non-linearity. ReLU replaces negative values with zero, allowing the network to learn more complex patterns.</a:t>
            </a:r>
          </a:p>
        </p:txBody>
      </p:sp>
    </p:spTree>
    <p:extLst>
      <p:ext uri="{BB962C8B-B14F-4D97-AF65-F5344CB8AC3E}">
        <p14:creationId xmlns:p14="http://schemas.microsoft.com/office/powerpoint/2010/main" val="365840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2135-C020-0A36-E0CB-4335987CB19B}"/>
              </a:ext>
            </a:extLst>
          </p:cNvPr>
          <p:cNvSpPr>
            <a:spLocks noGrp="1"/>
          </p:cNvSpPr>
          <p:nvPr>
            <p:ph type="title"/>
          </p:nvPr>
        </p:nvSpPr>
        <p:spPr/>
        <p:txBody>
          <a:bodyPr/>
          <a:lstStyle/>
          <a:p>
            <a:r>
              <a:rPr lang="en-IN" b="1" dirty="0"/>
              <a:t>CNN Architecture</a:t>
            </a:r>
            <a:br>
              <a:rPr lang="en-IN" b="1" dirty="0"/>
            </a:br>
            <a:r>
              <a:rPr lang="en-IN" b="1" dirty="0"/>
              <a:t>(cont.)</a:t>
            </a:r>
          </a:p>
        </p:txBody>
      </p:sp>
      <p:sp>
        <p:nvSpPr>
          <p:cNvPr id="3" name="Content Placeholder 2">
            <a:extLst>
              <a:ext uri="{FF2B5EF4-FFF2-40B4-BE49-F238E27FC236}">
                <a16:creationId xmlns:a16="http://schemas.microsoft.com/office/drawing/2014/main" id="{3AE23460-DD6A-32FF-D61E-2DD2FF2410D4}"/>
              </a:ext>
            </a:extLst>
          </p:cNvPr>
          <p:cNvSpPr>
            <a:spLocks noGrp="1"/>
          </p:cNvSpPr>
          <p:nvPr>
            <p:ph idx="1"/>
          </p:nvPr>
        </p:nvSpPr>
        <p:spPr>
          <a:xfrm>
            <a:off x="3869268" y="864108"/>
            <a:ext cx="7524772" cy="5120640"/>
          </a:xfrm>
        </p:spPr>
        <p:txBody>
          <a:bodyPr>
            <a:normAutofit lnSpcReduction="10000"/>
          </a:bodyPr>
          <a:lstStyle/>
          <a:p>
            <a:pPr marL="0" indent="0">
              <a:buNone/>
            </a:pPr>
            <a:r>
              <a:rPr lang="en-US" dirty="0"/>
              <a:t>Key components of CNN architecture:</a:t>
            </a:r>
          </a:p>
          <a:p>
            <a:pPr>
              <a:buFont typeface="Courier New" panose="02070309020205020404" pitchFamily="49" charset="0"/>
              <a:buChar char="o"/>
            </a:pPr>
            <a:r>
              <a:rPr lang="en-IN" dirty="0"/>
              <a:t>Pooling Layers</a:t>
            </a:r>
            <a:r>
              <a:rPr lang="en-US" dirty="0"/>
              <a:t>: Pooling layer reduces the spatial dimensions (height and width) of the feature maps by taking the maximum value(Max Pooling) or the average value(</a:t>
            </a:r>
            <a:r>
              <a:rPr lang="en-IN" dirty="0"/>
              <a:t>Average Pooling</a:t>
            </a:r>
            <a:r>
              <a:rPr lang="en-US" dirty="0"/>
              <a:t>) in each region of the feature map. This process helps in down sampling, reducing the computational load and controlling overfitting.</a:t>
            </a:r>
          </a:p>
          <a:p>
            <a:pPr>
              <a:buFont typeface="Courier New" panose="02070309020205020404" pitchFamily="49" charset="0"/>
              <a:buChar char="o"/>
            </a:pPr>
            <a:r>
              <a:rPr lang="en-IN" dirty="0"/>
              <a:t>Fully Connected (Dense) Layers</a:t>
            </a:r>
            <a:r>
              <a:rPr lang="en-US" dirty="0"/>
              <a:t>: These layers are typically placed at the end of the network. They connect just like in traditional neural networks. The output from the previous layers is flattened and passed through one or more dense layers. The final dense layer usually has as many neurons as there are classes in the classification task, with softmax activation function to produce a probability distribution over the classes.</a:t>
            </a:r>
          </a:p>
          <a:p>
            <a:pPr>
              <a:buFont typeface="Courier New" panose="02070309020205020404" pitchFamily="49" charset="0"/>
              <a:buChar char="o"/>
            </a:pPr>
            <a:r>
              <a:rPr lang="en-US" dirty="0"/>
              <a:t>Regularization: </a:t>
            </a:r>
          </a:p>
          <a:p>
            <a:pPr lvl="1">
              <a:buFont typeface="Courier New" panose="02070309020205020404" pitchFamily="49" charset="0"/>
              <a:buChar char="o"/>
            </a:pPr>
            <a:r>
              <a:rPr lang="en-US" b="1" dirty="0"/>
              <a:t>Dropout:</a:t>
            </a:r>
            <a:r>
              <a:rPr lang="en-US" dirty="0"/>
              <a:t> A technique used to prevent overfitting by randomly setting a fraction of the input units to zero during training.</a:t>
            </a:r>
          </a:p>
          <a:p>
            <a:pPr lvl="1">
              <a:buFont typeface="Courier New" panose="02070309020205020404" pitchFamily="49" charset="0"/>
              <a:buChar char="o"/>
            </a:pPr>
            <a:r>
              <a:rPr lang="en-US" b="1" dirty="0"/>
              <a:t>Batch Normalization:</a:t>
            </a:r>
            <a:r>
              <a:rPr lang="en-US" dirty="0"/>
              <a:t> It normalizes the inputs of each layer so that they have a mean of zero and a variance of one.</a:t>
            </a:r>
          </a:p>
        </p:txBody>
      </p:sp>
    </p:spTree>
    <p:extLst>
      <p:ext uri="{BB962C8B-B14F-4D97-AF65-F5344CB8AC3E}">
        <p14:creationId xmlns:p14="http://schemas.microsoft.com/office/powerpoint/2010/main" val="107918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D4D5-F72B-0CDB-6D26-27511B6C9916}"/>
              </a:ext>
            </a:extLst>
          </p:cNvPr>
          <p:cNvSpPr>
            <a:spLocks noGrp="1"/>
          </p:cNvSpPr>
          <p:nvPr>
            <p:ph type="title"/>
          </p:nvPr>
        </p:nvSpPr>
        <p:spPr/>
        <p:txBody>
          <a:bodyPr/>
          <a:lstStyle/>
          <a:p>
            <a:r>
              <a:rPr lang="en-IN" b="1" dirty="0"/>
              <a:t>CNN Architecture</a:t>
            </a:r>
            <a:br>
              <a:rPr lang="en-IN" b="1" dirty="0"/>
            </a:br>
            <a:r>
              <a:rPr lang="en-IN" b="1" dirty="0"/>
              <a:t>(cont.)</a:t>
            </a:r>
            <a:endParaRPr lang="en-IN" dirty="0"/>
          </a:p>
        </p:txBody>
      </p:sp>
      <p:pic>
        <p:nvPicPr>
          <p:cNvPr id="5" name="Content Placeholder 4">
            <a:extLst>
              <a:ext uri="{FF2B5EF4-FFF2-40B4-BE49-F238E27FC236}">
                <a16:creationId xmlns:a16="http://schemas.microsoft.com/office/drawing/2014/main" id="{97EF2605-72DC-76FB-CB79-BAC303C86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2535" y="2342509"/>
            <a:ext cx="7602876" cy="3482938"/>
          </a:xfrm>
        </p:spPr>
      </p:pic>
      <p:sp>
        <p:nvSpPr>
          <p:cNvPr id="6" name="TextBox 5">
            <a:extLst>
              <a:ext uri="{FF2B5EF4-FFF2-40B4-BE49-F238E27FC236}">
                <a16:creationId xmlns:a16="http://schemas.microsoft.com/office/drawing/2014/main" id="{EF590DDC-249C-68B7-3114-C134F4EB7CEF}"/>
              </a:ext>
            </a:extLst>
          </p:cNvPr>
          <p:cNvSpPr txBox="1"/>
          <p:nvPr/>
        </p:nvSpPr>
        <p:spPr>
          <a:xfrm>
            <a:off x="3842535" y="863029"/>
            <a:ext cx="5346207" cy="1200329"/>
          </a:xfrm>
          <a:prstGeom prst="rect">
            <a:avLst/>
          </a:prstGeom>
          <a:noFill/>
        </p:spPr>
        <p:txBody>
          <a:bodyPr wrap="none" rtlCol="0">
            <a:spAutoFit/>
          </a:bodyPr>
          <a:lstStyle/>
          <a:p>
            <a:r>
              <a:rPr lang="en-US" dirty="0"/>
              <a:t>Input Image -&gt; (Convolution + Activation) -&gt; Pooling -&gt;</a:t>
            </a:r>
          </a:p>
          <a:p>
            <a:r>
              <a:rPr lang="en-US" dirty="0"/>
              <a:t>		      -&gt; (Convolution + Activation) -&gt; Pooling -&gt;</a:t>
            </a:r>
          </a:p>
          <a:p>
            <a:r>
              <a:rPr lang="en-US" dirty="0"/>
              <a:t>			…</a:t>
            </a:r>
          </a:p>
          <a:p>
            <a:r>
              <a:rPr lang="en-US" dirty="0"/>
              <a:t>		      -&gt; Flatten -&gt; Dense Layer -&gt; Output Layer</a:t>
            </a:r>
            <a:endParaRPr lang="en-IN" dirty="0"/>
          </a:p>
        </p:txBody>
      </p:sp>
    </p:spTree>
    <p:extLst>
      <p:ext uri="{BB962C8B-B14F-4D97-AF65-F5344CB8AC3E}">
        <p14:creationId xmlns:p14="http://schemas.microsoft.com/office/powerpoint/2010/main" val="167451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DABD-2F3B-70B5-FAD6-52BE63A26B4B}"/>
              </a:ext>
            </a:extLst>
          </p:cNvPr>
          <p:cNvSpPr>
            <a:spLocks noGrp="1"/>
          </p:cNvSpPr>
          <p:nvPr>
            <p:ph type="title"/>
          </p:nvPr>
        </p:nvSpPr>
        <p:spPr/>
        <p:txBody>
          <a:bodyPr/>
          <a:lstStyle/>
          <a:p>
            <a:r>
              <a:rPr lang="en-IN" b="1" dirty="0"/>
              <a:t>About the Data</a:t>
            </a:r>
          </a:p>
        </p:txBody>
      </p:sp>
      <p:sp>
        <p:nvSpPr>
          <p:cNvPr id="3" name="Content Placeholder 2">
            <a:extLst>
              <a:ext uri="{FF2B5EF4-FFF2-40B4-BE49-F238E27FC236}">
                <a16:creationId xmlns:a16="http://schemas.microsoft.com/office/drawing/2014/main" id="{69E44413-B379-7BA9-A193-BF122B4FE855}"/>
              </a:ext>
            </a:extLst>
          </p:cNvPr>
          <p:cNvSpPr>
            <a:spLocks noGrp="1"/>
          </p:cNvSpPr>
          <p:nvPr>
            <p:ph idx="1"/>
          </p:nvPr>
        </p:nvSpPr>
        <p:spPr/>
        <p:txBody>
          <a:bodyPr>
            <a:normAutofit fontScale="92500" lnSpcReduction="10000"/>
          </a:bodyPr>
          <a:lstStyle/>
          <a:p>
            <a:pPr>
              <a:buFont typeface="Courier New" panose="02070309020205020404" pitchFamily="49" charset="0"/>
              <a:buChar char="o"/>
            </a:pPr>
            <a:r>
              <a:rPr lang="en-IN" sz="2000" dirty="0"/>
              <a:t>Source: </a:t>
            </a:r>
            <a:r>
              <a:rPr lang="en-IN" sz="2000" i="1" u="sng" dirty="0">
                <a:hlinkClick r:id="rId2"/>
              </a:rPr>
              <a:t>https://www.kaggle.com/datasets/pavansanagapati/images-dataset</a:t>
            </a:r>
            <a:endParaRPr lang="en-IN" sz="2000" i="1" u="sng" dirty="0"/>
          </a:p>
          <a:p>
            <a:pPr>
              <a:buFont typeface="Courier New" panose="02070309020205020404" pitchFamily="49" charset="0"/>
              <a:buChar char="o"/>
            </a:pPr>
            <a:r>
              <a:rPr lang="en-IN" sz="2000" dirty="0"/>
              <a:t>Classes: Total 7 classes. They are: [‘bike’, ‘cars’, ‘cats’, ‘dogs’, ‘flowers’, ‘horses’, ‘human’]</a:t>
            </a:r>
          </a:p>
          <a:p>
            <a:pPr>
              <a:buFont typeface="Courier New" panose="02070309020205020404" pitchFamily="49" charset="0"/>
              <a:buChar char="o"/>
            </a:pPr>
            <a:r>
              <a:rPr lang="en-IN" sz="2000" dirty="0"/>
              <a:t>Number of Images: 1803</a:t>
            </a:r>
          </a:p>
          <a:p>
            <a:pPr>
              <a:buFont typeface="Courier New" panose="02070309020205020404" pitchFamily="49" charset="0"/>
              <a:buChar char="o"/>
            </a:pPr>
            <a:r>
              <a:rPr lang="en-IN" sz="2000" dirty="0"/>
              <a:t>File type: bmp (bitmap image file)</a:t>
            </a:r>
          </a:p>
          <a:p>
            <a:pPr>
              <a:buFont typeface="Courier New" panose="02070309020205020404" pitchFamily="49" charset="0"/>
              <a:buChar char="o"/>
            </a:pPr>
            <a:r>
              <a:rPr lang="en-IN" sz="2000" dirty="0"/>
              <a:t>Number of Images per class:</a:t>
            </a:r>
          </a:p>
          <a:p>
            <a:pPr lvl="1">
              <a:buFont typeface="Wingdings" panose="05000000000000000000" pitchFamily="2" charset="2"/>
              <a:buChar char="v"/>
            </a:pPr>
            <a:r>
              <a:rPr lang="en-IN" sz="1800" dirty="0"/>
              <a:t>bike :	365</a:t>
            </a:r>
          </a:p>
          <a:p>
            <a:pPr lvl="1">
              <a:buFont typeface="Wingdings" panose="05000000000000000000" pitchFamily="2" charset="2"/>
              <a:buChar char="v"/>
            </a:pPr>
            <a:r>
              <a:rPr lang="en-IN" sz="1800" dirty="0"/>
              <a:t>cars :	420</a:t>
            </a:r>
          </a:p>
          <a:p>
            <a:pPr lvl="1">
              <a:buFont typeface="Wingdings" panose="05000000000000000000" pitchFamily="2" charset="2"/>
              <a:buChar char="v"/>
            </a:pPr>
            <a:r>
              <a:rPr lang="en-IN" sz="1800" dirty="0"/>
              <a:t>cats:	202</a:t>
            </a:r>
          </a:p>
          <a:p>
            <a:pPr lvl="1">
              <a:buFont typeface="Wingdings" panose="05000000000000000000" pitchFamily="2" charset="2"/>
              <a:buChar char="v"/>
            </a:pPr>
            <a:r>
              <a:rPr lang="en-IN" sz="1800" dirty="0"/>
              <a:t>dogs:	202</a:t>
            </a:r>
          </a:p>
          <a:p>
            <a:pPr lvl="1">
              <a:buFont typeface="Wingdings" panose="05000000000000000000" pitchFamily="2" charset="2"/>
              <a:buChar char="v"/>
            </a:pPr>
            <a:r>
              <a:rPr lang="en-IN" sz="1800" dirty="0"/>
              <a:t>flowers:	210</a:t>
            </a:r>
          </a:p>
          <a:p>
            <a:pPr lvl="1">
              <a:buFont typeface="Wingdings" panose="05000000000000000000" pitchFamily="2" charset="2"/>
              <a:buChar char="v"/>
            </a:pPr>
            <a:r>
              <a:rPr lang="en-IN" sz="1800" dirty="0"/>
              <a:t>horses:	202</a:t>
            </a:r>
          </a:p>
          <a:p>
            <a:pPr lvl="1">
              <a:buFont typeface="Wingdings" panose="05000000000000000000" pitchFamily="2" charset="2"/>
              <a:buChar char="v"/>
            </a:pPr>
            <a:r>
              <a:rPr lang="en-IN" sz="1800" dirty="0"/>
              <a:t>human:	202</a:t>
            </a:r>
            <a:endParaRPr lang="en-IN" sz="2200" dirty="0"/>
          </a:p>
          <a:p>
            <a:pPr>
              <a:buFont typeface="Courier New" panose="02070309020205020404" pitchFamily="49" charset="0"/>
              <a:buChar char="o"/>
            </a:pPr>
            <a:r>
              <a:rPr lang="en-IN" sz="2200" dirty="0"/>
              <a:t>There is an imbalance in the number of images in classes ‘bike’ and ‘cars’.</a:t>
            </a:r>
          </a:p>
        </p:txBody>
      </p:sp>
    </p:spTree>
    <p:extLst>
      <p:ext uri="{BB962C8B-B14F-4D97-AF65-F5344CB8AC3E}">
        <p14:creationId xmlns:p14="http://schemas.microsoft.com/office/powerpoint/2010/main" val="156948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9A2B-4DE7-A180-8346-B41E3F011766}"/>
              </a:ext>
            </a:extLst>
          </p:cNvPr>
          <p:cNvSpPr>
            <a:spLocks noGrp="1"/>
          </p:cNvSpPr>
          <p:nvPr>
            <p:ph type="title"/>
          </p:nvPr>
        </p:nvSpPr>
        <p:spPr/>
        <p:txBody>
          <a:bodyPr/>
          <a:lstStyle/>
          <a:p>
            <a:r>
              <a:rPr lang="en-IN" b="1" dirty="0"/>
              <a:t>Dataset Splitting</a:t>
            </a:r>
          </a:p>
        </p:txBody>
      </p:sp>
      <p:sp>
        <p:nvSpPr>
          <p:cNvPr id="3" name="Content Placeholder 2">
            <a:extLst>
              <a:ext uri="{FF2B5EF4-FFF2-40B4-BE49-F238E27FC236}">
                <a16:creationId xmlns:a16="http://schemas.microsoft.com/office/drawing/2014/main" id="{3F5A8A5D-3F48-1523-D0A8-B457E65C8C4B}"/>
              </a:ext>
            </a:extLst>
          </p:cNvPr>
          <p:cNvSpPr>
            <a:spLocks noGrp="1"/>
          </p:cNvSpPr>
          <p:nvPr>
            <p:ph idx="1"/>
          </p:nvPr>
        </p:nvSpPr>
        <p:spPr/>
        <p:txBody>
          <a:bodyPr/>
          <a:lstStyle/>
          <a:p>
            <a:pPr>
              <a:buFont typeface="Courier New" panose="02070309020205020404" pitchFamily="49" charset="0"/>
              <a:buChar char="o"/>
            </a:pPr>
            <a:r>
              <a:rPr lang="en-IN" dirty="0"/>
              <a:t>The overall Dataset is split in 3 sets, Training, Validation and Testing.</a:t>
            </a:r>
          </a:p>
          <a:p>
            <a:pPr>
              <a:buFont typeface="Wingdings" panose="05000000000000000000" pitchFamily="2" charset="2"/>
              <a:buChar char="q"/>
            </a:pPr>
            <a:r>
              <a:rPr lang="en-IN" dirty="0"/>
              <a:t>Training Set: used to train the model. </a:t>
            </a:r>
            <a:r>
              <a:rPr lang="en-US" dirty="0"/>
              <a:t>The model learns the underlying patterns and relationships in the data. It is used to fit the model and adjust its weights based on the input data and corresponding labels</a:t>
            </a:r>
            <a:r>
              <a:rPr lang="en-IN" dirty="0"/>
              <a:t>.</a:t>
            </a:r>
          </a:p>
          <a:p>
            <a:pPr>
              <a:buFont typeface="Wingdings" panose="05000000000000000000" pitchFamily="2" charset="2"/>
              <a:buChar char="q"/>
            </a:pPr>
            <a:r>
              <a:rPr lang="en-IN" dirty="0"/>
              <a:t>Validation Set: </a:t>
            </a:r>
            <a:r>
              <a:rPr lang="en-US" dirty="0"/>
              <a:t>used during training to evaluate the model's performance and tune hyperparameters.</a:t>
            </a:r>
            <a:r>
              <a:rPr lang="en-IN" dirty="0"/>
              <a:t> It is used to</a:t>
            </a:r>
            <a:r>
              <a:rPr lang="en-US" dirty="0"/>
              <a:t> monitor the model's performance on unseen data, helping to prevent overfitting and ensure the model generalizes well.</a:t>
            </a:r>
          </a:p>
          <a:p>
            <a:pPr>
              <a:buFont typeface="Wingdings" panose="05000000000000000000" pitchFamily="2" charset="2"/>
              <a:buChar char="q"/>
            </a:pPr>
            <a:r>
              <a:rPr lang="en-IN" dirty="0"/>
              <a:t>Testing Set: </a:t>
            </a:r>
            <a:r>
              <a:rPr lang="en-US" dirty="0"/>
              <a:t>reserved for evaluating the final model's performance. It is not used during training.</a:t>
            </a:r>
          </a:p>
          <a:p>
            <a:pPr>
              <a:buFont typeface="Courier New" panose="02070309020205020404" pitchFamily="49" charset="0"/>
              <a:buChar char="o"/>
            </a:pPr>
            <a:r>
              <a:rPr lang="en-US" dirty="0"/>
              <a:t>In the project the dataset is split in 70-20-10 ratio.</a:t>
            </a:r>
            <a:endParaRPr lang="en-IN" dirty="0"/>
          </a:p>
        </p:txBody>
      </p:sp>
    </p:spTree>
    <p:extLst>
      <p:ext uri="{BB962C8B-B14F-4D97-AF65-F5344CB8AC3E}">
        <p14:creationId xmlns:p14="http://schemas.microsoft.com/office/powerpoint/2010/main" val="2335102943"/>
      </p:ext>
    </p:extLst>
  </p:cSld>
  <p:clrMapOvr>
    <a:masterClrMapping/>
  </p:clrMapOvr>
</p:sld>
</file>

<file path=ppt/theme/theme1.xml><?xml version="1.0" encoding="utf-8"?>
<a:theme xmlns:a="http://schemas.openxmlformats.org/drawingml/2006/main" name="Fra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404</TotalTime>
  <Words>1244</Words>
  <Application>Microsoft Office PowerPoint</Application>
  <PresentationFormat>Widescreen</PresentationFormat>
  <Paragraphs>97</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Corbel</vt:lpstr>
      <vt:lpstr>Courier New</vt:lpstr>
      <vt:lpstr>Wingdings</vt:lpstr>
      <vt:lpstr>Wingdings 2</vt:lpstr>
      <vt:lpstr>Frame</vt:lpstr>
      <vt:lpstr>Multi-Class Image Classification Using Convolutional Neural Networks (CNN)</vt:lpstr>
      <vt:lpstr>Image Classification</vt:lpstr>
      <vt:lpstr>Why Convolutional Neural Networks (CNNs)?</vt:lpstr>
      <vt:lpstr>PowerPoint Presentation</vt:lpstr>
      <vt:lpstr>CNN Architecture</vt:lpstr>
      <vt:lpstr>CNN Architecture (cont.)</vt:lpstr>
      <vt:lpstr>CNN Architecture (cont.)</vt:lpstr>
      <vt:lpstr>About the Data</vt:lpstr>
      <vt:lpstr>Dataset Splitting</vt:lpstr>
      <vt:lpstr>Model Building</vt:lpstr>
      <vt:lpstr>Training and Results</vt:lpstr>
      <vt:lpstr>Test Results</vt:lpstr>
      <vt:lpstr>Challenges and Limitations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Jyotiska Saha</dc:creator>
  <cp:lastModifiedBy>Jyotiska Saha</cp:lastModifiedBy>
  <cp:revision>1</cp:revision>
  <dcterms:created xsi:type="dcterms:W3CDTF">2024-07-28T13:08:57Z</dcterms:created>
  <dcterms:modified xsi:type="dcterms:W3CDTF">2024-07-30T17:57:28Z</dcterms:modified>
</cp:coreProperties>
</file>