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2" r:id="rId3"/>
    <p:sldId id="268" r:id="rId4"/>
    <p:sldId id="263" r:id="rId5"/>
    <p:sldId id="266" r:id="rId6"/>
    <p:sldId id="267" r:id="rId7"/>
    <p:sldId id="264" r:id="rId8"/>
    <p:sldId id="271"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9C07"/>
    <a:srgbClr val="005737"/>
    <a:srgbClr val="015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5" autoAdjust="0"/>
    <p:restoredTop sz="94660"/>
  </p:normalViewPr>
  <p:slideViewPr>
    <p:cSldViewPr snapToGrid="0">
      <p:cViewPr varScale="1">
        <p:scale>
          <a:sx n="113" d="100"/>
          <a:sy n="113" d="100"/>
        </p:scale>
        <p:origin x="13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148863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128366178"/>
      </p:ext>
    </p:extLst>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31EA4A4-5D79-4817-B146-24029A2F3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261B0FD-36C3-41B4-B041-D57202A55907}"/>
              </a:ext>
            </a:extLst>
          </p:cNvPr>
          <p:cNvSpPr txBox="1"/>
          <p:nvPr/>
        </p:nvSpPr>
        <p:spPr>
          <a:xfrm>
            <a:off x="7443216" y="1562261"/>
            <a:ext cx="4591030" cy="208369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b="1" dirty="0">
                <a:latin typeface="+mj-lt"/>
                <a:ea typeface="+mj-ea"/>
                <a:cs typeface="+mj-cs"/>
              </a:rPr>
              <a:t>Discontinued products:  </a:t>
            </a:r>
          </a:p>
          <a:p>
            <a:pPr algn="ctr">
              <a:lnSpc>
                <a:spcPct val="90000"/>
              </a:lnSpc>
              <a:spcBef>
                <a:spcPct val="0"/>
              </a:spcBef>
              <a:spcAft>
                <a:spcPts val="600"/>
              </a:spcAft>
            </a:pPr>
            <a:r>
              <a:rPr lang="en-US" sz="2800" b="1" dirty="0">
                <a:latin typeface="+mj-lt"/>
                <a:ea typeface="+mj-ea"/>
                <a:cs typeface="+mj-cs"/>
              </a:rPr>
              <a:t> propensity model   </a:t>
            </a:r>
          </a:p>
        </p:txBody>
      </p:sp>
      <p:sp>
        <p:nvSpPr>
          <p:cNvPr id="3" name="Subtitle 2">
            <a:extLst>
              <a:ext uri="{FF2B5EF4-FFF2-40B4-BE49-F238E27FC236}">
                <a16:creationId xmlns:a16="http://schemas.microsoft.com/office/drawing/2014/main" id="{3C2FA47A-B2EC-4068-BB89-75742FF487B3}"/>
              </a:ext>
            </a:extLst>
          </p:cNvPr>
          <p:cNvSpPr>
            <a:spLocks noGrp="1"/>
          </p:cNvSpPr>
          <p:nvPr>
            <p:ph type="subTitle" idx="1"/>
          </p:nvPr>
        </p:nvSpPr>
        <p:spPr>
          <a:xfrm>
            <a:off x="7848600" y="4872922"/>
            <a:ext cx="3977640" cy="1208141"/>
          </a:xfrm>
        </p:spPr>
        <p:txBody>
          <a:bodyPr vert="horz" lIns="91440" tIns="45720" rIns="91440" bIns="45720" rtlCol="0">
            <a:normAutofit/>
          </a:bodyPr>
          <a:lstStyle/>
          <a:p>
            <a:r>
              <a:rPr lang="en-US" sz="2000" dirty="0"/>
              <a:t>Data Science team: Zakaria Alzilitni </a:t>
            </a:r>
          </a:p>
        </p:txBody>
      </p:sp>
      <p:pic>
        <p:nvPicPr>
          <p:cNvPr id="4" name="Picture 3" descr="Logo&#10;&#10;Description automatically generated">
            <a:extLst>
              <a:ext uri="{FF2B5EF4-FFF2-40B4-BE49-F238E27FC236}">
                <a16:creationId xmlns:a16="http://schemas.microsoft.com/office/drawing/2014/main" id="{4B66AED5-1A6A-4F81-9854-057BE467FB56}"/>
              </a:ext>
            </a:extLst>
          </p:cNvPr>
          <p:cNvPicPr>
            <a:picLocks noChangeAspect="1"/>
          </p:cNvPicPr>
          <p:nvPr/>
        </p:nvPicPr>
        <p:blipFill rotWithShape="1">
          <a:blip r:embed="rId2">
            <a:extLst>
              <a:ext uri="{28A0092B-C50C-407E-A947-70E740481C1C}">
                <a14:useLocalDpi xmlns:a14="http://schemas.microsoft.com/office/drawing/2010/main" val="0"/>
              </a:ext>
            </a:extLst>
          </a:blip>
          <a:srcRect t="3829" r="1" b="4034"/>
          <a:stretch/>
        </p:blipFill>
        <p:spPr>
          <a:xfrm>
            <a:off x="0" y="10"/>
            <a:ext cx="7443196" cy="6857990"/>
          </a:xfrm>
          <a:prstGeom prst="rect">
            <a:avLst/>
          </a:prstGeom>
        </p:spPr>
      </p:pic>
      <p:sp>
        <p:nvSpPr>
          <p:cNvPr id="79" name="Rectangle 7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572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53E625-2907-49E0-B2EE-2A3333921CD5}"/>
              </a:ext>
            </a:extLst>
          </p:cNvPr>
          <p:cNvSpPr txBox="1"/>
          <p:nvPr/>
        </p:nvSpPr>
        <p:spPr>
          <a:xfrm>
            <a:off x="353277" y="335420"/>
            <a:ext cx="6280878" cy="701731"/>
          </a:xfrm>
          <a:prstGeom prst="rect">
            <a:avLst/>
          </a:prstGeom>
          <a:noFill/>
        </p:spPr>
        <p:txBody>
          <a:bodyPr wrap="square" rtlCol="0">
            <a:spAutoFit/>
          </a:bodyPr>
          <a:lstStyle/>
          <a:p>
            <a:pPr>
              <a:lnSpc>
                <a:spcPct val="90000"/>
              </a:lnSpc>
              <a:spcBef>
                <a:spcPct val="0"/>
              </a:spcBef>
              <a:spcAft>
                <a:spcPts val="600"/>
              </a:spcAft>
            </a:pPr>
            <a:r>
              <a:rPr lang="en-US" sz="4400" b="1" dirty="0">
                <a:latin typeface="Calibri" panose="020F0502020204030204" pitchFamily="34" charset="0"/>
                <a:cs typeface="Calibri" panose="020F0502020204030204" pitchFamily="34" charset="0"/>
              </a:rPr>
              <a:t>Problem formulation</a:t>
            </a:r>
          </a:p>
        </p:txBody>
      </p:sp>
      <p:sp>
        <p:nvSpPr>
          <p:cNvPr id="5" name="TextBox 4">
            <a:extLst>
              <a:ext uri="{FF2B5EF4-FFF2-40B4-BE49-F238E27FC236}">
                <a16:creationId xmlns:a16="http://schemas.microsoft.com/office/drawing/2014/main" id="{4EE04A22-3B4F-4279-A6C6-FCF29B02FE3D}"/>
              </a:ext>
            </a:extLst>
          </p:cNvPr>
          <p:cNvSpPr txBox="1"/>
          <p:nvPr/>
        </p:nvSpPr>
        <p:spPr>
          <a:xfrm>
            <a:off x="189875" y="1201657"/>
            <a:ext cx="6120983" cy="5309146"/>
          </a:xfrm>
          <a:prstGeom prst="rect">
            <a:avLst/>
          </a:prstGeom>
          <a:noFill/>
        </p:spPr>
        <p:txBody>
          <a:bodyPr wrap="square" rtlCol="0">
            <a:spAutoFit/>
          </a:bodyPr>
          <a:lstStyle/>
          <a:p>
            <a:pPr marL="342900" indent="-228600">
              <a:spcAft>
                <a:spcPts val="600"/>
              </a:spcAft>
              <a:buFont typeface="Arial" panose="020B0604020202020204" pitchFamily="34" charset="0"/>
              <a:buChar char="•"/>
            </a:pPr>
            <a:r>
              <a:rPr lang="en-GB" sz="1400" dirty="0">
                <a:latin typeface="Calibri" panose="020F0502020204030204" pitchFamily="34" charset="0"/>
                <a:cs typeface="Calibri" panose="020F0502020204030204" pitchFamily="34" charset="0"/>
              </a:rPr>
              <a:t>The replenishment team want to predict, at any given point in time, which products will be discontinued after the next product range refresh. </a:t>
            </a:r>
          </a:p>
          <a:p>
            <a:pPr marL="342900" indent="-228600">
              <a:spcAft>
                <a:spcPts val="60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They estimated that currently around 30% of all </a:t>
            </a:r>
            <a:r>
              <a:rPr lang="en-GB" sz="1400" dirty="0">
                <a:latin typeface="Calibri" panose="020F0502020204030204" pitchFamily="34" charset="0"/>
                <a:cs typeface="Calibri" panose="020F0502020204030204" pitchFamily="34" charset="0"/>
              </a:rPr>
              <a:t>product lines are replaced by new products.</a:t>
            </a:r>
          </a:p>
          <a:p>
            <a:pPr marL="342900" indent="-228600">
              <a:spcAft>
                <a:spcPts val="600"/>
              </a:spcAft>
              <a:buFont typeface="Arial" panose="020B0604020202020204" pitchFamily="34" charset="0"/>
              <a:buChar char="•"/>
            </a:pPr>
            <a:r>
              <a:rPr lang="en-GB" sz="1400" dirty="0">
                <a:latin typeface="Calibri" panose="020F0502020204030204" pitchFamily="34" charset="0"/>
                <a:cs typeface="Calibri" panose="020F0502020204030204" pitchFamily="34" charset="0"/>
              </a:rPr>
              <a:t>Throughout the year, stocks of products are replenished if the expected sales revenue is sufficient to justify the investment. </a:t>
            </a:r>
          </a:p>
          <a:p>
            <a:pPr marL="342900" indent="-228600">
              <a:spcAft>
                <a:spcPts val="600"/>
              </a:spcAft>
              <a:buFont typeface="Arial" panose="020B0604020202020204" pitchFamily="34" charset="0"/>
              <a:buChar char="•"/>
            </a:pPr>
            <a:r>
              <a:rPr lang="en-GB" sz="1400" dirty="0">
                <a:latin typeface="Calibri" panose="020F0502020204030204" pitchFamily="34" charset="0"/>
                <a:cs typeface="Calibri" panose="020F0502020204030204" pitchFamily="34" charset="0"/>
              </a:rPr>
              <a:t>However, some products sell less often than once per month in some locations. </a:t>
            </a:r>
          </a:p>
          <a:p>
            <a:pPr marL="342900" indent="-228600">
              <a:spcAft>
                <a:spcPts val="600"/>
              </a:spcAft>
              <a:buFont typeface="Arial" panose="020B0604020202020204" pitchFamily="34" charset="0"/>
              <a:buChar char="•"/>
            </a:pPr>
            <a:r>
              <a:rPr lang="en-GB" sz="1400" dirty="0">
                <a:latin typeface="Calibri" panose="020F0502020204030204" pitchFamily="34" charset="0"/>
                <a:cs typeface="Calibri" panose="020F0502020204030204" pitchFamily="34" charset="0"/>
              </a:rPr>
              <a:t>Thus, in order to confidently forecast the expected sales revenue of a product in a location, it is important to know the likelihood of it being discontinued at the next range refresh.</a:t>
            </a:r>
          </a:p>
          <a:p>
            <a:pPr marL="342900" indent="-228600">
              <a:spcAft>
                <a:spcPts val="60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To help the </a:t>
            </a:r>
            <a:r>
              <a:rPr lang="en-GB" sz="1400" dirty="0">
                <a:latin typeface="Calibri" panose="020F0502020204030204" pitchFamily="34" charset="0"/>
                <a:cs typeface="Calibri" panose="020F0502020204030204" pitchFamily="34" charset="0"/>
              </a:rPr>
              <a:t>replenishment team</a:t>
            </a:r>
            <a:r>
              <a:rPr lang="en-US" sz="1400" dirty="0">
                <a:latin typeface="Calibri" panose="020F0502020204030204" pitchFamily="34" charset="0"/>
                <a:cs typeface="Calibri" panose="020F0502020204030204" pitchFamily="34" charset="0"/>
              </a:rPr>
              <a:t> identify products that will potentially be discontinued, we use past data to train classification algorithms.</a:t>
            </a:r>
            <a:endParaRPr lang="en-GB" sz="1400" dirty="0">
              <a:latin typeface="Calibri" panose="020F0502020204030204" pitchFamily="34" charset="0"/>
              <a:cs typeface="Calibri" panose="020F0502020204030204" pitchFamily="34" charset="0"/>
            </a:endParaRPr>
          </a:p>
          <a:p>
            <a:pPr marL="342900" indent="-228600">
              <a:spcAft>
                <a:spcPts val="600"/>
              </a:spcAft>
              <a:buFont typeface="Arial" panose="020B0604020202020204" pitchFamily="34" charset="0"/>
              <a:buChar char="•"/>
            </a:pPr>
            <a:r>
              <a:rPr lang="en-GB" sz="1400" dirty="0">
                <a:latin typeface="Calibri" panose="020F0502020204030204" pitchFamily="34" charset="0"/>
                <a:cs typeface="Calibri" panose="020F0502020204030204" pitchFamily="34" charset="0"/>
              </a:rPr>
              <a:t>This with hope of </a:t>
            </a:r>
            <a:r>
              <a:rPr lang="en-US" sz="1400" dirty="0">
                <a:latin typeface="Calibri" panose="020F0502020204030204" pitchFamily="34" charset="0"/>
                <a:cs typeface="Calibri" panose="020F0502020204030204" pitchFamily="34" charset="0"/>
              </a:rPr>
              <a:t>identifying a relationship between known inputs and discrete output variables i.e. potential discontinuation or continuation of a product.</a:t>
            </a:r>
            <a:endParaRPr lang="en-GB" sz="1400" dirty="0">
              <a:latin typeface="Calibri" panose="020F0502020204030204" pitchFamily="34" charset="0"/>
              <a:cs typeface="Calibri" panose="020F0502020204030204" pitchFamily="34" charset="0"/>
            </a:endParaRPr>
          </a:p>
          <a:p>
            <a:pPr marL="342900" indent="-228600">
              <a:spcAft>
                <a:spcPts val="60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As shown by </a:t>
            </a:r>
            <a:r>
              <a:rPr lang="en-US" sz="1400" b="1" dirty="0">
                <a:latin typeface="Calibri" panose="020F0502020204030204" pitchFamily="34" charset="0"/>
                <a:cs typeface="Calibri" panose="020F0502020204030204" pitchFamily="34" charset="0"/>
              </a:rPr>
              <a:t>Figure 1</a:t>
            </a:r>
            <a:r>
              <a:rPr lang="en-US" sz="1400" dirty="0">
                <a:latin typeface="Calibri" panose="020F0502020204030204" pitchFamily="34" charset="0"/>
                <a:cs typeface="Calibri" panose="020F0502020204030204" pitchFamily="34" charset="0"/>
              </a:rPr>
              <a:t>, these learned relationship pairs are then used to predict which products have a high propensity of being discontinued.</a:t>
            </a:r>
            <a:endParaRPr lang="en-GB" sz="1400" dirty="0">
              <a:latin typeface="Calibri" panose="020F0502020204030204" pitchFamily="34" charset="0"/>
              <a:cs typeface="Calibri" panose="020F0502020204030204" pitchFamily="34" charset="0"/>
            </a:endParaRPr>
          </a:p>
          <a:p>
            <a:pPr marL="342900" indent="-228600">
              <a:spcAft>
                <a:spcPts val="60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Generally, propensity can be defined as a probability that a certain action or event will occur.</a:t>
            </a:r>
            <a:endParaRPr lang="en-GB" sz="1400" dirty="0">
              <a:latin typeface="Calibri" panose="020F0502020204030204" pitchFamily="34" charset="0"/>
              <a:cs typeface="Calibri" panose="020F0502020204030204" pitchFamily="34" charset="0"/>
            </a:endParaRPr>
          </a:p>
          <a:p>
            <a:r>
              <a:rPr lang="en-GB" sz="1400" dirty="0">
                <a:latin typeface="Calibri" panose="020F0502020204030204" pitchFamily="34" charset="0"/>
                <a:cs typeface="Calibri" panose="020F0502020204030204" pitchFamily="34" charset="0"/>
              </a:rPr>
              <a:t> </a:t>
            </a:r>
          </a:p>
        </p:txBody>
      </p:sp>
      <p:sp>
        <p:nvSpPr>
          <p:cNvPr id="16" name="TextBox 15">
            <a:extLst>
              <a:ext uri="{FF2B5EF4-FFF2-40B4-BE49-F238E27FC236}">
                <a16:creationId xmlns:a16="http://schemas.microsoft.com/office/drawing/2014/main" id="{ADF7127D-32D8-42FC-A614-89D6580768AD}"/>
              </a:ext>
            </a:extLst>
          </p:cNvPr>
          <p:cNvSpPr txBox="1"/>
          <p:nvPr/>
        </p:nvSpPr>
        <p:spPr>
          <a:xfrm>
            <a:off x="6805534" y="4976735"/>
            <a:ext cx="4926218" cy="689548"/>
          </a:xfrm>
          <a:prstGeom prst="rect">
            <a:avLst/>
          </a:prstGeom>
          <a:solidFill>
            <a:srgbClr val="000000">
              <a:alpha val="50000"/>
            </a:srgbClr>
          </a:solidFill>
          <a:ln>
            <a:noFill/>
          </a:ln>
        </p:spPr>
        <p:txBody>
          <a:bodyPr wrap="square" rtlCol="0">
            <a:noAutofit/>
          </a:bodyPr>
          <a:lstStyle/>
          <a:p>
            <a:pPr algn="ctr">
              <a:spcAft>
                <a:spcPts val="600"/>
              </a:spcAft>
            </a:pPr>
            <a:r>
              <a:rPr lang="en-GB" sz="2000" b="1" dirty="0">
                <a:solidFill>
                  <a:srgbClr val="FFFFFF"/>
                </a:solidFill>
                <a:latin typeface="Calibri" panose="020F0502020204030204" pitchFamily="34" charset="0"/>
                <a:cs typeface="Calibri" panose="020F0502020204030204" pitchFamily="34" charset="0"/>
              </a:rPr>
              <a:t>Figure 1:- Flow diagram of the machine learning process</a:t>
            </a:r>
          </a:p>
        </p:txBody>
      </p:sp>
      <p:pic>
        <p:nvPicPr>
          <p:cNvPr id="2" name="Picture 1">
            <a:extLst>
              <a:ext uri="{FF2B5EF4-FFF2-40B4-BE49-F238E27FC236}">
                <a16:creationId xmlns:a16="http://schemas.microsoft.com/office/drawing/2014/main" id="{9610AC9F-0345-4612-8C3F-5E89F03D4635}"/>
              </a:ext>
            </a:extLst>
          </p:cNvPr>
          <p:cNvPicPr>
            <a:picLocks noChangeAspect="1"/>
          </p:cNvPicPr>
          <p:nvPr/>
        </p:nvPicPr>
        <p:blipFill>
          <a:blip r:embed="rId2"/>
          <a:stretch>
            <a:fillRect/>
          </a:stretch>
        </p:blipFill>
        <p:spPr>
          <a:xfrm>
            <a:off x="6488101" y="754380"/>
            <a:ext cx="5514024" cy="4000500"/>
          </a:xfrm>
          <a:prstGeom prst="rect">
            <a:avLst/>
          </a:prstGeom>
        </p:spPr>
      </p:pic>
    </p:spTree>
    <p:extLst>
      <p:ext uri="{BB962C8B-B14F-4D97-AF65-F5344CB8AC3E}">
        <p14:creationId xmlns:p14="http://schemas.microsoft.com/office/powerpoint/2010/main" val="3032162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53E625-2907-49E0-B2EE-2A3333921CD5}"/>
              </a:ext>
            </a:extLst>
          </p:cNvPr>
          <p:cNvSpPr txBox="1"/>
          <p:nvPr/>
        </p:nvSpPr>
        <p:spPr>
          <a:xfrm>
            <a:off x="239843" y="249334"/>
            <a:ext cx="6071016" cy="584775"/>
          </a:xfrm>
          <a:prstGeom prst="rect">
            <a:avLst/>
          </a:prstGeom>
          <a:noFill/>
        </p:spPr>
        <p:txBody>
          <a:bodyPr wrap="square" rtlCol="0">
            <a:spAutoFit/>
          </a:bodyPr>
          <a:lstStyle/>
          <a:p>
            <a:r>
              <a:rPr lang="en-GB" sz="3200" b="1" dirty="0">
                <a:latin typeface="Calibri" panose="020F0502020204030204" pitchFamily="34" charset="0"/>
                <a:cs typeface="Calibri" panose="020F0502020204030204" pitchFamily="34" charset="0"/>
              </a:rPr>
              <a:t>Machine learning: Decision Tree</a:t>
            </a:r>
          </a:p>
        </p:txBody>
      </p:sp>
      <p:sp>
        <p:nvSpPr>
          <p:cNvPr id="5" name="TextBox 4">
            <a:extLst>
              <a:ext uri="{FF2B5EF4-FFF2-40B4-BE49-F238E27FC236}">
                <a16:creationId xmlns:a16="http://schemas.microsoft.com/office/drawing/2014/main" id="{4EE04A22-3B4F-4279-A6C6-FCF29B02FE3D}"/>
              </a:ext>
            </a:extLst>
          </p:cNvPr>
          <p:cNvSpPr txBox="1"/>
          <p:nvPr/>
        </p:nvSpPr>
        <p:spPr>
          <a:xfrm>
            <a:off x="404735" y="1012954"/>
            <a:ext cx="4586990" cy="5047536"/>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Calibri" panose="020F0502020204030204" pitchFamily="34" charset="0"/>
                <a:cs typeface="Calibri" panose="020F0502020204030204" pitchFamily="34" charset="0"/>
              </a:rPr>
              <a:t>Decision Tree is a predictive algorithm that identifies pathways that lead to a desired classification.</a:t>
            </a:r>
          </a:p>
          <a:p>
            <a:endParaRPr lang="en-GB"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400" dirty="0">
                <a:latin typeface="Calibri" panose="020F0502020204030204" pitchFamily="34" charset="0"/>
                <a:cs typeface="Calibri" panose="020F0502020204030204" pitchFamily="34" charset="0"/>
              </a:rPr>
              <a:t>More precisely, it utilise its branches to signify the relationship between features and the output variables.</a:t>
            </a:r>
          </a:p>
          <a:p>
            <a:r>
              <a:rPr lang="en-GB" sz="1400"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GB" sz="1400" dirty="0">
                <a:latin typeface="Calibri" panose="020F0502020204030204" pitchFamily="34" charset="0"/>
                <a:cs typeface="Calibri" panose="020F0502020204030204" pitchFamily="34" charset="0"/>
              </a:rPr>
              <a:t>As shown in </a:t>
            </a:r>
            <a:r>
              <a:rPr lang="en-GB" sz="1400" b="1" dirty="0">
                <a:latin typeface="Calibri" panose="020F0502020204030204" pitchFamily="34" charset="0"/>
                <a:cs typeface="Calibri" panose="020F0502020204030204" pitchFamily="34" charset="0"/>
              </a:rPr>
              <a:t>Figure 2</a:t>
            </a:r>
            <a:r>
              <a:rPr lang="en-GB" sz="1400" dirty="0">
                <a:latin typeface="Calibri" panose="020F0502020204030204" pitchFamily="34" charset="0"/>
                <a:cs typeface="Calibri" panose="020F0502020204030204" pitchFamily="34" charset="0"/>
              </a:rPr>
              <a:t>, a decision tree is drawn upside down with its root at the top, before splitting into different branches.</a:t>
            </a:r>
          </a:p>
          <a:p>
            <a:endParaRPr lang="en-GB"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400" dirty="0">
                <a:latin typeface="Calibri" panose="020F0502020204030204" pitchFamily="34" charset="0"/>
                <a:cs typeface="Calibri" panose="020F0502020204030204" pitchFamily="34" charset="0"/>
              </a:rPr>
              <a:t>At each level of the tree, the algorithms uses the feature that allows it to split the observations at hand, in a way that leads the resulting sub groups to be as different from each other as possible.</a:t>
            </a:r>
          </a:p>
          <a:p>
            <a:endParaRPr lang="en-GB"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400" dirty="0">
                <a:latin typeface="Calibri" panose="020F0502020204030204" pitchFamily="34" charset="0"/>
                <a:cs typeface="Calibri" panose="020F0502020204030204" pitchFamily="34" charset="0"/>
              </a:rPr>
              <a:t>Paths then diverge at each node within the tree, whereby observations meeting the criteria go down the </a:t>
            </a:r>
            <a:r>
              <a:rPr lang="en-GB" sz="1400" b="1" dirty="0">
                <a:latin typeface="Calibri" panose="020F0502020204030204" pitchFamily="34" charset="0"/>
                <a:cs typeface="Calibri" panose="020F0502020204030204" pitchFamily="34" charset="0"/>
              </a:rPr>
              <a:t>YES</a:t>
            </a:r>
            <a:r>
              <a:rPr lang="en-GB" sz="1400" dirty="0">
                <a:latin typeface="Calibri" panose="020F0502020204030204" pitchFamily="34" charset="0"/>
                <a:cs typeface="Calibri" panose="020F0502020204030204" pitchFamily="34" charset="0"/>
              </a:rPr>
              <a:t> branch and ones that do not, go down the </a:t>
            </a:r>
            <a:r>
              <a:rPr lang="en-GB" sz="1400" b="1" dirty="0">
                <a:latin typeface="Calibri" panose="020F0502020204030204" pitchFamily="34" charset="0"/>
                <a:cs typeface="Calibri" panose="020F0502020204030204" pitchFamily="34" charset="0"/>
              </a:rPr>
              <a:t>NO</a:t>
            </a:r>
            <a:r>
              <a:rPr lang="en-GB" sz="1400" dirty="0">
                <a:latin typeface="Calibri" panose="020F0502020204030204" pitchFamily="34" charset="0"/>
                <a:cs typeface="Calibri" panose="020F0502020204030204" pitchFamily="34" charset="0"/>
              </a:rPr>
              <a:t> branch.</a:t>
            </a:r>
          </a:p>
          <a:p>
            <a:r>
              <a:rPr lang="en-GB" sz="1400"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GB" sz="1400" dirty="0">
                <a:latin typeface="Calibri" panose="020F0502020204030204" pitchFamily="34" charset="0"/>
                <a:cs typeface="Calibri" panose="020F0502020204030204" pitchFamily="34" charset="0"/>
              </a:rPr>
              <a:t>Each row within the dataset will pass through the various branches of the tree before finally arriving at the leaf, where a final prediction is made. </a:t>
            </a:r>
          </a:p>
        </p:txBody>
      </p:sp>
      <p:graphicFrame>
        <p:nvGraphicFramePr>
          <p:cNvPr id="8" name="Table 8">
            <a:extLst>
              <a:ext uri="{FF2B5EF4-FFF2-40B4-BE49-F238E27FC236}">
                <a16:creationId xmlns:a16="http://schemas.microsoft.com/office/drawing/2014/main" id="{5FC6EFF5-0F39-431F-A8EC-FAD03CD4CC60}"/>
              </a:ext>
            </a:extLst>
          </p:cNvPr>
          <p:cNvGraphicFramePr>
            <a:graphicFrameLocks noGrp="1"/>
          </p:cNvGraphicFramePr>
          <p:nvPr>
            <p:extLst>
              <p:ext uri="{D42A27DB-BD31-4B8C-83A1-F6EECF244321}">
                <p14:modId xmlns:p14="http://schemas.microsoft.com/office/powerpoint/2010/main" val="3920301522"/>
              </p:ext>
            </p:extLst>
          </p:nvPr>
        </p:nvGraphicFramePr>
        <p:xfrm>
          <a:off x="7075357" y="236419"/>
          <a:ext cx="3889116" cy="2560320"/>
        </p:xfrm>
        <a:graphic>
          <a:graphicData uri="http://schemas.openxmlformats.org/drawingml/2006/table">
            <a:tbl>
              <a:tblPr firstRow="1" bandRow="1">
                <a:tableStyleId>{5C22544A-7EE6-4342-B048-85BDC9FD1C3A}</a:tableStyleId>
              </a:tblPr>
              <a:tblGrid>
                <a:gridCol w="1004341">
                  <a:extLst>
                    <a:ext uri="{9D8B030D-6E8A-4147-A177-3AD203B41FA5}">
                      <a16:colId xmlns:a16="http://schemas.microsoft.com/office/drawing/2014/main" val="3719403577"/>
                    </a:ext>
                  </a:extLst>
                </a:gridCol>
                <a:gridCol w="1499017">
                  <a:extLst>
                    <a:ext uri="{9D8B030D-6E8A-4147-A177-3AD203B41FA5}">
                      <a16:colId xmlns:a16="http://schemas.microsoft.com/office/drawing/2014/main" val="2848128572"/>
                    </a:ext>
                  </a:extLst>
                </a:gridCol>
                <a:gridCol w="1385758">
                  <a:extLst>
                    <a:ext uri="{9D8B030D-6E8A-4147-A177-3AD203B41FA5}">
                      <a16:colId xmlns:a16="http://schemas.microsoft.com/office/drawing/2014/main" val="4271250349"/>
                    </a:ext>
                  </a:extLst>
                </a:gridCol>
              </a:tblGrid>
              <a:tr h="362502">
                <a:tc>
                  <a:txBody>
                    <a:bodyPr/>
                    <a:lstStyle/>
                    <a:p>
                      <a:r>
                        <a:rPr lang="en-GB" dirty="0"/>
                        <a:t>Colour </a:t>
                      </a:r>
                    </a:p>
                  </a:txBody>
                  <a:tcPr>
                    <a:solidFill>
                      <a:schemeClr val="accent1"/>
                    </a:solidFill>
                  </a:tcPr>
                </a:tc>
                <a:tc>
                  <a:txBody>
                    <a:bodyPr/>
                    <a:lstStyle/>
                    <a:p>
                      <a:r>
                        <a:rPr lang="en-GB" dirty="0"/>
                        <a:t>Underlined</a:t>
                      </a:r>
                    </a:p>
                  </a:txBody>
                  <a:tcPr>
                    <a:solidFill>
                      <a:schemeClr val="accent1"/>
                    </a:solidFill>
                  </a:tcPr>
                </a:tc>
                <a:tc>
                  <a:txBody>
                    <a:bodyPr/>
                    <a:lstStyle/>
                    <a:p>
                      <a:r>
                        <a:rPr lang="en-GB" dirty="0"/>
                        <a:t>Target</a:t>
                      </a:r>
                    </a:p>
                  </a:txBody>
                  <a:tcPr>
                    <a:solidFill>
                      <a:schemeClr val="accent1"/>
                    </a:solidFill>
                  </a:tcPr>
                </a:tc>
                <a:extLst>
                  <a:ext uri="{0D108BD9-81ED-4DB2-BD59-A6C34878D82A}">
                    <a16:rowId xmlns:a16="http://schemas.microsoft.com/office/drawing/2014/main" val="2638202450"/>
                  </a:ext>
                </a:extLst>
              </a:tr>
              <a:tr h="362502">
                <a:tc>
                  <a:txBody>
                    <a:bodyPr/>
                    <a:lstStyle/>
                    <a:p>
                      <a:r>
                        <a:rPr lang="en-GB" b="1" dirty="0">
                          <a:latin typeface="Calibri" panose="020F0502020204030204" pitchFamily="34" charset="0"/>
                          <a:cs typeface="Calibri" panose="020F0502020204030204" pitchFamily="34" charset="0"/>
                        </a:rPr>
                        <a:t>Orange</a:t>
                      </a:r>
                    </a:p>
                  </a:txBody>
                  <a:tcPr>
                    <a:solidFill>
                      <a:schemeClr val="bg1">
                        <a:lumMod val="75000"/>
                      </a:schemeClr>
                    </a:solidFill>
                  </a:tcPr>
                </a:tc>
                <a:tc>
                  <a:txBody>
                    <a:bodyPr/>
                    <a:lstStyle/>
                    <a:p>
                      <a:pPr algn="ctr"/>
                      <a:r>
                        <a:rPr lang="en-GB" b="1" dirty="0">
                          <a:latin typeface="Calibri" panose="020F0502020204030204" pitchFamily="34" charset="0"/>
                          <a:cs typeface="Calibri" panose="020F0502020204030204" pitchFamily="34" charset="0"/>
                        </a:rPr>
                        <a:t>Y</a:t>
                      </a:r>
                    </a:p>
                  </a:txBody>
                  <a:tcPr>
                    <a:solidFill>
                      <a:schemeClr val="bg1">
                        <a:lumMod val="75000"/>
                      </a:schemeClr>
                    </a:solidFill>
                  </a:tcPr>
                </a:tc>
                <a:tc>
                  <a:txBody>
                    <a:bodyPr/>
                    <a:lstStyle/>
                    <a:p>
                      <a:pPr algn="ctr"/>
                      <a:r>
                        <a:rPr lang="en-GB" b="1" dirty="0">
                          <a:latin typeface="Calibri" panose="020F0502020204030204" pitchFamily="34" charset="0"/>
                          <a:cs typeface="Calibri" panose="020F0502020204030204" pitchFamily="34" charset="0"/>
                        </a:rPr>
                        <a:t>1</a:t>
                      </a:r>
                    </a:p>
                  </a:txBody>
                  <a:tcPr>
                    <a:solidFill>
                      <a:schemeClr val="bg1">
                        <a:lumMod val="75000"/>
                      </a:schemeClr>
                    </a:solidFill>
                  </a:tcPr>
                </a:tc>
                <a:extLst>
                  <a:ext uri="{0D108BD9-81ED-4DB2-BD59-A6C34878D82A}">
                    <a16:rowId xmlns:a16="http://schemas.microsoft.com/office/drawing/2014/main" val="3739753944"/>
                  </a:ext>
                </a:extLst>
              </a:tr>
              <a:tr h="362502">
                <a:tc>
                  <a:txBody>
                    <a:bodyPr/>
                    <a:lstStyle/>
                    <a:p>
                      <a:r>
                        <a:rPr lang="en-GB" b="1" dirty="0">
                          <a:latin typeface="Calibri" panose="020F0502020204030204" pitchFamily="34" charset="0"/>
                          <a:cs typeface="Calibri" panose="020F0502020204030204" pitchFamily="34" charset="0"/>
                        </a:rPr>
                        <a:t>Orange</a:t>
                      </a:r>
                    </a:p>
                  </a:txBody>
                  <a:tcPr>
                    <a:solidFill>
                      <a:schemeClr val="bg1">
                        <a:lumMod val="75000"/>
                      </a:schemeClr>
                    </a:solidFill>
                  </a:tcPr>
                </a:tc>
                <a:tc>
                  <a:txBody>
                    <a:bodyPr/>
                    <a:lstStyle/>
                    <a:p>
                      <a:pPr algn="ctr"/>
                      <a:r>
                        <a:rPr lang="en-GB" b="1" dirty="0">
                          <a:latin typeface="Calibri" panose="020F0502020204030204" pitchFamily="34" charset="0"/>
                          <a:cs typeface="Calibri" panose="020F0502020204030204" pitchFamily="34" charset="0"/>
                        </a:rPr>
                        <a:t>Y</a:t>
                      </a:r>
                    </a:p>
                  </a:txBody>
                  <a:tcPr>
                    <a:solidFill>
                      <a:schemeClr val="bg1">
                        <a:lumMod val="75000"/>
                      </a:schemeClr>
                    </a:solidFill>
                  </a:tcPr>
                </a:tc>
                <a:tc>
                  <a:txBody>
                    <a:bodyPr/>
                    <a:lstStyle/>
                    <a:p>
                      <a:pPr algn="ctr"/>
                      <a:r>
                        <a:rPr lang="en-GB" b="1" dirty="0">
                          <a:latin typeface="Calibri" panose="020F0502020204030204" pitchFamily="34" charset="0"/>
                          <a:cs typeface="Calibri" panose="020F0502020204030204" pitchFamily="34" charset="0"/>
                        </a:rPr>
                        <a:t>1</a:t>
                      </a:r>
                    </a:p>
                  </a:txBody>
                  <a:tcPr>
                    <a:solidFill>
                      <a:schemeClr val="bg1">
                        <a:lumMod val="75000"/>
                      </a:schemeClr>
                    </a:solidFill>
                  </a:tcPr>
                </a:tc>
                <a:extLst>
                  <a:ext uri="{0D108BD9-81ED-4DB2-BD59-A6C34878D82A}">
                    <a16:rowId xmlns:a16="http://schemas.microsoft.com/office/drawing/2014/main" val="4150924137"/>
                  </a:ext>
                </a:extLst>
              </a:tr>
              <a:tr h="362502">
                <a:tc>
                  <a:txBody>
                    <a:bodyPr/>
                    <a:lstStyle/>
                    <a:p>
                      <a:r>
                        <a:rPr lang="en-GB" b="1" dirty="0">
                          <a:latin typeface="Calibri" panose="020F0502020204030204" pitchFamily="34" charset="0"/>
                          <a:cs typeface="Calibri" panose="020F0502020204030204" pitchFamily="34" charset="0"/>
                        </a:rPr>
                        <a:t>Black</a:t>
                      </a:r>
                    </a:p>
                  </a:txBody>
                  <a:tcPr>
                    <a:solidFill>
                      <a:schemeClr val="bg1">
                        <a:lumMod val="75000"/>
                      </a:schemeClr>
                    </a:solidFill>
                  </a:tcPr>
                </a:tc>
                <a:tc>
                  <a:txBody>
                    <a:bodyPr/>
                    <a:lstStyle/>
                    <a:p>
                      <a:pPr algn="ctr"/>
                      <a:r>
                        <a:rPr lang="en-GB" b="1" dirty="0">
                          <a:latin typeface="Calibri" panose="020F0502020204030204" pitchFamily="34" charset="0"/>
                          <a:cs typeface="Calibri" panose="020F0502020204030204" pitchFamily="34" charset="0"/>
                        </a:rPr>
                        <a:t>Y</a:t>
                      </a:r>
                    </a:p>
                  </a:txBody>
                  <a:tcPr>
                    <a:solidFill>
                      <a:schemeClr val="bg1">
                        <a:lumMod val="75000"/>
                      </a:schemeClr>
                    </a:solidFill>
                  </a:tcPr>
                </a:tc>
                <a:tc>
                  <a:txBody>
                    <a:bodyPr/>
                    <a:lstStyle/>
                    <a:p>
                      <a:pPr algn="ctr"/>
                      <a:r>
                        <a:rPr lang="en-GB" b="1" dirty="0">
                          <a:latin typeface="Calibri" panose="020F0502020204030204" pitchFamily="34" charset="0"/>
                          <a:cs typeface="Calibri" panose="020F0502020204030204" pitchFamily="34" charset="0"/>
                        </a:rPr>
                        <a:t>0</a:t>
                      </a:r>
                    </a:p>
                  </a:txBody>
                  <a:tcPr>
                    <a:solidFill>
                      <a:schemeClr val="bg1">
                        <a:lumMod val="75000"/>
                      </a:schemeClr>
                    </a:solidFill>
                  </a:tcPr>
                </a:tc>
                <a:extLst>
                  <a:ext uri="{0D108BD9-81ED-4DB2-BD59-A6C34878D82A}">
                    <a16:rowId xmlns:a16="http://schemas.microsoft.com/office/drawing/2014/main" val="3356449573"/>
                  </a:ext>
                </a:extLst>
              </a:tr>
              <a:tr h="362502">
                <a:tc>
                  <a:txBody>
                    <a:bodyPr/>
                    <a:lstStyle/>
                    <a:p>
                      <a:r>
                        <a:rPr lang="en-GB" b="1" dirty="0">
                          <a:latin typeface="Calibri" panose="020F0502020204030204" pitchFamily="34" charset="0"/>
                          <a:cs typeface="Calibri" panose="020F0502020204030204" pitchFamily="34" charset="0"/>
                        </a:rPr>
                        <a:t>Black</a:t>
                      </a:r>
                    </a:p>
                  </a:txBody>
                  <a:tcPr>
                    <a:solidFill>
                      <a:schemeClr val="bg1">
                        <a:lumMod val="75000"/>
                      </a:schemeClr>
                    </a:solidFill>
                  </a:tcPr>
                </a:tc>
                <a:tc>
                  <a:txBody>
                    <a:bodyPr/>
                    <a:lstStyle/>
                    <a:p>
                      <a:pPr algn="ctr"/>
                      <a:r>
                        <a:rPr lang="en-GB" b="1" dirty="0">
                          <a:latin typeface="Calibri" panose="020F0502020204030204" pitchFamily="34" charset="0"/>
                          <a:cs typeface="Calibri" panose="020F0502020204030204" pitchFamily="34" charset="0"/>
                        </a:rPr>
                        <a:t>N</a:t>
                      </a:r>
                    </a:p>
                  </a:txBody>
                  <a:tcPr>
                    <a:solidFill>
                      <a:schemeClr val="bg1">
                        <a:lumMod val="75000"/>
                      </a:schemeClr>
                    </a:solidFill>
                  </a:tcPr>
                </a:tc>
                <a:tc>
                  <a:txBody>
                    <a:bodyPr/>
                    <a:lstStyle/>
                    <a:p>
                      <a:pPr algn="ctr"/>
                      <a:r>
                        <a:rPr lang="en-GB" b="1" dirty="0">
                          <a:latin typeface="Calibri" panose="020F0502020204030204" pitchFamily="34" charset="0"/>
                          <a:cs typeface="Calibri" panose="020F0502020204030204" pitchFamily="34" charset="0"/>
                        </a:rPr>
                        <a:t>0</a:t>
                      </a:r>
                    </a:p>
                  </a:txBody>
                  <a:tcPr>
                    <a:solidFill>
                      <a:schemeClr val="bg1">
                        <a:lumMod val="75000"/>
                      </a:schemeClr>
                    </a:solidFill>
                  </a:tcPr>
                </a:tc>
                <a:extLst>
                  <a:ext uri="{0D108BD9-81ED-4DB2-BD59-A6C34878D82A}">
                    <a16:rowId xmlns:a16="http://schemas.microsoft.com/office/drawing/2014/main" val="2237554018"/>
                  </a:ext>
                </a:extLst>
              </a:tr>
              <a:tr h="362502">
                <a:tc>
                  <a:txBody>
                    <a:bodyPr/>
                    <a:lstStyle/>
                    <a:p>
                      <a:r>
                        <a:rPr lang="en-GB" b="1" dirty="0">
                          <a:latin typeface="Calibri" panose="020F0502020204030204" pitchFamily="34" charset="0"/>
                          <a:cs typeface="Calibri" panose="020F0502020204030204" pitchFamily="34" charset="0"/>
                        </a:rPr>
                        <a:t>Black</a:t>
                      </a:r>
                    </a:p>
                  </a:txBody>
                  <a:tcPr>
                    <a:solidFill>
                      <a:schemeClr val="bg1">
                        <a:lumMod val="75000"/>
                      </a:schemeClr>
                    </a:solidFill>
                  </a:tcPr>
                </a:tc>
                <a:tc>
                  <a:txBody>
                    <a:bodyPr/>
                    <a:lstStyle/>
                    <a:p>
                      <a:pPr algn="ctr"/>
                      <a:r>
                        <a:rPr lang="en-GB" b="1" dirty="0">
                          <a:latin typeface="Calibri" panose="020F0502020204030204" pitchFamily="34" charset="0"/>
                          <a:cs typeface="Calibri" panose="020F0502020204030204" pitchFamily="34" charset="0"/>
                        </a:rPr>
                        <a:t>N</a:t>
                      </a:r>
                    </a:p>
                  </a:txBody>
                  <a:tcPr>
                    <a:solidFill>
                      <a:schemeClr val="bg1">
                        <a:lumMod val="75000"/>
                      </a:schemeClr>
                    </a:solidFill>
                  </a:tcPr>
                </a:tc>
                <a:tc>
                  <a:txBody>
                    <a:bodyPr/>
                    <a:lstStyle/>
                    <a:p>
                      <a:pPr algn="ctr"/>
                      <a:r>
                        <a:rPr lang="en-GB" b="1" dirty="0">
                          <a:latin typeface="Calibri" panose="020F0502020204030204" pitchFamily="34" charset="0"/>
                          <a:cs typeface="Calibri" panose="020F0502020204030204" pitchFamily="34" charset="0"/>
                        </a:rPr>
                        <a:t>0</a:t>
                      </a:r>
                    </a:p>
                  </a:txBody>
                  <a:tcPr>
                    <a:solidFill>
                      <a:schemeClr val="bg1">
                        <a:lumMod val="75000"/>
                      </a:schemeClr>
                    </a:solidFill>
                  </a:tcPr>
                </a:tc>
                <a:extLst>
                  <a:ext uri="{0D108BD9-81ED-4DB2-BD59-A6C34878D82A}">
                    <a16:rowId xmlns:a16="http://schemas.microsoft.com/office/drawing/2014/main" val="3138234820"/>
                  </a:ext>
                </a:extLst>
              </a:tr>
              <a:tr h="362502">
                <a:tc>
                  <a:txBody>
                    <a:bodyPr/>
                    <a:lstStyle/>
                    <a:p>
                      <a:r>
                        <a:rPr lang="en-GB" b="1" dirty="0">
                          <a:latin typeface="Calibri" panose="020F0502020204030204" pitchFamily="34" charset="0"/>
                          <a:cs typeface="Calibri" panose="020F0502020204030204" pitchFamily="34" charset="0"/>
                        </a:rPr>
                        <a:t>Black</a:t>
                      </a:r>
                    </a:p>
                  </a:txBody>
                  <a:tcPr>
                    <a:solidFill>
                      <a:schemeClr val="bg1">
                        <a:lumMod val="75000"/>
                      </a:schemeClr>
                    </a:solidFill>
                  </a:tcPr>
                </a:tc>
                <a:tc>
                  <a:txBody>
                    <a:bodyPr/>
                    <a:lstStyle/>
                    <a:p>
                      <a:pPr algn="ctr"/>
                      <a:r>
                        <a:rPr lang="en-GB" b="1" dirty="0">
                          <a:latin typeface="Calibri" panose="020F0502020204030204" pitchFamily="34" charset="0"/>
                          <a:cs typeface="Calibri" panose="020F0502020204030204" pitchFamily="34" charset="0"/>
                        </a:rPr>
                        <a:t>N</a:t>
                      </a:r>
                    </a:p>
                  </a:txBody>
                  <a:tcPr>
                    <a:solidFill>
                      <a:schemeClr val="bg1">
                        <a:lumMod val="75000"/>
                      </a:schemeClr>
                    </a:solidFill>
                  </a:tcPr>
                </a:tc>
                <a:tc>
                  <a:txBody>
                    <a:bodyPr/>
                    <a:lstStyle/>
                    <a:p>
                      <a:pPr algn="ctr"/>
                      <a:r>
                        <a:rPr lang="en-GB" b="1" dirty="0">
                          <a:latin typeface="Calibri" panose="020F0502020204030204" pitchFamily="34" charset="0"/>
                          <a:cs typeface="Calibri" panose="020F0502020204030204" pitchFamily="34" charset="0"/>
                        </a:rPr>
                        <a:t>0</a:t>
                      </a:r>
                    </a:p>
                  </a:txBody>
                  <a:tcPr>
                    <a:solidFill>
                      <a:schemeClr val="bg1">
                        <a:lumMod val="75000"/>
                      </a:schemeClr>
                    </a:solidFill>
                  </a:tcPr>
                </a:tc>
                <a:extLst>
                  <a:ext uri="{0D108BD9-81ED-4DB2-BD59-A6C34878D82A}">
                    <a16:rowId xmlns:a16="http://schemas.microsoft.com/office/drawing/2014/main" val="1444159461"/>
                  </a:ext>
                </a:extLst>
              </a:tr>
            </a:tbl>
          </a:graphicData>
        </a:graphic>
      </p:graphicFrame>
      <p:sp>
        <p:nvSpPr>
          <p:cNvPr id="11" name="Arrow: Down 10">
            <a:extLst>
              <a:ext uri="{FF2B5EF4-FFF2-40B4-BE49-F238E27FC236}">
                <a16:creationId xmlns:a16="http://schemas.microsoft.com/office/drawing/2014/main" id="{E6822E47-E6F8-4EDF-98ED-569D5E2EE990}"/>
              </a:ext>
            </a:extLst>
          </p:cNvPr>
          <p:cNvSpPr/>
          <p:nvPr/>
        </p:nvSpPr>
        <p:spPr>
          <a:xfrm>
            <a:off x="8592695" y="2855030"/>
            <a:ext cx="854439" cy="749508"/>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D42AB5CE-DBF3-485C-9DA3-C54FF8ECB24D}"/>
              </a:ext>
            </a:extLst>
          </p:cNvPr>
          <p:cNvSpPr txBox="1"/>
          <p:nvPr/>
        </p:nvSpPr>
        <p:spPr>
          <a:xfrm>
            <a:off x="6310859" y="5994532"/>
            <a:ext cx="5591331" cy="614133"/>
          </a:xfrm>
          <a:prstGeom prst="rect">
            <a:avLst/>
          </a:prstGeom>
          <a:solidFill>
            <a:srgbClr val="000000">
              <a:alpha val="50000"/>
            </a:srgbClr>
          </a:solidFill>
          <a:ln>
            <a:noFill/>
          </a:ln>
        </p:spPr>
        <p:txBody>
          <a:bodyPr wrap="square" rtlCol="0">
            <a:noAutofit/>
          </a:bodyPr>
          <a:lstStyle/>
          <a:p>
            <a:pPr algn="ctr">
              <a:spcAft>
                <a:spcPts val="600"/>
              </a:spcAft>
            </a:pPr>
            <a:r>
              <a:rPr lang="en-GB" sz="1600" b="1" dirty="0">
                <a:solidFill>
                  <a:srgbClr val="FFFFFF"/>
                </a:solidFill>
                <a:latin typeface="Calibri" panose="020F0502020204030204" pitchFamily="34" charset="0"/>
                <a:cs typeface="Calibri" panose="020F0502020204030204" pitchFamily="34" charset="0"/>
              </a:rPr>
              <a:t>Figure 2 :- An intuitive example of the decision tree training process</a:t>
            </a:r>
          </a:p>
        </p:txBody>
      </p:sp>
      <p:pic>
        <p:nvPicPr>
          <p:cNvPr id="3" name="Picture 2">
            <a:extLst>
              <a:ext uri="{FF2B5EF4-FFF2-40B4-BE49-F238E27FC236}">
                <a16:creationId xmlns:a16="http://schemas.microsoft.com/office/drawing/2014/main" id="{4730336B-A785-4848-8A60-DEB1F3ECD2AF}"/>
              </a:ext>
            </a:extLst>
          </p:cNvPr>
          <p:cNvPicPr>
            <a:picLocks noChangeAspect="1"/>
          </p:cNvPicPr>
          <p:nvPr/>
        </p:nvPicPr>
        <p:blipFill>
          <a:blip r:embed="rId2"/>
          <a:stretch>
            <a:fillRect/>
          </a:stretch>
        </p:blipFill>
        <p:spPr>
          <a:xfrm>
            <a:off x="7169324" y="3662829"/>
            <a:ext cx="3464809" cy="2145304"/>
          </a:xfrm>
          <a:prstGeom prst="rect">
            <a:avLst/>
          </a:prstGeom>
        </p:spPr>
      </p:pic>
    </p:spTree>
    <p:extLst>
      <p:ext uri="{BB962C8B-B14F-4D97-AF65-F5344CB8AC3E}">
        <p14:creationId xmlns:p14="http://schemas.microsoft.com/office/powerpoint/2010/main" val="10109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53E625-2907-49E0-B2EE-2A3333921CD5}"/>
              </a:ext>
            </a:extLst>
          </p:cNvPr>
          <p:cNvSpPr txBox="1"/>
          <p:nvPr/>
        </p:nvSpPr>
        <p:spPr>
          <a:xfrm>
            <a:off x="286478" y="358196"/>
            <a:ext cx="6698938" cy="646331"/>
          </a:xfrm>
          <a:prstGeom prst="rect">
            <a:avLst/>
          </a:prstGeom>
          <a:noFill/>
        </p:spPr>
        <p:txBody>
          <a:bodyPr wrap="square" rtlCol="0">
            <a:spAutoFit/>
          </a:bodyPr>
          <a:lstStyle/>
          <a:p>
            <a:r>
              <a:rPr lang="en-GB" sz="3600" b="1" dirty="0">
                <a:latin typeface="Calibri" panose="020F0502020204030204" pitchFamily="34" charset="0"/>
                <a:cs typeface="Calibri" panose="020F0502020204030204" pitchFamily="34" charset="0"/>
              </a:rPr>
              <a:t>Machine learning: Random Forest</a:t>
            </a:r>
          </a:p>
        </p:txBody>
      </p:sp>
      <p:sp>
        <p:nvSpPr>
          <p:cNvPr id="5" name="TextBox 4">
            <a:extLst>
              <a:ext uri="{FF2B5EF4-FFF2-40B4-BE49-F238E27FC236}">
                <a16:creationId xmlns:a16="http://schemas.microsoft.com/office/drawing/2014/main" id="{4EE04A22-3B4F-4279-A6C6-FCF29B02FE3D}"/>
              </a:ext>
            </a:extLst>
          </p:cNvPr>
          <p:cNvSpPr txBox="1"/>
          <p:nvPr/>
        </p:nvSpPr>
        <p:spPr>
          <a:xfrm>
            <a:off x="197268" y="1136775"/>
            <a:ext cx="5177620" cy="5262979"/>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Calibri" panose="020F0502020204030204" pitchFamily="34" charset="0"/>
                <a:cs typeface="Calibri" panose="020F0502020204030204" pitchFamily="34" charset="0"/>
              </a:rPr>
              <a:t>Random forest is a step up from decision tree in that it uses multiple simplistic and weakly correlated trees to form a strong classifier.</a:t>
            </a:r>
          </a:p>
          <a:p>
            <a:endParaRPr lang="en-GB"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400" dirty="0">
                <a:latin typeface="Calibri" panose="020F0502020204030204" pitchFamily="34" charset="0"/>
                <a:cs typeface="Calibri" panose="020F0502020204030204" pitchFamily="34" charset="0"/>
              </a:rPr>
              <a:t>As shown in </a:t>
            </a:r>
            <a:r>
              <a:rPr lang="en-GB" sz="1400" b="1" dirty="0">
                <a:latin typeface="Calibri" panose="020F0502020204030204" pitchFamily="34" charset="0"/>
                <a:cs typeface="Calibri" panose="020F0502020204030204" pitchFamily="34" charset="0"/>
              </a:rPr>
              <a:t>Figure 3</a:t>
            </a:r>
            <a:r>
              <a:rPr lang="en-GB" sz="1400" dirty="0">
                <a:latin typeface="Calibri" panose="020F0502020204030204" pitchFamily="34" charset="0"/>
                <a:cs typeface="Calibri" panose="020F0502020204030204" pitchFamily="34" charset="0"/>
              </a:rPr>
              <a:t>, these trees are trained in parallel, on different bootstrapped samples of the data.</a:t>
            </a:r>
          </a:p>
          <a:p>
            <a:endParaRPr lang="en-GB"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400" dirty="0">
                <a:latin typeface="Calibri" panose="020F0502020204030204" pitchFamily="34" charset="0"/>
                <a:cs typeface="Calibri" panose="020F0502020204030204" pitchFamily="34" charset="0"/>
              </a:rPr>
              <a:t>Bootstrapping is a statistical procedure that resamples a single dataset to create many simulated samples. </a:t>
            </a:r>
          </a:p>
          <a:p>
            <a:pPr marL="285750" indent="-285750">
              <a:buFont typeface="Arial" panose="020B0604020202020204" pitchFamily="34" charset="0"/>
              <a:buChar char="•"/>
            </a:pPr>
            <a:endParaRPr lang="en-GB"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400" dirty="0">
                <a:latin typeface="Calibri" panose="020F0502020204030204" pitchFamily="34" charset="0"/>
                <a:cs typeface="Calibri" panose="020F0502020204030204" pitchFamily="34" charset="0"/>
              </a:rPr>
              <a:t>Additionally, each tree is only trained on a randomly selected subset of the available features. </a:t>
            </a:r>
          </a:p>
          <a:p>
            <a:pPr marL="285750" indent="-285750">
              <a:buFont typeface="Arial" panose="020B0604020202020204" pitchFamily="34" charset="0"/>
              <a:buChar char="•"/>
            </a:pPr>
            <a:endParaRPr lang="en-GB"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400" dirty="0">
                <a:latin typeface="Calibri" panose="020F0502020204030204" pitchFamily="34" charset="0"/>
                <a:cs typeface="Calibri" panose="020F0502020204030204" pitchFamily="34" charset="0"/>
              </a:rPr>
              <a:t>By doing so, the aforementioned characteristics, ensure that each individual decision tree within the “forest” is as unique as possible. </a:t>
            </a:r>
          </a:p>
          <a:p>
            <a:pPr marL="285750" indent="-285750">
              <a:buFont typeface="Arial" panose="020B0604020202020204" pitchFamily="34" charset="0"/>
              <a:buChar char="•"/>
            </a:pPr>
            <a:endParaRPr lang="en-GB"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400" dirty="0">
                <a:latin typeface="Calibri" panose="020F0502020204030204" pitchFamily="34" charset="0"/>
                <a:cs typeface="Calibri" panose="020F0502020204030204" pitchFamily="34" charset="0"/>
              </a:rPr>
              <a:t>Finally, the classifications provided by the trees are aggregated, and the majority decisions is taken as the final prediction. </a:t>
            </a:r>
          </a:p>
          <a:p>
            <a:endParaRPr lang="en-GB"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400" dirty="0">
                <a:latin typeface="Calibri" panose="020F0502020204030204" pitchFamily="34" charset="0"/>
                <a:cs typeface="Calibri" panose="020F0502020204030204" pitchFamily="34" charset="0"/>
              </a:rPr>
              <a:t>Thus, by aggregating the results of  multiple trees trained on bootstrapped samples, a process formally known as bagging, we  account for the disadvantage i.e. potential bias, of using a single tree.</a:t>
            </a:r>
          </a:p>
        </p:txBody>
      </p:sp>
      <p:sp>
        <p:nvSpPr>
          <p:cNvPr id="13" name="TextBox 12">
            <a:extLst>
              <a:ext uri="{FF2B5EF4-FFF2-40B4-BE49-F238E27FC236}">
                <a16:creationId xmlns:a16="http://schemas.microsoft.com/office/drawing/2014/main" id="{D42AB5CE-DBF3-485C-9DA3-C54FF8ECB24D}"/>
              </a:ext>
            </a:extLst>
          </p:cNvPr>
          <p:cNvSpPr txBox="1"/>
          <p:nvPr/>
        </p:nvSpPr>
        <p:spPr>
          <a:xfrm>
            <a:off x="6089337" y="5885671"/>
            <a:ext cx="5591331" cy="614133"/>
          </a:xfrm>
          <a:prstGeom prst="rect">
            <a:avLst/>
          </a:prstGeom>
          <a:solidFill>
            <a:srgbClr val="000000">
              <a:alpha val="50000"/>
            </a:srgbClr>
          </a:solidFill>
          <a:ln>
            <a:noFill/>
          </a:ln>
        </p:spPr>
        <p:txBody>
          <a:bodyPr wrap="square" rtlCol="0">
            <a:noAutofit/>
          </a:bodyPr>
          <a:lstStyle/>
          <a:p>
            <a:pPr algn="ctr">
              <a:spcAft>
                <a:spcPts val="600"/>
              </a:spcAft>
            </a:pPr>
            <a:r>
              <a:rPr lang="en-GB" sz="1600" b="1" dirty="0">
                <a:solidFill>
                  <a:srgbClr val="FFFFFF"/>
                </a:solidFill>
                <a:latin typeface="Calibri" panose="020F0502020204030204" pitchFamily="34" charset="0"/>
                <a:cs typeface="Calibri" panose="020F0502020204030204" pitchFamily="34" charset="0"/>
              </a:rPr>
              <a:t>Figure 3 :- An intuitive example of the Random forest  training process</a:t>
            </a:r>
          </a:p>
        </p:txBody>
      </p:sp>
      <p:pic>
        <p:nvPicPr>
          <p:cNvPr id="3" name="Picture 2" descr="A close up of a map&#10;&#10;Description automatically generated">
            <a:extLst>
              <a:ext uri="{FF2B5EF4-FFF2-40B4-BE49-F238E27FC236}">
                <a16:creationId xmlns:a16="http://schemas.microsoft.com/office/drawing/2014/main" id="{A06FAC19-06AA-4929-92D3-C3CE5E9EE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573" y="972328"/>
            <a:ext cx="6970427" cy="4913343"/>
          </a:xfrm>
          <a:prstGeom prst="rect">
            <a:avLst/>
          </a:prstGeom>
        </p:spPr>
      </p:pic>
    </p:spTree>
    <p:extLst>
      <p:ext uri="{BB962C8B-B14F-4D97-AF65-F5344CB8AC3E}">
        <p14:creationId xmlns:p14="http://schemas.microsoft.com/office/powerpoint/2010/main" val="344741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53E625-2907-49E0-B2EE-2A3333921CD5}"/>
              </a:ext>
            </a:extLst>
          </p:cNvPr>
          <p:cNvSpPr txBox="1"/>
          <p:nvPr/>
        </p:nvSpPr>
        <p:spPr>
          <a:xfrm>
            <a:off x="433780" y="57275"/>
            <a:ext cx="6071016" cy="707886"/>
          </a:xfrm>
          <a:prstGeom prst="rect">
            <a:avLst/>
          </a:prstGeom>
          <a:noFill/>
        </p:spPr>
        <p:txBody>
          <a:bodyPr wrap="square" rtlCol="0">
            <a:spAutoFit/>
          </a:bodyPr>
          <a:lstStyle/>
          <a:p>
            <a:r>
              <a:rPr lang="en-GB" sz="4000" b="1" dirty="0">
                <a:latin typeface="Calibri" panose="020F0502020204030204" pitchFamily="34" charset="0"/>
                <a:cs typeface="Calibri" panose="020F0502020204030204" pitchFamily="34" charset="0"/>
              </a:rPr>
              <a:t>Results </a:t>
            </a:r>
          </a:p>
        </p:txBody>
      </p:sp>
      <p:sp>
        <p:nvSpPr>
          <p:cNvPr id="5" name="TextBox 4">
            <a:extLst>
              <a:ext uri="{FF2B5EF4-FFF2-40B4-BE49-F238E27FC236}">
                <a16:creationId xmlns:a16="http://schemas.microsoft.com/office/drawing/2014/main" id="{4EE04A22-3B4F-4279-A6C6-FCF29B02FE3D}"/>
              </a:ext>
            </a:extLst>
          </p:cNvPr>
          <p:cNvSpPr txBox="1"/>
          <p:nvPr/>
        </p:nvSpPr>
        <p:spPr>
          <a:xfrm>
            <a:off x="19259" y="1090933"/>
            <a:ext cx="6485537" cy="5478423"/>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In attempting to assess prediction power, we have used the figures derived from the confusion matrix in </a:t>
            </a:r>
            <a:r>
              <a:rPr lang="en-GB" sz="1200" b="1" dirty="0">
                <a:latin typeface="Calibri" panose="020F0502020204030204" pitchFamily="34" charset="0"/>
                <a:cs typeface="Calibri" panose="020F0502020204030204" pitchFamily="34" charset="0"/>
              </a:rPr>
              <a:t>Table 1</a:t>
            </a:r>
            <a:r>
              <a:rPr lang="en-GB" sz="1200" dirty="0">
                <a:latin typeface="Calibri" panose="020F0502020204030204" pitchFamily="34" charset="0"/>
                <a:cs typeface="Calibri" panose="020F0502020204030204" pitchFamily="34" charset="0"/>
              </a:rPr>
              <a:t>, to compute the classification accuracy of our chosen algorithms. </a:t>
            </a:r>
          </a:p>
          <a:p>
            <a:pPr marL="285750" indent="-285750">
              <a:buFont typeface="Arial" panose="020B0604020202020204" pitchFamily="34" charset="0"/>
              <a:buChar char="•"/>
            </a:pPr>
            <a:endParaRPr lang="en-GB"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A confusion matrix is a table that is often used to describe the performance of a classification model on a set of test data for which the true values are known</a:t>
            </a:r>
          </a:p>
          <a:p>
            <a:endParaRPr lang="en-GB"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As shown in </a:t>
            </a:r>
            <a:r>
              <a:rPr lang="en-GB" sz="1200" b="1" dirty="0">
                <a:latin typeface="Calibri" panose="020F0502020204030204" pitchFamily="34" charset="0"/>
                <a:cs typeface="Calibri" panose="020F0502020204030204" pitchFamily="34" charset="0"/>
              </a:rPr>
              <a:t>Table 2</a:t>
            </a:r>
            <a:r>
              <a:rPr lang="en-GB" sz="1200" dirty="0">
                <a:latin typeface="Calibri" panose="020F0502020204030204" pitchFamily="34" charset="0"/>
                <a:cs typeface="Calibri" panose="020F0502020204030204" pitchFamily="34" charset="0"/>
              </a:rPr>
              <a:t>, with a classification accuracy of </a:t>
            </a:r>
            <a:r>
              <a:rPr lang="en-GB" sz="1200" b="1" dirty="0">
                <a:latin typeface="Calibri" panose="020F0502020204030204" pitchFamily="34" charset="0"/>
                <a:cs typeface="Calibri" panose="020F0502020204030204" pitchFamily="34" charset="0"/>
              </a:rPr>
              <a:t>88%</a:t>
            </a:r>
            <a:r>
              <a:rPr lang="en-GB" sz="1200" dirty="0">
                <a:latin typeface="Calibri" panose="020F0502020204030204" pitchFamily="34" charset="0"/>
                <a:cs typeface="Calibri" panose="020F0502020204030204" pitchFamily="34" charset="0"/>
              </a:rPr>
              <a:t> and </a:t>
            </a:r>
            <a:r>
              <a:rPr lang="en-GB" sz="1200" b="1" dirty="0">
                <a:latin typeface="Calibri" panose="020F0502020204030204" pitchFamily="34" charset="0"/>
                <a:cs typeface="Calibri" panose="020F0502020204030204" pitchFamily="34" charset="0"/>
              </a:rPr>
              <a:t>86%</a:t>
            </a:r>
            <a:r>
              <a:rPr lang="en-GB" sz="1200" dirty="0">
                <a:latin typeface="Calibri" panose="020F0502020204030204" pitchFamily="34" charset="0"/>
                <a:cs typeface="Calibri" panose="020F0502020204030204" pitchFamily="34" charset="0"/>
              </a:rPr>
              <a:t> respectively, the random forest outperforms the decision tree as expected. </a:t>
            </a:r>
          </a:p>
          <a:p>
            <a:endParaRPr lang="en-GB"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Nonetheless, prediction power derived from classification accuracy can perhaps be misleading. </a:t>
            </a:r>
          </a:p>
          <a:p>
            <a:endParaRPr lang="en-GB"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The reason for this, is that the classification accuracy rate implicitly assumes that the distribution of class, i.e. the likelihood of discontinued and continued products is relatively balanced.</a:t>
            </a:r>
          </a:p>
          <a:p>
            <a:pPr marL="285750" indent="-285750">
              <a:buFont typeface="Arial" panose="020B0604020202020204" pitchFamily="34" charset="0"/>
              <a:buChar char="•"/>
            </a:pPr>
            <a:endParaRPr lang="en-GB"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 However, this is seldom the case, as it is likely that discontinued products will be in the minority class for the majority of cases and thus, the validity of the accuracy measure will diminish as the skewness of class distribution increases. </a:t>
            </a:r>
          </a:p>
          <a:p>
            <a:endParaRPr lang="en-GB"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For this reason, we rely on Precision and recall. The former metric, is the ratio of correctly predicted positive observations divide by the total predicted positive observations ( i.e. True positives + False positives). </a:t>
            </a:r>
          </a:p>
          <a:p>
            <a:endParaRPr lang="en-GB"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The latter, is the ratio of correctly predicted positive observations divided by all observations in actual class ( i.e. True positives + False negatives).</a:t>
            </a:r>
          </a:p>
          <a:p>
            <a:endParaRPr lang="en-GB"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Thus, as both precision and recall scores for our decision tree and random forest models are above </a:t>
            </a:r>
            <a:r>
              <a:rPr lang="en-GB" sz="1200" b="1" dirty="0">
                <a:latin typeface="Calibri" panose="020F0502020204030204" pitchFamily="34" charset="0"/>
                <a:cs typeface="Calibri" panose="020F0502020204030204" pitchFamily="34" charset="0"/>
              </a:rPr>
              <a:t>0.8</a:t>
            </a:r>
            <a:r>
              <a:rPr lang="en-GB" sz="1200" dirty="0">
                <a:latin typeface="Calibri" panose="020F0502020204030204" pitchFamily="34" charset="0"/>
                <a:cs typeface="Calibri" panose="020F0502020204030204" pitchFamily="34" charset="0"/>
              </a:rPr>
              <a:t>, it suggests the models have strong predictivity power. </a:t>
            </a:r>
          </a:p>
        </p:txBody>
      </p:sp>
      <p:sp>
        <p:nvSpPr>
          <p:cNvPr id="13" name="TextBox 12">
            <a:extLst>
              <a:ext uri="{FF2B5EF4-FFF2-40B4-BE49-F238E27FC236}">
                <a16:creationId xmlns:a16="http://schemas.microsoft.com/office/drawing/2014/main" id="{D42AB5CE-DBF3-485C-9DA3-C54FF8ECB24D}"/>
              </a:ext>
            </a:extLst>
          </p:cNvPr>
          <p:cNvSpPr txBox="1"/>
          <p:nvPr/>
        </p:nvSpPr>
        <p:spPr>
          <a:xfrm>
            <a:off x="7159127" y="3461820"/>
            <a:ext cx="4359283" cy="551985"/>
          </a:xfrm>
          <a:prstGeom prst="rect">
            <a:avLst/>
          </a:prstGeom>
          <a:solidFill>
            <a:srgbClr val="000000">
              <a:alpha val="50000"/>
            </a:srgbClr>
          </a:solidFill>
          <a:ln>
            <a:noFill/>
          </a:ln>
        </p:spPr>
        <p:txBody>
          <a:bodyPr wrap="square" rtlCol="0">
            <a:noAutofit/>
          </a:bodyPr>
          <a:lstStyle/>
          <a:p>
            <a:pPr algn="ctr">
              <a:spcAft>
                <a:spcPts val="600"/>
              </a:spcAft>
            </a:pPr>
            <a:r>
              <a:rPr lang="en-GB" sz="1400" b="1" dirty="0">
                <a:solidFill>
                  <a:srgbClr val="FFFFFF"/>
                </a:solidFill>
                <a:latin typeface="Calibri" panose="020F0502020204030204" pitchFamily="34" charset="0"/>
                <a:cs typeface="Calibri" panose="020F0502020204030204" pitchFamily="34" charset="0"/>
              </a:rPr>
              <a:t>Table 1:- Confusion matrix illustrating the amount of correctly and incorrectly predicted observations</a:t>
            </a:r>
          </a:p>
        </p:txBody>
      </p:sp>
      <p:sp>
        <p:nvSpPr>
          <p:cNvPr id="16" name="TextBox 15">
            <a:extLst>
              <a:ext uri="{FF2B5EF4-FFF2-40B4-BE49-F238E27FC236}">
                <a16:creationId xmlns:a16="http://schemas.microsoft.com/office/drawing/2014/main" id="{C2D518C7-CBAC-472D-B8D8-FDAB38178E4E}"/>
              </a:ext>
            </a:extLst>
          </p:cNvPr>
          <p:cNvSpPr txBox="1"/>
          <p:nvPr/>
        </p:nvSpPr>
        <p:spPr>
          <a:xfrm>
            <a:off x="7159127" y="6185671"/>
            <a:ext cx="4359283" cy="528532"/>
          </a:xfrm>
          <a:prstGeom prst="rect">
            <a:avLst/>
          </a:prstGeom>
          <a:solidFill>
            <a:schemeClr val="tx1">
              <a:alpha val="50000"/>
            </a:schemeClr>
          </a:solidFill>
          <a:ln>
            <a:noFill/>
          </a:ln>
        </p:spPr>
        <p:txBody>
          <a:bodyPr wrap="square" rtlCol="0">
            <a:noAutofit/>
          </a:bodyPr>
          <a:lstStyle/>
          <a:p>
            <a:pPr algn="ctr">
              <a:spcAft>
                <a:spcPts val="600"/>
              </a:spcAft>
            </a:pPr>
            <a:r>
              <a:rPr lang="en-GB" sz="1400" b="1" dirty="0">
                <a:solidFill>
                  <a:srgbClr val="FFFFFF"/>
                </a:solidFill>
                <a:latin typeface="Calibri" panose="020F0502020204030204" pitchFamily="34" charset="0"/>
                <a:cs typeface="Calibri" panose="020F0502020204030204" pitchFamily="34" charset="0"/>
              </a:rPr>
              <a:t>Table 2:- Different performance measures of machine learning algorithms</a:t>
            </a:r>
          </a:p>
        </p:txBody>
      </p:sp>
      <p:graphicFrame>
        <p:nvGraphicFramePr>
          <p:cNvPr id="17" name="Table 17">
            <a:extLst>
              <a:ext uri="{FF2B5EF4-FFF2-40B4-BE49-F238E27FC236}">
                <a16:creationId xmlns:a16="http://schemas.microsoft.com/office/drawing/2014/main" id="{E9370B4A-C04A-4D2F-99F4-B6CD9737067E}"/>
              </a:ext>
            </a:extLst>
          </p:cNvPr>
          <p:cNvGraphicFramePr>
            <a:graphicFrameLocks noGrp="1"/>
          </p:cNvGraphicFramePr>
          <p:nvPr>
            <p:extLst>
              <p:ext uri="{D42A27DB-BD31-4B8C-83A1-F6EECF244321}">
                <p14:modId xmlns:p14="http://schemas.microsoft.com/office/powerpoint/2010/main" val="2377872996"/>
              </p:ext>
            </p:extLst>
          </p:nvPr>
        </p:nvGraphicFramePr>
        <p:xfrm>
          <a:off x="6712057" y="4154881"/>
          <a:ext cx="5253424" cy="1889714"/>
        </p:xfrm>
        <a:graphic>
          <a:graphicData uri="http://schemas.openxmlformats.org/drawingml/2006/table">
            <a:tbl>
              <a:tblPr firstRow="1" bandRow="1">
                <a:tableStyleId>{5C22544A-7EE6-4342-B048-85BDC9FD1C3A}</a:tableStyleId>
              </a:tblPr>
              <a:tblGrid>
                <a:gridCol w="1328324">
                  <a:extLst>
                    <a:ext uri="{9D8B030D-6E8A-4147-A177-3AD203B41FA5}">
                      <a16:colId xmlns:a16="http://schemas.microsoft.com/office/drawing/2014/main" val="1964325396"/>
                    </a:ext>
                  </a:extLst>
                </a:gridCol>
                <a:gridCol w="1502442">
                  <a:extLst>
                    <a:ext uri="{9D8B030D-6E8A-4147-A177-3AD203B41FA5}">
                      <a16:colId xmlns:a16="http://schemas.microsoft.com/office/drawing/2014/main" val="1201274749"/>
                    </a:ext>
                  </a:extLst>
                </a:gridCol>
                <a:gridCol w="1339804">
                  <a:extLst>
                    <a:ext uri="{9D8B030D-6E8A-4147-A177-3AD203B41FA5}">
                      <a16:colId xmlns:a16="http://schemas.microsoft.com/office/drawing/2014/main" val="760545927"/>
                    </a:ext>
                  </a:extLst>
                </a:gridCol>
                <a:gridCol w="1082854">
                  <a:extLst>
                    <a:ext uri="{9D8B030D-6E8A-4147-A177-3AD203B41FA5}">
                      <a16:colId xmlns:a16="http://schemas.microsoft.com/office/drawing/2014/main" val="960214649"/>
                    </a:ext>
                  </a:extLst>
                </a:gridCol>
              </a:tblGrid>
              <a:tr h="609554">
                <a:tc>
                  <a:txBody>
                    <a:bodyPr/>
                    <a:lstStyle/>
                    <a:p>
                      <a:pPr algn="ctr"/>
                      <a:r>
                        <a:rPr lang="en-GB" b="1" dirty="0">
                          <a:solidFill>
                            <a:schemeClr val="bg1"/>
                          </a:solidFill>
                          <a:latin typeface="Calibri" panose="020F0502020204030204" pitchFamily="34" charset="0"/>
                          <a:cs typeface="Calibri" panose="020F0502020204030204" pitchFamily="34" charset="0"/>
                        </a:rPr>
                        <a:t>Models</a:t>
                      </a:r>
                    </a:p>
                  </a:txBody>
                  <a:tcPr>
                    <a:solidFill>
                      <a:srgbClr val="EF9C07"/>
                    </a:solidFill>
                  </a:tcPr>
                </a:tc>
                <a:tc>
                  <a:txBody>
                    <a:bodyPr/>
                    <a:lstStyle/>
                    <a:p>
                      <a:pPr algn="ctr"/>
                      <a:r>
                        <a:rPr lang="en-GB" b="1" dirty="0">
                          <a:latin typeface="Calibri" panose="020F0502020204030204" pitchFamily="34" charset="0"/>
                          <a:cs typeface="Calibri" panose="020F0502020204030204" pitchFamily="34" charset="0"/>
                        </a:rPr>
                        <a:t>Accuracy</a:t>
                      </a:r>
                    </a:p>
                  </a:txBody>
                  <a:tcPr>
                    <a:solidFill>
                      <a:srgbClr val="EF9C07"/>
                    </a:solidFill>
                  </a:tcPr>
                </a:tc>
                <a:tc>
                  <a:txBody>
                    <a:bodyPr/>
                    <a:lstStyle/>
                    <a:p>
                      <a:pPr algn="ctr"/>
                      <a:r>
                        <a:rPr lang="en-GB" b="1" dirty="0">
                          <a:latin typeface="Calibri" panose="020F0502020204030204" pitchFamily="34" charset="0"/>
                          <a:cs typeface="Calibri" panose="020F0502020204030204" pitchFamily="34" charset="0"/>
                        </a:rPr>
                        <a:t>Precision </a:t>
                      </a:r>
                    </a:p>
                  </a:txBody>
                  <a:tcPr>
                    <a:solidFill>
                      <a:srgbClr val="EF9C07"/>
                    </a:solidFill>
                  </a:tcPr>
                </a:tc>
                <a:tc>
                  <a:txBody>
                    <a:bodyPr/>
                    <a:lstStyle/>
                    <a:p>
                      <a:pPr algn="ctr"/>
                      <a:r>
                        <a:rPr lang="en-GB" b="1" dirty="0">
                          <a:latin typeface="Calibri" panose="020F0502020204030204" pitchFamily="34" charset="0"/>
                          <a:cs typeface="Calibri" panose="020F0502020204030204" pitchFamily="34" charset="0"/>
                        </a:rPr>
                        <a:t>Recall</a:t>
                      </a:r>
                    </a:p>
                  </a:txBody>
                  <a:tcPr>
                    <a:solidFill>
                      <a:srgbClr val="EF9C07"/>
                    </a:solidFill>
                  </a:tcPr>
                </a:tc>
                <a:extLst>
                  <a:ext uri="{0D108BD9-81ED-4DB2-BD59-A6C34878D82A}">
                    <a16:rowId xmlns:a16="http://schemas.microsoft.com/office/drawing/2014/main" val="3186581887"/>
                  </a:ext>
                </a:extLst>
              </a:tr>
              <a:tr h="609554">
                <a:tc>
                  <a:txBody>
                    <a:bodyPr/>
                    <a:lstStyle/>
                    <a:p>
                      <a:pPr algn="ctr"/>
                      <a:r>
                        <a:rPr lang="en-GB" b="1" dirty="0">
                          <a:solidFill>
                            <a:schemeClr val="bg1"/>
                          </a:solidFill>
                          <a:latin typeface="Calibri" panose="020F0502020204030204" pitchFamily="34" charset="0"/>
                          <a:cs typeface="Calibri" panose="020F0502020204030204" pitchFamily="34" charset="0"/>
                        </a:rPr>
                        <a:t>Random </a:t>
                      </a:r>
                    </a:p>
                    <a:p>
                      <a:pPr algn="ctr"/>
                      <a:r>
                        <a:rPr lang="en-GB" b="1" dirty="0">
                          <a:solidFill>
                            <a:schemeClr val="bg1"/>
                          </a:solidFill>
                          <a:latin typeface="Calibri" panose="020F0502020204030204" pitchFamily="34" charset="0"/>
                          <a:cs typeface="Calibri" panose="020F0502020204030204" pitchFamily="34" charset="0"/>
                        </a:rPr>
                        <a:t>Forest</a:t>
                      </a:r>
                    </a:p>
                  </a:txBody>
                  <a:tcPr>
                    <a:solidFill>
                      <a:srgbClr val="EF9C07"/>
                    </a:solidFill>
                  </a:tcPr>
                </a:tc>
                <a:tc>
                  <a:txBody>
                    <a:bodyPr/>
                    <a:lstStyle/>
                    <a:p>
                      <a:pPr algn="ctr"/>
                      <a:r>
                        <a:rPr lang="en-GB" b="1" dirty="0">
                          <a:latin typeface="Calibri" panose="020F0502020204030204" pitchFamily="34" charset="0"/>
                          <a:cs typeface="Calibri" panose="020F0502020204030204" pitchFamily="34" charset="0"/>
                        </a:rPr>
                        <a:t>0.87</a:t>
                      </a:r>
                    </a:p>
                  </a:txBody>
                  <a:tcPr>
                    <a:solidFill>
                      <a:schemeClr val="bg1">
                        <a:lumMod val="75000"/>
                      </a:schemeClr>
                    </a:solidFill>
                  </a:tcPr>
                </a:tc>
                <a:tc>
                  <a:txBody>
                    <a:bodyPr/>
                    <a:lstStyle/>
                    <a:p>
                      <a:pPr algn="ctr"/>
                      <a:r>
                        <a:rPr lang="en-GB" b="1" dirty="0">
                          <a:latin typeface="Calibri" panose="020F0502020204030204" pitchFamily="34" charset="0"/>
                          <a:cs typeface="Calibri" panose="020F0502020204030204" pitchFamily="34" charset="0"/>
                        </a:rPr>
                        <a:t>0.85</a:t>
                      </a:r>
                    </a:p>
                  </a:txBody>
                  <a:tcPr>
                    <a:solidFill>
                      <a:schemeClr val="bg1">
                        <a:lumMod val="75000"/>
                      </a:schemeClr>
                    </a:solidFill>
                  </a:tcPr>
                </a:tc>
                <a:tc>
                  <a:txBody>
                    <a:bodyPr/>
                    <a:lstStyle/>
                    <a:p>
                      <a:pPr algn="ctr"/>
                      <a:r>
                        <a:rPr lang="en-GB" b="1" dirty="0">
                          <a:latin typeface="Calibri" panose="020F0502020204030204" pitchFamily="34" charset="0"/>
                          <a:cs typeface="Calibri" panose="020F0502020204030204" pitchFamily="34" charset="0"/>
                        </a:rPr>
                        <a:t>0.84</a:t>
                      </a:r>
                    </a:p>
                  </a:txBody>
                  <a:tcPr>
                    <a:solidFill>
                      <a:schemeClr val="bg1">
                        <a:lumMod val="75000"/>
                      </a:schemeClr>
                    </a:solidFill>
                  </a:tcPr>
                </a:tc>
                <a:extLst>
                  <a:ext uri="{0D108BD9-81ED-4DB2-BD59-A6C34878D82A}">
                    <a16:rowId xmlns:a16="http://schemas.microsoft.com/office/drawing/2014/main" val="52031728"/>
                  </a:ext>
                </a:extLst>
              </a:tr>
              <a:tr h="609554">
                <a:tc>
                  <a:txBody>
                    <a:bodyPr/>
                    <a:lstStyle/>
                    <a:p>
                      <a:pPr algn="ctr"/>
                      <a:r>
                        <a:rPr lang="en-GB" b="1" dirty="0">
                          <a:solidFill>
                            <a:schemeClr val="bg1"/>
                          </a:solidFill>
                          <a:latin typeface="Calibri" panose="020F0502020204030204" pitchFamily="34" charset="0"/>
                          <a:cs typeface="Calibri" panose="020F0502020204030204" pitchFamily="34" charset="0"/>
                        </a:rPr>
                        <a:t>Decision </a:t>
                      </a:r>
                    </a:p>
                    <a:p>
                      <a:pPr algn="ctr"/>
                      <a:r>
                        <a:rPr lang="en-GB" b="1" dirty="0">
                          <a:solidFill>
                            <a:schemeClr val="bg1"/>
                          </a:solidFill>
                          <a:latin typeface="Calibri" panose="020F0502020204030204" pitchFamily="34" charset="0"/>
                          <a:cs typeface="Calibri" panose="020F0502020204030204" pitchFamily="34" charset="0"/>
                        </a:rPr>
                        <a:t>Tree</a:t>
                      </a:r>
                    </a:p>
                  </a:txBody>
                  <a:tcPr>
                    <a:solidFill>
                      <a:srgbClr val="EF9C07"/>
                    </a:solidFill>
                  </a:tcPr>
                </a:tc>
                <a:tc>
                  <a:txBody>
                    <a:bodyPr/>
                    <a:lstStyle/>
                    <a:p>
                      <a:pPr algn="ctr"/>
                      <a:r>
                        <a:rPr lang="en-GB" b="1" dirty="0">
                          <a:latin typeface="Calibri" panose="020F0502020204030204" pitchFamily="34" charset="0"/>
                          <a:cs typeface="Calibri" panose="020F0502020204030204" pitchFamily="34" charset="0"/>
                        </a:rPr>
                        <a:t>0.86</a:t>
                      </a:r>
                    </a:p>
                  </a:txBody>
                  <a:tcPr>
                    <a:solidFill>
                      <a:schemeClr val="bg1">
                        <a:lumMod val="75000"/>
                      </a:schemeClr>
                    </a:solidFill>
                  </a:tcPr>
                </a:tc>
                <a:tc>
                  <a:txBody>
                    <a:bodyPr/>
                    <a:lstStyle/>
                    <a:p>
                      <a:pPr algn="ctr"/>
                      <a:r>
                        <a:rPr lang="en-GB" b="1" dirty="0">
                          <a:latin typeface="Calibri" panose="020F0502020204030204" pitchFamily="34" charset="0"/>
                          <a:cs typeface="Calibri" panose="020F0502020204030204" pitchFamily="34" charset="0"/>
                        </a:rPr>
                        <a:t>0.82</a:t>
                      </a:r>
                    </a:p>
                  </a:txBody>
                  <a:tcPr>
                    <a:solidFill>
                      <a:schemeClr val="bg1">
                        <a:lumMod val="75000"/>
                      </a:schemeClr>
                    </a:solidFill>
                  </a:tcPr>
                </a:tc>
                <a:tc>
                  <a:txBody>
                    <a:bodyPr/>
                    <a:lstStyle/>
                    <a:p>
                      <a:pPr algn="ctr"/>
                      <a:r>
                        <a:rPr lang="en-GB" b="1" dirty="0">
                          <a:latin typeface="Calibri" panose="020F0502020204030204" pitchFamily="34" charset="0"/>
                          <a:cs typeface="Calibri" panose="020F0502020204030204" pitchFamily="34" charset="0"/>
                        </a:rPr>
                        <a:t>0.83</a:t>
                      </a:r>
                    </a:p>
                  </a:txBody>
                  <a:tcPr>
                    <a:solidFill>
                      <a:schemeClr val="bg1">
                        <a:lumMod val="75000"/>
                      </a:schemeClr>
                    </a:solidFill>
                  </a:tcPr>
                </a:tc>
                <a:extLst>
                  <a:ext uri="{0D108BD9-81ED-4DB2-BD59-A6C34878D82A}">
                    <a16:rowId xmlns:a16="http://schemas.microsoft.com/office/drawing/2014/main" val="3155456686"/>
                  </a:ext>
                </a:extLst>
              </a:tr>
            </a:tbl>
          </a:graphicData>
        </a:graphic>
      </p:graphicFrame>
      <p:pic>
        <p:nvPicPr>
          <p:cNvPr id="3" name="Picture 2" descr="Chart, treemap chart&#10;&#10;Description automatically generated">
            <a:extLst>
              <a:ext uri="{FF2B5EF4-FFF2-40B4-BE49-F238E27FC236}">
                <a16:creationId xmlns:a16="http://schemas.microsoft.com/office/drawing/2014/main" id="{447DA995-0C1D-4BA5-9A23-2150C9F3B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124" y="604971"/>
            <a:ext cx="3383287" cy="2715773"/>
          </a:xfrm>
          <a:prstGeom prst="rect">
            <a:avLst/>
          </a:prstGeom>
        </p:spPr>
      </p:pic>
    </p:spTree>
    <p:extLst>
      <p:ext uri="{BB962C8B-B14F-4D97-AF65-F5344CB8AC3E}">
        <p14:creationId xmlns:p14="http://schemas.microsoft.com/office/powerpoint/2010/main" val="2471043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53E625-2907-49E0-B2EE-2A3333921CD5}"/>
              </a:ext>
            </a:extLst>
          </p:cNvPr>
          <p:cNvSpPr txBox="1"/>
          <p:nvPr/>
        </p:nvSpPr>
        <p:spPr>
          <a:xfrm>
            <a:off x="540123" y="189491"/>
            <a:ext cx="6071016" cy="707886"/>
          </a:xfrm>
          <a:prstGeom prst="rect">
            <a:avLst/>
          </a:prstGeom>
          <a:noFill/>
        </p:spPr>
        <p:txBody>
          <a:bodyPr wrap="square" rtlCol="0">
            <a:spAutoFit/>
          </a:bodyPr>
          <a:lstStyle/>
          <a:p>
            <a:r>
              <a:rPr lang="en-GB" sz="4000" b="1" dirty="0">
                <a:latin typeface="Calibri" panose="020F0502020204030204" pitchFamily="34" charset="0"/>
                <a:cs typeface="Calibri" panose="020F0502020204030204" pitchFamily="34" charset="0"/>
              </a:rPr>
              <a:t>Results: ROC Curve </a:t>
            </a:r>
          </a:p>
        </p:txBody>
      </p:sp>
      <p:sp>
        <p:nvSpPr>
          <p:cNvPr id="5" name="TextBox 4">
            <a:extLst>
              <a:ext uri="{FF2B5EF4-FFF2-40B4-BE49-F238E27FC236}">
                <a16:creationId xmlns:a16="http://schemas.microsoft.com/office/drawing/2014/main" id="{4EE04A22-3B4F-4279-A6C6-FCF29B02FE3D}"/>
              </a:ext>
            </a:extLst>
          </p:cNvPr>
          <p:cNvSpPr txBox="1"/>
          <p:nvPr/>
        </p:nvSpPr>
        <p:spPr>
          <a:xfrm>
            <a:off x="295897" y="1546311"/>
            <a:ext cx="6071016" cy="4801314"/>
          </a:xfrm>
          <a:prstGeom prst="rect">
            <a:avLst/>
          </a:prstGeom>
          <a:noFill/>
        </p:spPr>
        <p:txBody>
          <a:bodyPr wrap="square" rtlCol="0">
            <a:spAutoFit/>
          </a:bodyPr>
          <a:lstStyle/>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ROC curve measures the predictive power of machine learning algorithms by plotting the sensitivity(Recall) against the output of the 1-specificity rate. </a:t>
            </a:r>
          </a:p>
          <a:p>
            <a:endParaRPr lang="en-GB"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The former of these measures the ability of our models to correctly identify products that are likely to be discontinued. The latter denotes products that are incorrectly identified as likely to be discontinued.</a:t>
            </a:r>
          </a:p>
          <a:p>
            <a:endParaRPr lang="en-GB"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In doing so, each combination of sensitivity/1-specificity values will correspond to a particular classification threshold. </a:t>
            </a:r>
          </a:p>
          <a:p>
            <a:endParaRPr lang="en-GB"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That is to say, as the threshold departs from its original default value of </a:t>
            </a:r>
            <a:r>
              <a:rPr lang="en-GB" sz="1200" b="1" dirty="0">
                <a:latin typeface="Calibri" panose="020F0502020204030204" pitchFamily="34" charset="0"/>
                <a:cs typeface="Calibri" panose="020F0502020204030204" pitchFamily="34" charset="0"/>
              </a:rPr>
              <a:t>0.5</a:t>
            </a:r>
            <a:r>
              <a:rPr lang="en-GB" sz="1200" dirty="0">
                <a:latin typeface="Calibri" panose="020F0502020204030204" pitchFamily="34" charset="0"/>
                <a:cs typeface="Calibri" panose="020F0502020204030204" pitchFamily="34" charset="0"/>
              </a:rPr>
              <a:t>, the cut-off points for positive and negative classifications (</a:t>
            </a:r>
            <a:r>
              <a:rPr lang="en-GB" sz="1200" b="1" dirty="0">
                <a:latin typeface="Calibri" panose="020F0502020204030204" pitchFamily="34" charset="0"/>
                <a:cs typeface="Calibri" panose="020F0502020204030204" pitchFamily="34" charset="0"/>
              </a:rPr>
              <a:t>0/1</a:t>
            </a:r>
            <a:r>
              <a:rPr lang="en-GB" sz="1200" dirty="0">
                <a:latin typeface="Calibri" panose="020F0502020204030204" pitchFamily="34" charset="0"/>
                <a:cs typeface="Calibri" panose="020F0502020204030204" pitchFamily="34" charset="0"/>
              </a:rPr>
              <a:t>)  will become more stringent.</a:t>
            </a:r>
          </a:p>
          <a:p>
            <a:endParaRPr lang="en-GB"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This means a perfect predictive model would yield an area under the curve (</a:t>
            </a:r>
            <a:r>
              <a:rPr lang="en-GB" sz="1200" b="1" dirty="0">
                <a:latin typeface="Calibri" panose="020F0502020204030204" pitchFamily="34" charset="0"/>
                <a:cs typeface="Calibri" panose="020F0502020204030204" pitchFamily="34" charset="0"/>
              </a:rPr>
              <a:t>auc</a:t>
            </a:r>
            <a:r>
              <a:rPr lang="en-GB" sz="1200" dirty="0">
                <a:latin typeface="Calibri" panose="020F0502020204030204" pitchFamily="34" charset="0"/>
                <a:cs typeface="Calibri" panose="020F0502020204030204" pitchFamily="34" charset="0"/>
              </a:rPr>
              <a:t>) of </a:t>
            </a:r>
            <a:r>
              <a:rPr lang="en-GB" sz="1200" b="1" dirty="0">
                <a:latin typeface="Calibri" panose="020F0502020204030204" pitchFamily="34" charset="0"/>
                <a:cs typeface="Calibri" panose="020F0502020204030204" pitchFamily="34" charset="0"/>
              </a:rPr>
              <a:t>1</a:t>
            </a:r>
            <a:r>
              <a:rPr lang="en-GB" sz="1200" dirty="0">
                <a:latin typeface="Calibri" panose="020F0502020204030204" pitchFamily="34" charset="0"/>
                <a:cs typeface="Calibri" panose="020F0502020204030204" pitchFamily="34" charset="0"/>
              </a:rPr>
              <a:t>, while an area of</a:t>
            </a:r>
            <a:r>
              <a:rPr lang="en-GB" sz="1200" b="1" dirty="0">
                <a:latin typeface="Calibri" panose="020F0502020204030204" pitchFamily="34" charset="0"/>
                <a:cs typeface="Calibri" panose="020F0502020204030204" pitchFamily="34" charset="0"/>
              </a:rPr>
              <a:t> 0.5 </a:t>
            </a:r>
            <a:r>
              <a:rPr lang="en-GB" sz="1200" dirty="0">
                <a:latin typeface="Calibri" panose="020F0502020204030204" pitchFamily="34" charset="0"/>
                <a:cs typeface="Calibri" panose="020F0502020204030204" pitchFamily="34" charset="0"/>
              </a:rPr>
              <a:t>would indicate that a model is unable to differentiate between products belonging to the positive(discontinued) or negative class (continued). </a:t>
            </a:r>
          </a:p>
          <a:p>
            <a:endParaRPr lang="en-GB"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200" dirty="0">
                <a:latin typeface="Calibri" panose="020F0502020204030204" pitchFamily="34" charset="0"/>
                <a:cs typeface="Calibri" panose="020F0502020204030204" pitchFamily="34" charset="0"/>
              </a:rPr>
              <a:t>Consequently, as show in </a:t>
            </a:r>
            <a:r>
              <a:rPr lang="en-GB" sz="1200" b="1" dirty="0">
                <a:latin typeface="Calibri" panose="020F0502020204030204" pitchFamily="34" charset="0"/>
                <a:cs typeface="Calibri" panose="020F0502020204030204" pitchFamily="34" charset="0"/>
              </a:rPr>
              <a:t>Figure 4</a:t>
            </a:r>
            <a:r>
              <a:rPr lang="en-GB" sz="1200" dirty="0">
                <a:latin typeface="Calibri" panose="020F0502020204030204" pitchFamily="34" charset="0"/>
                <a:cs typeface="Calibri" panose="020F0502020204030204" pitchFamily="34" charset="0"/>
              </a:rPr>
              <a:t>, our models indicate a strong ability to distinguish between the two classes, as our random forest scores an auc of </a:t>
            </a:r>
            <a:r>
              <a:rPr lang="en-GB" sz="1200" b="1" dirty="0">
                <a:latin typeface="Calibri" panose="020F0502020204030204" pitchFamily="34" charset="0"/>
                <a:cs typeface="Calibri" panose="020F0502020204030204" pitchFamily="34" charset="0"/>
              </a:rPr>
              <a:t>0.85</a:t>
            </a:r>
            <a:r>
              <a:rPr lang="en-GB" sz="1200" dirty="0">
                <a:latin typeface="Calibri" panose="020F0502020204030204" pitchFamily="34" charset="0"/>
                <a:cs typeface="Calibri" panose="020F0502020204030204" pitchFamily="34" charset="0"/>
              </a:rPr>
              <a:t>, and by doing so, outperforming the decision tree.</a:t>
            </a:r>
          </a:p>
          <a:p>
            <a:pPr marL="285750" indent="-285750">
              <a:buFont typeface="Arial" panose="020B0604020202020204" pitchFamily="34" charset="0"/>
              <a:buChar char="•"/>
            </a:pPr>
            <a:endParaRPr lang="en-GB"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sz="1200" dirty="0">
              <a:latin typeface="Calibri" panose="020F0502020204030204" pitchFamily="34" charset="0"/>
              <a:cs typeface="Calibri" panose="020F0502020204030204" pitchFamily="34" charset="0"/>
            </a:endParaRPr>
          </a:p>
          <a:p>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p:txBody>
      </p:sp>
      <p:sp>
        <p:nvSpPr>
          <p:cNvPr id="13" name="TextBox 12">
            <a:extLst>
              <a:ext uri="{FF2B5EF4-FFF2-40B4-BE49-F238E27FC236}">
                <a16:creationId xmlns:a16="http://schemas.microsoft.com/office/drawing/2014/main" id="{D42AB5CE-DBF3-485C-9DA3-C54FF8ECB24D}"/>
              </a:ext>
            </a:extLst>
          </p:cNvPr>
          <p:cNvSpPr txBox="1"/>
          <p:nvPr/>
        </p:nvSpPr>
        <p:spPr>
          <a:xfrm>
            <a:off x="7326176" y="5187323"/>
            <a:ext cx="4359283" cy="614133"/>
          </a:xfrm>
          <a:prstGeom prst="rect">
            <a:avLst/>
          </a:prstGeom>
          <a:solidFill>
            <a:srgbClr val="000000">
              <a:alpha val="50000"/>
            </a:srgbClr>
          </a:solidFill>
          <a:ln>
            <a:noFill/>
          </a:ln>
        </p:spPr>
        <p:txBody>
          <a:bodyPr wrap="square" rtlCol="0">
            <a:noAutofit/>
          </a:bodyPr>
          <a:lstStyle/>
          <a:p>
            <a:pPr algn="ctr">
              <a:spcAft>
                <a:spcPts val="600"/>
              </a:spcAft>
            </a:pPr>
            <a:r>
              <a:rPr lang="en-GB" sz="1600" b="1" dirty="0">
                <a:solidFill>
                  <a:srgbClr val="FFFFFF"/>
                </a:solidFill>
                <a:latin typeface="Calibri" panose="020F0502020204030204" pitchFamily="34" charset="0"/>
                <a:cs typeface="Calibri" panose="020F0502020204030204" pitchFamily="34" charset="0"/>
              </a:rPr>
              <a:t>Figure 4 :- ROC curve illustrating the predictive power of our model </a:t>
            </a:r>
          </a:p>
        </p:txBody>
      </p:sp>
      <p:pic>
        <p:nvPicPr>
          <p:cNvPr id="7" name="Picture 6" descr="Chart, diagram&#10;&#10;Description automatically generated">
            <a:extLst>
              <a:ext uri="{FF2B5EF4-FFF2-40B4-BE49-F238E27FC236}">
                <a16:creationId xmlns:a16="http://schemas.microsoft.com/office/drawing/2014/main" id="{C4753602-A156-4B6A-8AFC-FC423C51D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139" y="897377"/>
            <a:ext cx="5193802" cy="4169672"/>
          </a:xfrm>
          <a:prstGeom prst="rect">
            <a:avLst/>
          </a:prstGeom>
          <a:ln w="88900" cap="sq" cmpd="thickThin">
            <a:solidFill>
              <a:srgbClr val="000000"/>
            </a:solidFill>
            <a:prstDash val="solid"/>
            <a:miter lim="800000"/>
          </a:ln>
          <a:effectLst>
            <a:innerShdw blurRad="76200">
              <a:srgbClr val="000000"/>
            </a:innerShdw>
          </a:effectLst>
        </p:spPr>
      </p:pic>
      <p:sp>
        <p:nvSpPr>
          <p:cNvPr id="10" name="TextBox 9">
            <a:extLst>
              <a:ext uri="{FF2B5EF4-FFF2-40B4-BE49-F238E27FC236}">
                <a16:creationId xmlns:a16="http://schemas.microsoft.com/office/drawing/2014/main" id="{E78C421C-9DEA-4AAC-82C4-3D3D849EC9F2}"/>
              </a:ext>
            </a:extLst>
          </p:cNvPr>
          <p:cNvSpPr txBox="1"/>
          <p:nvPr/>
        </p:nvSpPr>
        <p:spPr>
          <a:xfrm>
            <a:off x="7099592" y="1212009"/>
            <a:ext cx="1331664" cy="938719"/>
          </a:xfrm>
          <a:prstGeom prst="rect">
            <a:avLst/>
          </a:prstGeom>
          <a:noFill/>
        </p:spPr>
        <p:txBody>
          <a:bodyPr wrap="square" rtlCol="0">
            <a:spAutoFit/>
          </a:bodyPr>
          <a:lstStyle/>
          <a:p>
            <a:pPr algn="ctr"/>
            <a:r>
              <a:rPr lang="en-GB" sz="1000" b="1" dirty="0">
                <a:latin typeface="Calibri" panose="020F0502020204030204" pitchFamily="34" charset="0"/>
                <a:cs typeface="Calibri" panose="020F0502020204030204" pitchFamily="34" charset="0"/>
              </a:rPr>
              <a:t>Random Forest:</a:t>
            </a:r>
          </a:p>
          <a:p>
            <a:pPr algn="ctr"/>
            <a:r>
              <a:rPr lang="en-GB" sz="900" b="1" dirty="0">
                <a:latin typeface="Calibri" panose="020F0502020204030204" pitchFamily="34" charset="0"/>
                <a:cs typeface="Calibri" panose="020F0502020204030204" pitchFamily="34" charset="0"/>
              </a:rPr>
              <a:t>there is 85% chance that model will be able to distinguish between positive class and negative class.</a:t>
            </a:r>
          </a:p>
        </p:txBody>
      </p:sp>
      <p:cxnSp>
        <p:nvCxnSpPr>
          <p:cNvPr id="11" name="Straight Arrow Connector 10">
            <a:extLst>
              <a:ext uri="{FF2B5EF4-FFF2-40B4-BE49-F238E27FC236}">
                <a16:creationId xmlns:a16="http://schemas.microsoft.com/office/drawing/2014/main" id="{060CAB16-7712-4840-A5FE-0860C8650A6E}"/>
              </a:ext>
            </a:extLst>
          </p:cNvPr>
          <p:cNvCxnSpPr>
            <a:cxnSpLocks/>
          </p:cNvCxnSpPr>
          <p:nvPr/>
        </p:nvCxnSpPr>
        <p:spPr>
          <a:xfrm>
            <a:off x="8293604" y="1681368"/>
            <a:ext cx="481592" cy="127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F244A58-CB76-43B8-B06F-A3F4D31D8962}"/>
              </a:ext>
            </a:extLst>
          </p:cNvPr>
          <p:cNvSpPr txBox="1"/>
          <p:nvPr/>
        </p:nvSpPr>
        <p:spPr>
          <a:xfrm>
            <a:off x="9739554" y="2829415"/>
            <a:ext cx="1685530" cy="869469"/>
          </a:xfrm>
          <a:prstGeom prst="rect">
            <a:avLst/>
          </a:prstGeom>
          <a:noFill/>
        </p:spPr>
        <p:txBody>
          <a:bodyPr wrap="square" rtlCol="0">
            <a:spAutoFit/>
          </a:bodyPr>
          <a:lstStyle/>
          <a:p>
            <a:pPr algn="ctr"/>
            <a:r>
              <a:rPr lang="en-GB" sz="1050" b="1" dirty="0">
                <a:latin typeface="Calibri" panose="020F0502020204030204" pitchFamily="34" charset="0"/>
                <a:cs typeface="Calibri" panose="020F0502020204030204" pitchFamily="34" charset="0"/>
              </a:rPr>
              <a:t>No skill  i.e. the </a:t>
            </a:r>
            <a:r>
              <a:rPr lang="en-GB" sz="1000" b="1" dirty="0">
                <a:latin typeface="Calibri" panose="020F0502020204030204" pitchFamily="34" charset="0"/>
                <a:cs typeface="Calibri" panose="020F0502020204030204" pitchFamily="34" charset="0"/>
              </a:rPr>
              <a:t>model has no discrimination capacity to distinguish between positive class and negative class. </a:t>
            </a:r>
          </a:p>
        </p:txBody>
      </p:sp>
      <p:cxnSp>
        <p:nvCxnSpPr>
          <p:cNvPr id="14" name="Straight Arrow Connector 13">
            <a:extLst>
              <a:ext uri="{FF2B5EF4-FFF2-40B4-BE49-F238E27FC236}">
                <a16:creationId xmlns:a16="http://schemas.microsoft.com/office/drawing/2014/main" id="{F813A575-C776-4B56-B726-71BF674EA08A}"/>
              </a:ext>
            </a:extLst>
          </p:cNvPr>
          <p:cNvCxnSpPr>
            <a:cxnSpLocks/>
          </p:cNvCxnSpPr>
          <p:nvPr/>
        </p:nvCxnSpPr>
        <p:spPr>
          <a:xfrm flipH="1" flipV="1">
            <a:off x="10112288" y="2421479"/>
            <a:ext cx="368899" cy="407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163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53E625-2907-49E0-B2EE-2A3333921CD5}"/>
              </a:ext>
            </a:extLst>
          </p:cNvPr>
          <p:cNvSpPr txBox="1"/>
          <p:nvPr/>
        </p:nvSpPr>
        <p:spPr>
          <a:xfrm>
            <a:off x="781154" y="329166"/>
            <a:ext cx="6071016" cy="769441"/>
          </a:xfrm>
          <a:prstGeom prst="rect">
            <a:avLst/>
          </a:prstGeom>
          <a:noFill/>
        </p:spPr>
        <p:txBody>
          <a:bodyPr wrap="square" rtlCol="0">
            <a:spAutoFit/>
          </a:bodyPr>
          <a:lstStyle/>
          <a:p>
            <a:r>
              <a:rPr lang="en-GB" sz="4400" b="1" dirty="0">
                <a:latin typeface="Calibri" panose="020F0502020204030204" pitchFamily="34" charset="0"/>
                <a:cs typeface="Calibri" panose="020F0502020204030204" pitchFamily="34" charset="0"/>
              </a:rPr>
              <a:t>Results: Lift Curve </a:t>
            </a:r>
          </a:p>
        </p:txBody>
      </p:sp>
      <p:sp>
        <p:nvSpPr>
          <p:cNvPr id="5" name="TextBox 4">
            <a:extLst>
              <a:ext uri="{FF2B5EF4-FFF2-40B4-BE49-F238E27FC236}">
                <a16:creationId xmlns:a16="http://schemas.microsoft.com/office/drawing/2014/main" id="{4EE04A22-3B4F-4279-A6C6-FCF29B02FE3D}"/>
              </a:ext>
            </a:extLst>
          </p:cNvPr>
          <p:cNvSpPr txBox="1"/>
          <p:nvPr/>
        </p:nvSpPr>
        <p:spPr>
          <a:xfrm>
            <a:off x="307997" y="1277532"/>
            <a:ext cx="5591331" cy="5047536"/>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Calibri" panose="020F0502020204030204" pitchFamily="34" charset="0"/>
                <a:cs typeface="Calibri" panose="020F0502020204030204" pitchFamily="34" charset="0"/>
              </a:rPr>
              <a:t>The lift curve shown by </a:t>
            </a:r>
            <a:r>
              <a:rPr lang="en-GB" sz="1400" b="1" dirty="0">
                <a:latin typeface="Calibri" panose="020F0502020204030204" pitchFamily="34" charset="0"/>
                <a:cs typeface="Calibri" panose="020F0502020204030204" pitchFamily="34" charset="0"/>
              </a:rPr>
              <a:t>Figure 5</a:t>
            </a:r>
            <a:r>
              <a:rPr lang="en-GB" sz="1400" dirty="0">
                <a:latin typeface="Calibri" panose="020F0502020204030204" pitchFamily="34" charset="0"/>
                <a:cs typeface="Calibri" panose="020F0502020204030204" pitchFamily="34" charset="0"/>
              </a:rPr>
              <a:t>, is a widely used visualisation of model performance and empowers us to identify a number of products that are more likely to be discontinued.</a:t>
            </a:r>
          </a:p>
          <a:p>
            <a:endParaRPr lang="en-GB"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400" dirty="0">
                <a:latin typeface="Calibri" panose="020F0502020204030204" pitchFamily="34" charset="0"/>
                <a:cs typeface="Calibri" panose="020F0502020204030204" pitchFamily="34" charset="0"/>
              </a:rPr>
              <a:t>This is because the x-axis presents all products that will potentially be discontinued according to their propensity scores in descending order from highest to lowest. </a:t>
            </a:r>
          </a:p>
          <a:p>
            <a:endParaRPr lang="en-GB"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400" dirty="0">
                <a:latin typeface="Calibri" panose="020F0502020204030204" pitchFamily="34" charset="0"/>
                <a:cs typeface="Calibri" panose="020F0502020204030204" pitchFamily="34" charset="0"/>
              </a:rPr>
              <a:t>The y-axis plots the cumulative lifts that provides an estimation of how much more likely a product is to be discontinued.</a:t>
            </a:r>
          </a:p>
          <a:p>
            <a:pPr marL="285750" indent="-285750">
              <a:buFont typeface="Arial" panose="020B0604020202020204" pitchFamily="34" charset="0"/>
              <a:buChar char="•"/>
            </a:pPr>
            <a:endParaRPr lang="en-GB"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400" dirty="0">
                <a:latin typeface="Calibri" panose="020F0502020204030204" pitchFamily="34" charset="0"/>
                <a:cs typeface="Calibri" panose="020F0502020204030204" pitchFamily="34" charset="0"/>
              </a:rPr>
              <a:t>The baseline represents a random model where the percentage of targets for each group is more or less equal, thus, it is uniformly set at 1. </a:t>
            </a:r>
          </a:p>
          <a:p>
            <a:endParaRPr lang="en-GB"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400" dirty="0">
                <a:latin typeface="Calibri" panose="020F0502020204030204" pitchFamily="34" charset="0"/>
                <a:cs typeface="Calibri" panose="020F0502020204030204" pitchFamily="34" charset="0"/>
              </a:rPr>
              <a:t>For example, if the replenishment team used our current model to target the top </a:t>
            </a:r>
            <a:r>
              <a:rPr lang="en-GB" sz="1400" b="1" dirty="0">
                <a:latin typeface="Calibri" panose="020F0502020204030204" pitchFamily="34" charset="0"/>
                <a:cs typeface="Calibri" panose="020F0502020204030204" pitchFamily="34" charset="0"/>
              </a:rPr>
              <a:t>30%</a:t>
            </a:r>
            <a:r>
              <a:rPr lang="en-GB" sz="1400" dirty="0">
                <a:latin typeface="Calibri" panose="020F0502020204030204" pitchFamily="34" charset="0"/>
                <a:cs typeface="Calibri" panose="020F0502020204030204" pitchFamily="34" charset="0"/>
              </a:rPr>
              <a:t> of products they are </a:t>
            </a:r>
            <a:r>
              <a:rPr lang="en-GB" sz="1400" b="1" dirty="0">
                <a:latin typeface="Calibri" panose="020F0502020204030204" pitchFamily="34" charset="0"/>
                <a:cs typeface="Calibri" panose="020F0502020204030204" pitchFamily="34" charset="0"/>
              </a:rPr>
              <a:t>2</a:t>
            </a:r>
            <a:r>
              <a:rPr lang="en-GB" sz="1400" dirty="0">
                <a:latin typeface="Calibri" panose="020F0502020204030204" pitchFamily="34" charset="0"/>
                <a:cs typeface="Calibri" panose="020F0502020204030204" pitchFamily="34" charset="0"/>
              </a:rPr>
              <a:t> times more likely to find discontinued products than in any equally sized randomly selected sample of products. </a:t>
            </a:r>
          </a:p>
          <a:p>
            <a:endParaRPr lang="en-GB"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1400" dirty="0">
                <a:latin typeface="Calibri" panose="020F0502020204030204" pitchFamily="34" charset="0"/>
                <a:cs typeface="Calibri" panose="020F0502020204030204" pitchFamily="34" charset="0"/>
              </a:rPr>
              <a:t>As these evaluations are always based on previous data we can use such lift curves to evaluate how better off we are using a propensity model than without one. </a:t>
            </a:r>
          </a:p>
        </p:txBody>
      </p:sp>
      <p:sp>
        <p:nvSpPr>
          <p:cNvPr id="13" name="TextBox 12">
            <a:extLst>
              <a:ext uri="{FF2B5EF4-FFF2-40B4-BE49-F238E27FC236}">
                <a16:creationId xmlns:a16="http://schemas.microsoft.com/office/drawing/2014/main" id="{D42AB5CE-DBF3-485C-9DA3-C54FF8ECB24D}"/>
              </a:ext>
            </a:extLst>
          </p:cNvPr>
          <p:cNvSpPr txBox="1"/>
          <p:nvPr/>
        </p:nvSpPr>
        <p:spPr>
          <a:xfrm>
            <a:off x="6292673" y="5580468"/>
            <a:ext cx="5591331" cy="614133"/>
          </a:xfrm>
          <a:prstGeom prst="rect">
            <a:avLst/>
          </a:prstGeom>
          <a:solidFill>
            <a:srgbClr val="000000">
              <a:alpha val="50000"/>
            </a:srgbClr>
          </a:solidFill>
          <a:ln>
            <a:noFill/>
          </a:ln>
        </p:spPr>
        <p:txBody>
          <a:bodyPr wrap="square" rtlCol="0">
            <a:noAutofit/>
          </a:bodyPr>
          <a:lstStyle/>
          <a:p>
            <a:pPr algn="ctr">
              <a:spcAft>
                <a:spcPts val="600"/>
              </a:spcAft>
            </a:pPr>
            <a:r>
              <a:rPr lang="en-GB" sz="1600" b="1" dirty="0">
                <a:solidFill>
                  <a:srgbClr val="FFFFFF"/>
                </a:solidFill>
                <a:latin typeface="Calibri" panose="020F0502020204030204" pitchFamily="34" charset="0"/>
                <a:cs typeface="Calibri" panose="020F0502020204030204" pitchFamily="34" charset="0"/>
              </a:rPr>
              <a:t>Figure 5 :- Lift curve illustrating the predictive power of our model </a:t>
            </a:r>
          </a:p>
        </p:txBody>
      </p:sp>
      <p:pic>
        <p:nvPicPr>
          <p:cNvPr id="10" name="Picture 9" descr="Chart, line chart&#10;&#10;Description automatically generated">
            <a:extLst>
              <a:ext uri="{FF2B5EF4-FFF2-40B4-BE49-F238E27FC236}">
                <a16:creationId xmlns:a16="http://schemas.microsoft.com/office/drawing/2014/main" id="{B908A0E0-12C1-4620-BC60-21AD78A07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374" y="1277532"/>
            <a:ext cx="5184658" cy="4160528"/>
          </a:xfrm>
          <a:prstGeom prst="rect">
            <a:avLst/>
          </a:prstGeom>
        </p:spPr>
      </p:pic>
      <p:sp>
        <p:nvSpPr>
          <p:cNvPr id="12" name="TextBox 11">
            <a:extLst>
              <a:ext uri="{FF2B5EF4-FFF2-40B4-BE49-F238E27FC236}">
                <a16:creationId xmlns:a16="http://schemas.microsoft.com/office/drawing/2014/main" id="{4B267DBD-898B-4CDE-AE31-3D7249D13CDC}"/>
              </a:ext>
            </a:extLst>
          </p:cNvPr>
          <p:cNvSpPr txBox="1"/>
          <p:nvPr/>
        </p:nvSpPr>
        <p:spPr>
          <a:xfrm>
            <a:off x="8987731" y="2042511"/>
            <a:ext cx="1813810" cy="830997"/>
          </a:xfrm>
          <a:prstGeom prst="rect">
            <a:avLst/>
          </a:prstGeom>
          <a:noFill/>
          <a:ln>
            <a:solidFill>
              <a:schemeClr val="accent1"/>
            </a:solidFill>
          </a:ln>
        </p:spPr>
        <p:txBody>
          <a:bodyPr wrap="square" rtlCol="0">
            <a:spAutoFit/>
          </a:bodyPr>
          <a:lstStyle/>
          <a:p>
            <a:r>
              <a:rPr lang="en-GB" sz="1200" b="1" dirty="0">
                <a:latin typeface="Calibri" panose="020F0502020204030204" pitchFamily="34" charset="0"/>
                <a:cs typeface="Calibri" panose="020F0502020204030204" pitchFamily="34" charset="0"/>
              </a:rPr>
              <a:t>Top 30% of our class 1 products are nearly 3 times more likely to be discontinued</a:t>
            </a:r>
          </a:p>
        </p:txBody>
      </p:sp>
      <p:cxnSp>
        <p:nvCxnSpPr>
          <p:cNvPr id="14" name="Straight Arrow Connector 13">
            <a:extLst>
              <a:ext uri="{FF2B5EF4-FFF2-40B4-BE49-F238E27FC236}">
                <a16:creationId xmlns:a16="http://schemas.microsoft.com/office/drawing/2014/main" id="{82AAEDDA-894B-432B-97BF-D46516FCCD6A}"/>
              </a:ext>
            </a:extLst>
          </p:cNvPr>
          <p:cNvCxnSpPr/>
          <p:nvPr/>
        </p:nvCxnSpPr>
        <p:spPr>
          <a:xfrm flipH="1">
            <a:off x="8132408" y="2465323"/>
            <a:ext cx="254832" cy="314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995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D9F3409-E549-41CE-B5D0-8FED154EE1A9}"/>
              </a:ext>
            </a:extLst>
          </p:cNvPr>
          <p:cNvSpPr txBox="1"/>
          <p:nvPr/>
        </p:nvSpPr>
        <p:spPr>
          <a:xfrm>
            <a:off x="274780" y="668777"/>
            <a:ext cx="4485861" cy="108813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dirty="0">
                <a:latin typeface="+mj-lt"/>
                <a:ea typeface="+mj-ea"/>
                <a:cs typeface="+mj-cs"/>
              </a:rPr>
              <a:t>Future suggestions </a:t>
            </a:r>
          </a:p>
        </p:txBody>
      </p:sp>
      <p:sp>
        <p:nvSpPr>
          <p:cNvPr id="32" name="Rectangle 3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C7AAF09-D010-469A-A840-6602CB06FE35}"/>
              </a:ext>
            </a:extLst>
          </p:cNvPr>
          <p:cNvSpPr txBox="1"/>
          <p:nvPr/>
        </p:nvSpPr>
        <p:spPr>
          <a:xfrm>
            <a:off x="142831" y="2388349"/>
            <a:ext cx="4498848" cy="2050053"/>
          </a:xfrm>
          <a:prstGeom prst="rect">
            <a:avLst/>
          </a:prstGeom>
        </p:spPr>
        <p:txBody>
          <a:bodyPr vert="horz" lIns="91440" tIns="45720" rIns="91440" bIns="45720" rtlCol="0" anchor="t">
            <a:normAutofit/>
          </a:bodyPr>
          <a:lstStyle/>
          <a:p>
            <a:pPr>
              <a:lnSpc>
                <a:spcPct val="110000"/>
              </a:lnSpc>
              <a:spcAft>
                <a:spcPts val="600"/>
              </a:spcAft>
            </a:pPr>
            <a:r>
              <a:rPr lang="en-US" sz="1200" b="1" dirty="0">
                <a:latin typeface="Calibri" panose="020F0502020204030204" pitchFamily="34" charset="0"/>
                <a:cs typeface="Calibri" panose="020F0502020204030204" pitchFamily="34" charset="0"/>
              </a:rPr>
              <a:t>Predicative power could be improved by:</a:t>
            </a:r>
            <a:endParaRPr lang="en-US" sz="1050" b="1" dirty="0">
              <a:latin typeface="Calibri" panose="020F0502020204030204" pitchFamily="34" charset="0"/>
              <a:cs typeface="Calibri" panose="020F0502020204030204" pitchFamily="34" charset="0"/>
            </a:endParaRPr>
          </a:p>
          <a:p>
            <a:pPr marL="171450" indent="-171450">
              <a:lnSpc>
                <a:spcPct val="110000"/>
              </a:lnSpc>
              <a:spcAft>
                <a:spcPts val="600"/>
              </a:spcAft>
              <a:buFont typeface="Arial" panose="020B0604020202020204" pitchFamily="34" charset="0"/>
              <a:buChar char="•"/>
            </a:pPr>
            <a:r>
              <a:rPr lang="en-US" sz="1200" dirty="0">
                <a:latin typeface="Calibri" panose="020F0502020204030204" pitchFamily="34" charset="0"/>
                <a:cs typeface="Calibri" panose="020F0502020204030204" pitchFamily="34" charset="0"/>
              </a:rPr>
              <a:t>Enriching data with new fields such as location, economic statistics and trends </a:t>
            </a:r>
          </a:p>
        </p:txBody>
      </p:sp>
      <p:pic>
        <p:nvPicPr>
          <p:cNvPr id="3" name="Picture 2" descr="A sign above a store&#10;&#10;Description automatically generated">
            <a:extLst>
              <a:ext uri="{FF2B5EF4-FFF2-40B4-BE49-F238E27FC236}">
                <a16:creationId xmlns:a16="http://schemas.microsoft.com/office/drawing/2014/main" id="{97F1A406-22A5-4A1E-9712-3D8EC855803A}"/>
              </a:ext>
            </a:extLst>
          </p:cNvPr>
          <p:cNvPicPr>
            <a:picLocks noChangeAspect="1"/>
          </p:cNvPicPr>
          <p:nvPr/>
        </p:nvPicPr>
        <p:blipFill rotWithShape="1">
          <a:blip r:embed="rId2">
            <a:extLst>
              <a:ext uri="{28A0092B-C50C-407E-A947-70E740481C1C}">
                <a14:useLocalDpi xmlns:a14="http://schemas.microsoft.com/office/drawing/2010/main" val="0"/>
              </a:ext>
            </a:extLst>
          </a:blip>
          <a:srcRect l="26167" r="23644"/>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
        <p:nvSpPr>
          <p:cNvPr id="15" name="TextBox 14">
            <a:extLst>
              <a:ext uri="{FF2B5EF4-FFF2-40B4-BE49-F238E27FC236}">
                <a16:creationId xmlns:a16="http://schemas.microsoft.com/office/drawing/2014/main" id="{032080CF-7EA2-44BB-A514-E8C4523F745F}"/>
              </a:ext>
            </a:extLst>
          </p:cNvPr>
          <p:cNvSpPr txBox="1"/>
          <p:nvPr/>
        </p:nvSpPr>
        <p:spPr>
          <a:xfrm>
            <a:off x="142831" y="3087184"/>
            <a:ext cx="3590693" cy="2693045"/>
          </a:xfrm>
          <a:prstGeom prst="rect">
            <a:avLst/>
          </a:prstGeom>
          <a:noFill/>
        </p:spPr>
        <p:txBody>
          <a:bodyPr wrap="square" rtlCol="0">
            <a:spAutoFit/>
          </a:bodyPr>
          <a:lstStyle/>
          <a:p>
            <a:pPr>
              <a:spcAft>
                <a:spcPts val="600"/>
              </a:spcAft>
            </a:pPr>
            <a:r>
              <a:rPr lang="en-GB" sz="1200" b="1" dirty="0">
                <a:latin typeface="Calibri" panose="020F0502020204030204" pitchFamily="34" charset="0"/>
                <a:cs typeface="Calibri" panose="020F0502020204030204" pitchFamily="34" charset="0"/>
              </a:rPr>
              <a:t>Future work to complement current analysis:</a:t>
            </a:r>
          </a:p>
          <a:p>
            <a:pPr marL="171450" indent="-171450">
              <a:spcAft>
                <a:spcPts val="600"/>
              </a:spcAft>
              <a:buFont typeface="Arial" panose="020B0604020202020204" pitchFamily="34" charset="0"/>
              <a:buChar char="•"/>
            </a:pPr>
            <a:r>
              <a:rPr lang="en-GB" sz="1200" dirty="0">
                <a:latin typeface="Calibri" panose="020F0502020204030204" pitchFamily="34" charset="0"/>
                <a:cs typeface="Calibri" panose="020F0502020204030204" pitchFamily="34" charset="0"/>
              </a:rPr>
              <a:t>Discrete event simulation of the replenishment process to reduce potential inefficiencies</a:t>
            </a:r>
          </a:p>
          <a:p>
            <a:pPr marL="171450" indent="-171450">
              <a:spcAft>
                <a:spcPts val="600"/>
              </a:spcAft>
              <a:buFont typeface="Arial" panose="020B0604020202020204" pitchFamily="34" charset="0"/>
              <a:buChar char="•"/>
            </a:pPr>
            <a:r>
              <a:rPr lang="en-GB" sz="1200" dirty="0">
                <a:latin typeface="Calibri" panose="020F0502020204030204" pitchFamily="34" charset="0"/>
                <a:cs typeface="Calibri" panose="020F0502020204030204" pitchFamily="34" charset="0"/>
              </a:rPr>
              <a:t>Topic modelling to identify the topics discussed in user comments on products and why they have or have not been purchased</a:t>
            </a:r>
          </a:p>
          <a:p>
            <a:pPr marL="171450" indent="-171450">
              <a:spcAft>
                <a:spcPts val="600"/>
              </a:spcAft>
              <a:buFont typeface="Arial" panose="020B0604020202020204" pitchFamily="34" charset="0"/>
              <a:buChar char="•"/>
            </a:pPr>
            <a:r>
              <a:rPr lang="en-GB" sz="1200" dirty="0">
                <a:latin typeface="Calibri" panose="020F0502020204030204" pitchFamily="34" charset="0"/>
                <a:cs typeface="Calibri" panose="020F0502020204030204" pitchFamily="34" charset="0"/>
              </a:rPr>
              <a:t>Sentiment analysis of comments on products. The output of this can be also used as a way to predict whether products will be discontinued</a:t>
            </a:r>
          </a:p>
          <a:p>
            <a:pPr marL="171450" indent="-171450">
              <a:spcAft>
                <a:spcPts val="600"/>
              </a:spcAft>
              <a:buFont typeface="Arial" panose="020B0604020202020204" pitchFamily="34" charset="0"/>
              <a:buChar char="•"/>
            </a:pPr>
            <a:r>
              <a:rPr lang="en-GB" sz="1200" dirty="0">
                <a:latin typeface="Calibri" panose="020F0502020204030204" pitchFamily="34" charset="0"/>
                <a:cs typeface="Calibri" panose="020F0502020204030204" pitchFamily="34" charset="0"/>
              </a:rPr>
              <a:t>Unsupervised analysis to understand the segment or group of products the are discontinued</a:t>
            </a:r>
          </a:p>
          <a:p>
            <a:pPr>
              <a:spcAft>
                <a:spcPts val="600"/>
              </a:spcAft>
            </a:pPr>
            <a:endParaRPr lang="en-GB"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399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indoor, birthday, decorated, cake&#10;&#10;Description automatically generated">
            <a:extLst>
              <a:ext uri="{FF2B5EF4-FFF2-40B4-BE49-F238E27FC236}">
                <a16:creationId xmlns:a16="http://schemas.microsoft.com/office/drawing/2014/main" id="{9433A65F-D2D9-453D-90DC-D42F1F418FFC}"/>
              </a:ext>
            </a:extLst>
          </p:cNvPr>
          <p:cNvPicPr>
            <a:picLocks noChangeAspect="1"/>
          </p:cNvPicPr>
          <p:nvPr/>
        </p:nvPicPr>
        <p:blipFill rotWithShape="1">
          <a:blip r:embed="rId2">
            <a:extLst>
              <a:ext uri="{28A0092B-C50C-407E-A947-70E740481C1C}">
                <a14:useLocalDpi xmlns:a14="http://schemas.microsoft.com/office/drawing/2010/main" val="0"/>
              </a:ext>
            </a:extLst>
          </a:blip>
          <a:srcRect l="13360" r="12986"/>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44" name="Freeform: Shape 43">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 name="Freeform: Shape 45">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07A44D2-ADB3-4A20-A2BA-3FDC6AC51E02}"/>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a:latin typeface="+mj-lt"/>
                <a:ea typeface="+mj-ea"/>
                <a:cs typeface="+mj-cs"/>
              </a:rPr>
              <a:t>Any questions ?</a:t>
            </a:r>
          </a:p>
        </p:txBody>
      </p:sp>
      <p:sp>
        <p:nvSpPr>
          <p:cNvPr id="48" name="Rectangle 4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536850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163</TotalTime>
  <Words>1509</Words>
  <Application>Microsoft Office PowerPoint</Application>
  <PresentationFormat>Widescreen</PresentationFormat>
  <Paragraphs>141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Calibri</vt:lpstr>
      <vt:lpstr>AccentBoxVTI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Alzilitni (MSc Computer Science FT)</dc:creator>
  <cp:lastModifiedBy>Ibrahim Alzilitni (MSc Computer Science FT)</cp:lastModifiedBy>
  <cp:revision>4</cp:revision>
  <dcterms:created xsi:type="dcterms:W3CDTF">2020-11-01T18:37:30Z</dcterms:created>
  <dcterms:modified xsi:type="dcterms:W3CDTF">2020-11-02T12:05:40Z</dcterms:modified>
</cp:coreProperties>
</file>