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>
      <p:cViewPr varScale="1">
        <p:scale>
          <a:sx n="64" d="100"/>
          <a:sy n="64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26/10/2013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26/10/2013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26/10/2013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26/10/2013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r>
              <a:rPr lang="fr-FR" dirty="0" smtClean="0"/>
              <a:t>Développement SIG en python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5731024"/>
            <a:ext cx="5720680" cy="1126976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Présenté par :</a:t>
            </a:r>
          </a:p>
          <a:p>
            <a:r>
              <a:rPr lang="fr-FR" dirty="0" smtClean="0"/>
              <a:t>		Houd Mohamed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7715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2-3) l’affectation </a:t>
            </a:r>
            <a:r>
              <a:rPr lang="fr-FR" b="1" dirty="0" smtClean="0">
                <a:solidFill>
                  <a:srgbClr val="FFCC00"/>
                </a:solidFill>
              </a:rPr>
              <a:t>simple</a:t>
            </a:r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 et </a:t>
            </a:r>
            <a:b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b="1" dirty="0" smtClean="0">
                <a:solidFill>
                  <a:srgbClr val="FFCC00"/>
                </a:solidFill>
              </a:rPr>
              <a:t>multiple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 1 :</a:t>
            </a:r>
          </a:p>
          <a:p>
            <a:pPr>
              <a:buNone/>
            </a:pPr>
            <a:r>
              <a:rPr lang="fr-FR" dirty="0" smtClean="0"/>
              <a:t>	i=5</a:t>
            </a:r>
          </a:p>
          <a:p>
            <a:r>
              <a:rPr lang="fr-FR" dirty="0" smtClean="0"/>
              <a:t>Syntaxe 2 :</a:t>
            </a:r>
          </a:p>
          <a:p>
            <a:pPr>
              <a:buNone/>
            </a:pPr>
            <a:r>
              <a:rPr lang="fr-FR" dirty="0" smtClean="0"/>
              <a:t>	i=j</a:t>
            </a:r>
          </a:p>
          <a:p>
            <a:r>
              <a:rPr lang="fr-FR" dirty="0" smtClean="0"/>
              <a:t>Syntaxe 3 :</a:t>
            </a:r>
          </a:p>
          <a:p>
            <a:pPr>
              <a:buNone/>
            </a:pPr>
            <a:r>
              <a:rPr lang="fr-FR" dirty="0" smtClean="0"/>
              <a:t>	J=3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7715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4900" b="1" dirty="0" smtClean="0">
                <a:solidFill>
                  <a:schemeClr val="tx2">
                    <a:lumMod val="75000"/>
                  </a:schemeClr>
                </a:solidFill>
              </a:rPr>
              <a:t>2-4) Opérations  </a:t>
            </a:r>
            <a:r>
              <a:rPr lang="fr-FR" sz="4900" b="1" dirty="0" smtClean="0">
                <a:solidFill>
                  <a:srgbClr val="FFCC00"/>
                </a:solidFill>
              </a:rPr>
              <a:t>spéciales</a:t>
            </a:r>
            <a:r>
              <a:rPr lang="fr-FR" sz="49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fr-FR" sz="49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sz="4900" b="1" dirty="0" smtClean="0">
                <a:solidFill>
                  <a:schemeClr val="tx2">
                    <a:lumMod val="75000"/>
                  </a:schemeClr>
                </a:solidFill>
              </a:rPr>
              <a:t>sur </a:t>
            </a:r>
            <a:r>
              <a:rPr lang="fr-FR" sz="4900" b="1" dirty="0" smtClean="0">
                <a:solidFill>
                  <a:srgbClr val="FFCC00"/>
                </a:solidFill>
              </a:rPr>
              <a:t>les</a:t>
            </a:r>
            <a:r>
              <a:rPr lang="fr-FR" sz="4900" b="1" dirty="0" smtClean="0">
                <a:solidFill>
                  <a:schemeClr val="tx2">
                    <a:lumMod val="75000"/>
                  </a:schemeClr>
                </a:solidFill>
              </a:rPr>
              <a:t> chaines </a:t>
            </a:r>
            <a:r>
              <a:rPr lang="fr-FR" sz="4900" b="1" dirty="0" smtClean="0">
                <a:solidFill>
                  <a:srgbClr val="FFCC00"/>
                </a:solidFill>
              </a:rPr>
              <a:t>de</a:t>
            </a:r>
            <a:r>
              <a:rPr lang="fr-FR" sz="4900" b="1" dirty="0" smtClean="0">
                <a:solidFill>
                  <a:schemeClr val="tx2">
                    <a:lumMod val="75000"/>
                  </a:schemeClr>
                </a:solidFill>
              </a:rPr>
              <a:t> caractère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Syntaxes :</a:t>
            </a:r>
          </a:p>
          <a:p>
            <a:pPr>
              <a:buNone/>
            </a:pPr>
            <a:r>
              <a:rPr lang="fr-FR" dirty="0" smtClean="0"/>
              <a:t>	CC=‘‘il fait le beau’’ </a:t>
            </a:r>
            <a:r>
              <a:rPr lang="fr-FR" dirty="0" err="1" smtClean="0"/>
              <a:t>eq</a:t>
            </a:r>
            <a:r>
              <a:rPr lang="fr-FR" dirty="0" smtClean="0"/>
              <a:t>. CC= ‘il fait le beau’</a:t>
            </a:r>
          </a:p>
          <a:p>
            <a:r>
              <a:rPr lang="fr-FR" dirty="0" smtClean="0"/>
              <a:t>Attention :</a:t>
            </a:r>
          </a:p>
          <a:p>
            <a:pPr>
              <a:buNone/>
            </a:pPr>
            <a:r>
              <a:rPr lang="fr-FR" dirty="0" smtClean="0"/>
              <a:t>CC=</a:t>
            </a:r>
            <a:r>
              <a:rPr lang="fr-FR" strike="sngStrike" dirty="0" smtClean="0"/>
              <a:t>’il monte l’escalier’; </a:t>
            </a:r>
            <a:r>
              <a:rPr lang="fr-FR" dirty="0" smtClean="0"/>
              <a:t>CC=‘’il monte l’escalier’’</a:t>
            </a:r>
            <a:endParaRPr lang="fr-FR" strike="sngStrike" dirty="0" smtClean="0"/>
          </a:p>
          <a:p>
            <a:r>
              <a:rPr lang="fr-FR" dirty="0" smtClean="0"/>
              <a:t>Utilité de l’antislash  ‘\’:</a:t>
            </a:r>
          </a:p>
          <a:p>
            <a:pPr>
              <a:buNone/>
            </a:pPr>
            <a:r>
              <a:rPr lang="fr-FR" dirty="0" smtClean="0"/>
              <a:t>-Continuer le code dans la ligne suivante</a:t>
            </a:r>
          </a:p>
          <a:p>
            <a:pPr>
              <a:buNone/>
            </a:pPr>
            <a:r>
              <a:rPr lang="fr-FR" dirty="0" smtClean="0"/>
              <a:t>-Échapper les caractères spéciaux EX: ‘l\’escalier’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concaténation :</a:t>
            </a:r>
          </a:p>
          <a:p>
            <a:pPr>
              <a:buNone/>
            </a:pPr>
            <a:r>
              <a:rPr lang="fr-FR" dirty="0" smtClean="0"/>
              <a:t>     CC1= ‘’hello’’; CC2=‘’world’’;CC1+CC2=??</a:t>
            </a:r>
          </a:p>
          <a:p>
            <a:r>
              <a:rPr lang="fr-FR" dirty="0" smtClean="0"/>
              <a:t>Une variable ou plutôt un objet :</a:t>
            </a:r>
          </a:p>
          <a:p>
            <a:pPr>
              <a:buNone/>
            </a:pPr>
            <a:r>
              <a:rPr lang="fr-FR" dirty="0" smtClean="0"/>
              <a:t>	CC1.</a:t>
            </a:r>
            <a:r>
              <a:rPr lang="fr-FR" dirty="0" err="1" smtClean="0"/>
              <a:t>capitalize</a:t>
            </a:r>
            <a:r>
              <a:rPr lang="fr-FR" dirty="0" smtClean="0"/>
              <a:t>()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que signifie cette écriture?</a:t>
            </a:r>
          </a:p>
          <a:p>
            <a:r>
              <a:rPr lang="fr-FR" dirty="0" err="1" smtClean="0"/>
              <a:t>Slicing</a:t>
            </a:r>
            <a:r>
              <a:rPr lang="fr-FR" dirty="0" smtClean="0"/>
              <a:t> et indices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print</a:t>
            </a:r>
            <a:r>
              <a:rPr lang="fr-FR" dirty="0" smtClean="0"/>
              <a:t> CC1[0] </a:t>
            </a:r>
            <a:r>
              <a:rPr lang="fr-FR" dirty="0" smtClean="0">
                <a:sym typeface="Wingdings" pitchFamily="2" charset="2"/>
              </a:rPr>
              <a:t> ??; </a:t>
            </a:r>
            <a:r>
              <a:rPr lang="fr-FR" dirty="0" err="1" smtClean="0">
                <a:sym typeface="Wingdings" pitchFamily="2" charset="2"/>
              </a:rPr>
              <a:t>print</a:t>
            </a:r>
            <a:r>
              <a:rPr lang="fr-FR" dirty="0" smtClean="0">
                <a:sym typeface="Wingdings" pitchFamily="2" charset="2"/>
              </a:rPr>
              <a:t> CC1[1:4] ??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	CC1[</a:t>
            </a:r>
            <a:r>
              <a:rPr lang="fr-FR" dirty="0" err="1" smtClean="0">
                <a:sym typeface="Wingdings" pitchFamily="2" charset="2"/>
              </a:rPr>
              <a:t>a:b</a:t>
            </a:r>
            <a:r>
              <a:rPr lang="fr-FR" dirty="0" smtClean="0">
                <a:sym typeface="Wingdings" pitchFamily="2" charset="2"/>
              </a:rPr>
              <a:t>] b n’étant pas inclus dans l’</a:t>
            </a:r>
            <a:r>
              <a:rPr lang="fr-FR" dirty="0" err="1" smtClean="0">
                <a:sym typeface="Wingdings" pitchFamily="2" charset="2"/>
              </a:rPr>
              <a:t>intervale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4900" b="1" dirty="0" smtClean="0">
                <a:solidFill>
                  <a:schemeClr val="tx2">
                    <a:lumMod val="75000"/>
                  </a:schemeClr>
                </a:solidFill>
              </a:rPr>
              <a:t>2-4) Opérations  </a:t>
            </a:r>
            <a:r>
              <a:rPr lang="fr-FR" sz="4900" b="1" dirty="0" smtClean="0">
                <a:solidFill>
                  <a:srgbClr val="FFCC00"/>
                </a:solidFill>
              </a:rPr>
              <a:t>spéciales</a:t>
            </a:r>
            <a:r>
              <a:rPr lang="fr-FR" sz="49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fr-FR" sz="49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sz="4900" b="1" dirty="0" smtClean="0">
                <a:solidFill>
                  <a:schemeClr val="tx2">
                    <a:lumMod val="75000"/>
                  </a:schemeClr>
                </a:solidFill>
              </a:rPr>
              <a:t>sur </a:t>
            </a:r>
            <a:r>
              <a:rPr lang="fr-FR" sz="4900" b="1" dirty="0" smtClean="0">
                <a:solidFill>
                  <a:srgbClr val="FFCC00"/>
                </a:solidFill>
              </a:rPr>
              <a:t>les</a:t>
            </a:r>
            <a:r>
              <a:rPr lang="fr-FR" sz="4900" b="1" dirty="0" smtClean="0">
                <a:solidFill>
                  <a:schemeClr val="tx2">
                    <a:lumMod val="75000"/>
                  </a:schemeClr>
                </a:solidFill>
              </a:rPr>
              <a:t> chaines </a:t>
            </a:r>
            <a:r>
              <a:rPr lang="fr-FR" sz="4900" b="1" dirty="0" smtClean="0">
                <a:solidFill>
                  <a:srgbClr val="FFCC00"/>
                </a:solidFill>
              </a:rPr>
              <a:t>de</a:t>
            </a:r>
            <a:r>
              <a:rPr lang="fr-FR" sz="4900" b="1" dirty="0" smtClean="0">
                <a:solidFill>
                  <a:schemeClr val="tx2">
                    <a:lumMod val="75000"/>
                  </a:schemeClr>
                </a:solidFill>
              </a:rPr>
              <a:t> caractère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2-5) Conversion </a:t>
            </a:r>
            <a:r>
              <a:rPr lang="fr-FR" b="1" dirty="0" smtClean="0">
                <a:solidFill>
                  <a:srgbClr val="FFCC00"/>
                </a:solidFill>
              </a:rPr>
              <a:t>entre</a:t>
            </a:r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 variables </a:t>
            </a:r>
            <a:r>
              <a:rPr lang="fr-FR" b="1" dirty="0" smtClean="0">
                <a:solidFill>
                  <a:srgbClr val="FFCC00"/>
                </a:solidFill>
              </a:rPr>
              <a:t>(Casting)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casting correspond à une conversion d’un type de variable à un autre, cependant il faut faire attention à la perte de précision :</a:t>
            </a:r>
          </a:p>
          <a:p>
            <a:pPr>
              <a:buNone/>
            </a:pPr>
            <a:r>
              <a:rPr lang="fr-FR" dirty="0" smtClean="0"/>
              <a:t>	i=50        </a:t>
            </a:r>
            <a:r>
              <a:rPr lang="fr-FR" dirty="0" err="1" smtClean="0"/>
              <a:t>integer</a:t>
            </a:r>
            <a:r>
              <a:rPr lang="fr-FR" dirty="0" smtClean="0"/>
              <a:t> ;            j=</a:t>
            </a:r>
            <a:r>
              <a:rPr lang="fr-FR" dirty="0" err="1" smtClean="0"/>
              <a:t>str</a:t>
            </a:r>
            <a:r>
              <a:rPr lang="fr-FR" dirty="0" smtClean="0"/>
              <a:t>(i)      String</a:t>
            </a:r>
          </a:p>
          <a:p>
            <a:pPr>
              <a:buNone/>
            </a:pPr>
            <a:r>
              <a:rPr lang="fr-FR" dirty="0" err="1" smtClean="0"/>
              <a:t>print</a:t>
            </a:r>
            <a:r>
              <a:rPr lang="fr-FR" dirty="0" smtClean="0"/>
              <a:t> j </a:t>
            </a:r>
            <a:r>
              <a:rPr lang="fr-FR" dirty="0" smtClean="0">
                <a:sym typeface="Wingdings" pitchFamily="2" charset="2"/>
              </a:rPr>
              <a:t> ‘50’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	i=78.975     </a:t>
            </a:r>
            <a:r>
              <a:rPr lang="fr-FR" dirty="0" err="1" smtClean="0">
                <a:sym typeface="Wingdings" pitchFamily="2" charset="2"/>
              </a:rPr>
              <a:t>float</a:t>
            </a:r>
            <a:r>
              <a:rPr lang="fr-FR" dirty="0" smtClean="0">
                <a:sym typeface="Wingdings" pitchFamily="2" charset="2"/>
              </a:rPr>
              <a:t> ;	       j=</a:t>
            </a:r>
            <a:r>
              <a:rPr lang="fr-FR" dirty="0" err="1" smtClean="0">
                <a:sym typeface="Wingdings" pitchFamily="2" charset="2"/>
              </a:rPr>
              <a:t>int</a:t>
            </a:r>
            <a:r>
              <a:rPr lang="fr-FR" dirty="0" smtClean="0">
                <a:sym typeface="Wingdings" pitchFamily="2" charset="2"/>
              </a:rPr>
              <a:t>(i)</a:t>
            </a:r>
          </a:p>
          <a:p>
            <a:pPr>
              <a:buNone/>
            </a:pPr>
            <a:r>
              <a:rPr lang="fr-FR" dirty="0" err="1" smtClean="0">
                <a:sym typeface="Wingdings" pitchFamily="2" charset="2"/>
              </a:rPr>
              <a:t>Print</a:t>
            </a:r>
            <a:r>
              <a:rPr lang="fr-FR" dirty="0" smtClean="0">
                <a:sym typeface="Wingdings" pitchFamily="2" charset="2"/>
              </a:rPr>
              <a:t> j  78  (perte de précision)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3) Opérateurs </a:t>
            </a:r>
            <a:r>
              <a:rPr lang="fr-FR" b="1" dirty="0" smtClean="0">
                <a:solidFill>
                  <a:srgbClr val="FFCC00"/>
                </a:solidFill>
              </a:rPr>
              <a:t>et</a:t>
            </a:r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 expressions</a:t>
            </a:r>
            <a:b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fr-FR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supporte des opérations arithmétiques simples: </a:t>
            </a:r>
          </a:p>
          <a:p>
            <a:pPr>
              <a:buNone/>
            </a:pPr>
            <a:r>
              <a:rPr lang="fr-FR" dirty="0" smtClean="0"/>
              <a:t>a=5;   	b=8;	      c=a + b; c=a/b; c=</a:t>
            </a:r>
            <a:r>
              <a:rPr lang="fr-FR" dirty="0" err="1" smtClean="0"/>
              <a:t>a%b</a:t>
            </a:r>
            <a:r>
              <a:rPr lang="fr-FR" dirty="0" smtClean="0"/>
              <a:t>;     c=a-b; c=a*b</a:t>
            </a:r>
          </a:p>
          <a:p>
            <a:r>
              <a:rPr lang="fr-FR" dirty="0" smtClean="0"/>
              <a:t>Priorité des opérations :</a:t>
            </a:r>
          </a:p>
          <a:p>
            <a:r>
              <a:rPr lang="fr-FR" dirty="0" smtClean="0"/>
              <a:t>3*7-2=19;		3*(7-2)=??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4) Les instructions </a:t>
            </a:r>
            <a:r>
              <a:rPr lang="fr-FR" b="1" dirty="0" smtClean="0">
                <a:solidFill>
                  <a:srgbClr val="FFCC00"/>
                </a:solidFill>
              </a:rPr>
              <a:t>de</a:t>
            </a:r>
            <a:br>
              <a:rPr lang="fr-FR" b="1" dirty="0" smtClean="0">
                <a:solidFill>
                  <a:srgbClr val="FFCC00"/>
                </a:solidFill>
              </a:rPr>
            </a:br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 contrôle </a:t>
            </a:r>
            <a:r>
              <a:rPr lang="fr-FR" b="1" dirty="0" smtClean="0">
                <a:solidFill>
                  <a:srgbClr val="FFCC00"/>
                </a:solidFill>
              </a:rPr>
              <a:t>du</a:t>
            </a:r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 flux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A= 56		;    		B=90</a:t>
            </a:r>
          </a:p>
          <a:p>
            <a:pPr>
              <a:buNone/>
            </a:pPr>
            <a:r>
              <a:rPr lang="fr-FR" dirty="0" smtClean="0"/>
              <a:t>If A &gt; B : 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print</a:t>
            </a:r>
            <a:r>
              <a:rPr lang="fr-FR" dirty="0" smtClean="0"/>
              <a:t> ‘A est supérieur à B’</a:t>
            </a:r>
          </a:p>
          <a:p>
            <a:pPr>
              <a:buNone/>
            </a:pPr>
            <a:r>
              <a:rPr lang="fr-FR" dirty="0" err="1" smtClean="0"/>
              <a:t>Else</a:t>
            </a:r>
            <a:r>
              <a:rPr lang="fr-FR" dirty="0" smtClean="0"/>
              <a:t>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print</a:t>
            </a:r>
            <a:r>
              <a:rPr lang="fr-FR" dirty="0" smtClean="0"/>
              <a:t> ‘A est inférieur à B’</a:t>
            </a:r>
          </a:p>
          <a:p>
            <a:pPr>
              <a:buNone/>
            </a:pPr>
            <a:r>
              <a:rPr lang="fr-FR" b="1" i="1" dirty="0" smtClean="0"/>
              <a:t>‘if’ vérifie une condition passée en paramètre, si cette dernière s’avère fausse les instructions suivant ‘</a:t>
            </a:r>
            <a:r>
              <a:rPr lang="fr-FR" b="1" i="1" dirty="0" err="1" smtClean="0"/>
              <a:t>Else</a:t>
            </a:r>
            <a:r>
              <a:rPr lang="fr-FR" b="1" i="1" dirty="0" smtClean="0"/>
              <a:t>’ sont  exécutées </a:t>
            </a:r>
            <a:endParaRPr lang="fr-FR" b="1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1268760"/>
            <a:ext cx="3280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4-1) Condition </a:t>
            </a:r>
            <a:r>
              <a:rPr lang="fr-FR" sz="3600" b="1" dirty="0" smtClean="0">
                <a:solidFill>
                  <a:srgbClr val="FFCC00"/>
                </a:solidFill>
                <a:latin typeface="+mj-lt"/>
                <a:ea typeface="+mj-ea"/>
                <a:cs typeface="+mj-cs"/>
              </a:rPr>
              <a:t>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</a:rPr>
              <a:t>4-2) Les </a:t>
            </a:r>
            <a:r>
              <a:rPr lang="fr-FR" sz="3600" b="1" dirty="0" smtClean="0">
                <a:solidFill>
                  <a:srgbClr val="FFCC00"/>
                </a:solidFill>
              </a:rPr>
              <a:t>instructions</a:t>
            </a:r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</a:rPr>
              <a:t> imbriquées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A=50 		;		B=70</a:t>
            </a:r>
          </a:p>
          <a:p>
            <a:pPr>
              <a:buNone/>
            </a:pPr>
            <a:r>
              <a:rPr lang="fr-FR" dirty="0" smtClean="0"/>
              <a:t>if A==50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print</a:t>
            </a:r>
            <a:r>
              <a:rPr lang="fr-FR" dirty="0" smtClean="0"/>
              <a:t> ‘premier bloc d’instructions ’ </a:t>
            </a:r>
          </a:p>
          <a:p>
            <a:pPr>
              <a:buNone/>
            </a:pPr>
            <a:r>
              <a:rPr lang="fr-FR" dirty="0" smtClean="0"/>
              <a:t>	if A&lt;B :</a:t>
            </a:r>
          </a:p>
          <a:p>
            <a:pPr>
              <a:buNone/>
            </a:pPr>
            <a:r>
              <a:rPr lang="fr-FR" dirty="0" smtClean="0"/>
              <a:t>		</a:t>
            </a:r>
            <a:r>
              <a:rPr lang="fr-FR" dirty="0" err="1" smtClean="0"/>
              <a:t>print</a:t>
            </a:r>
            <a:r>
              <a:rPr lang="fr-FR" dirty="0" smtClean="0"/>
              <a:t> ‘second bloc d’instructions’</a:t>
            </a:r>
          </a:p>
          <a:p>
            <a:pPr>
              <a:buNone/>
            </a:pPr>
            <a:r>
              <a:rPr lang="fr-FR" dirty="0" smtClean="0"/>
              <a:t>		if A%2==0:</a:t>
            </a:r>
          </a:p>
          <a:p>
            <a:pPr>
              <a:buNone/>
            </a:pPr>
            <a:r>
              <a:rPr lang="fr-FR" dirty="0" smtClean="0"/>
              <a:t>			</a:t>
            </a:r>
            <a:r>
              <a:rPr lang="fr-FR" dirty="0" err="1" smtClean="0"/>
              <a:t>print</a:t>
            </a:r>
            <a:r>
              <a:rPr lang="fr-FR" dirty="0" smtClean="0"/>
              <a:t> ‘troisième bloc d’instructions’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</a:rPr>
              <a:t>4-3) Les </a:t>
            </a:r>
            <a:r>
              <a:rPr lang="fr-FR" sz="3600" b="1" dirty="0" smtClean="0">
                <a:solidFill>
                  <a:srgbClr val="FFCC00"/>
                </a:solidFill>
              </a:rPr>
              <a:t>opérateurs</a:t>
            </a:r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fr-FR" sz="3600" b="1" dirty="0" smtClean="0">
                <a:solidFill>
                  <a:srgbClr val="FFCC00"/>
                </a:solidFill>
              </a:rPr>
              <a:t>comparaison</a:t>
            </a:r>
            <a:br>
              <a:rPr lang="fr-FR" sz="3600" b="1" dirty="0" smtClean="0">
                <a:solidFill>
                  <a:srgbClr val="FFCC00"/>
                </a:solidFill>
              </a:rPr>
            </a:br>
            <a:endParaRPr lang="fr-FR" sz="3600" b="1" dirty="0" smtClean="0">
              <a:solidFill>
                <a:srgbClr val="FFCC00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475656" y="1700808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Opérateur de comparaison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en python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Strictement</a:t>
                      </a:r>
                      <a:r>
                        <a:rPr lang="fr-FR" baseline="0" dirty="0" smtClean="0"/>
                        <a:t> supérieur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&gt;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Strictement</a:t>
                      </a:r>
                      <a:r>
                        <a:rPr lang="fr-FR" baseline="0" dirty="0" smtClean="0"/>
                        <a:t> inférieur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&lt;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Est égale</a:t>
                      </a:r>
                      <a:r>
                        <a:rPr lang="fr-FR" baseline="0" dirty="0" smtClean="0"/>
                        <a:t> à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==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Inférieur ou égale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&lt;=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Supérieur ou égale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&gt;=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Est</a:t>
                      </a:r>
                      <a:r>
                        <a:rPr lang="fr-FR" baseline="0" dirty="0" smtClean="0"/>
                        <a:t> (A est B ?)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N’est pas (A n’est pas B)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is</a:t>
                      </a:r>
                      <a:r>
                        <a:rPr lang="fr-FR" dirty="0" smtClean="0"/>
                        <a:t> not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Est différent de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&lt;&gt;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</a:rPr>
              <a:t>4-2) Les boucles</a:t>
            </a:r>
            <a:br>
              <a:rPr lang="fr-FR" sz="3600" b="1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fr-FR" sz="36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A) l’</a:t>
            </a:r>
            <a:r>
              <a:rPr lang="fr-FR" sz="36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instruciton</a:t>
            </a:r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3600" b="1" dirty="0" err="1" smtClean="0">
                <a:solidFill>
                  <a:srgbClr val="FFCC00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fr-FR" sz="3600" b="1" dirty="0" smtClean="0">
                <a:solidFill>
                  <a:srgbClr val="FFCC00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None/>
            </a:pPr>
            <a:r>
              <a:rPr lang="fr-FR" dirty="0" smtClean="0"/>
              <a:t>a=0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err="1" smtClean="0"/>
              <a:t>while</a:t>
            </a:r>
            <a:r>
              <a:rPr lang="fr-FR" dirty="0" smtClean="0"/>
              <a:t> (a&lt;7) :</a:t>
            </a:r>
          </a:p>
          <a:p>
            <a:pPr>
              <a:buNone/>
            </a:pPr>
            <a:r>
              <a:rPr lang="fr-FR" dirty="0" smtClean="0"/>
              <a:t>		a=a+1</a:t>
            </a:r>
          </a:p>
          <a:p>
            <a:pPr>
              <a:buNone/>
            </a:pPr>
            <a:r>
              <a:rPr lang="fr-FR" dirty="0" smtClean="0"/>
              <a:t>		</a:t>
            </a:r>
            <a:r>
              <a:rPr lang="fr-FR" dirty="0" err="1" smtClean="0"/>
              <a:t>print</a:t>
            </a:r>
            <a:r>
              <a:rPr lang="fr-FR" dirty="0" smtClean="0"/>
              <a:t> a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</a:t>
            </a:r>
            <a:r>
              <a:rPr lang="fr-FR" b="1" i="1" dirty="0" smtClean="0"/>
              <a:t>Tant que la condition a &lt;7 renvoie </a:t>
            </a:r>
            <a:r>
              <a:rPr lang="fr-FR" b="1" i="1" dirty="0" err="1" smtClean="0"/>
              <a:t>True</a:t>
            </a:r>
            <a:r>
              <a:rPr lang="fr-FR" b="1" i="1" dirty="0" smtClean="0"/>
              <a:t> </a:t>
            </a:r>
            <a:r>
              <a:rPr lang="fr-FR" b="1" i="1" dirty="0" smtClean="0">
                <a:sym typeface="Wingdings" pitchFamily="2" charset="2"/>
              </a:rPr>
              <a:t></a:t>
            </a:r>
            <a:r>
              <a:rPr lang="fr-FR" b="1" i="1" dirty="0" smtClean="0"/>
              <a:t>exécuter le bloc d’instructions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</a:rPr>
              <a:t>B) L’instruction </a:t>
            </a:r>
            <a:r>
              <a:rPr lang="fr-FR" sz="3600" b="1" dirty="0" smtClean="0">
                <a:solidFill>
                  <a:srgbClr val="FFCC00"/>
                </a:solidFill>
              </a:rPr>
              <a:t>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i=0</a:t>
            </a:r>
          </a:p>
          <a:p>
            <a:pPr>
              <a:buNone/>
            </a:pPr>
            <a:r>
              <a:rPr lang="fr-FR" dirty="0" smtClean="0"/>
              <a:t>for i in range (10):</a:t>
            </a:r>
          </a:p>
          <a:p>
            <a:pPr>
              <a:buNone/>
            </a:pPr>
            <a:r>
              <a:rPr lang="fr-FR" dirty="0" smtClean="0"/>
              <a:t>		</a:t>
            </a:r>
            <a:r>
              <a:rPr lang="fr-FR" dirty="0" err="1" smtClean="0"/>
              <a:t>print</a:t>
            </a:r>
            <a:r>
              <a:rPr lang="fr-FR" dirty="0" smtClean="0"/>
              <a:t> i</a:t>
            </a:r>
          </a:p>
          <a:p>
            <a:pPr>
              <a:buNone/>
            </a:pPr>
            <a:endParaRPr lang="fr-FR" sz="3600" b="1" dirty="0" smtClean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fr-FR" b="1" i="1" dirty="0" smtClean="0"/>
              <a:t>La boucle for est généralement utilisée seulement  pour répéter le bloc d’instruction ‘n’ fois sans condition préalable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Autofit/>
          </a:bodyPr>
          <a:lstStyle/>
          <a:p>
            <a:r>
              <a:rPr lang="fr-FR" sz="9600" b="1" dirty="0" smtClean="0">
                <a:solidFill>
                  <a:schemeClr val="tx2">
                    <a:lumMod val="75000"/>
                  </a:schemeClr>
                </a:solidFill>
              </a:rPr>
              <a:t>Pyt</a:t>
            </a:r>
            <a:r>
              <a:rPr lang="fr-FR" sz="9600" b="1" dirty="0" smtClean="0">
                <a:solidFill>
                  <a:srgbClr val="FFCC00"/>
                </a:solidFill>
              </a:rPr>
              <a:t>hon</a:t>
            </a:r>
            <a:endParaRPr lang="fr-FR" sz="9600" b="1" dirty="0">
              <a:solidFill>
                <a:srgbClr val="FFCC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7715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Tableau=[10, 2 ,7, 30 ]</a:t>
            </a:r>
          </a:p>
          <a:p>
            <a:pPr>
              <a:buNone/>
            </a:pPr>
            <a:r>
              <a:rPr lang="fr-FR" dirty="0" smtClean="0"/>
              <a:t>for i in Tableau :</a:t>
            </a:r>
          </a:p>
          <a:p>
            <a:pPr>
              <a:buNone/>
            </a:pPr>
            <a:r>
              <a:rPr lang="fr-FR" dirty="0" smtClean="0"/>
              <a:t>		</a:t>
            </a:r>
            <a:r>
              <a:rPr lang="fr-FR" dirty="0" err="1" smtClean="0"/>
              <a:t>print</a:t>
            </a:r>
            <a:r>
              <a:rPr lang="fr-FR" dirty="0" smtClean="0"/>
              <a:t> i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b="1" i="1" dirty="0" smtClean="0"/>
              <a:t>La boucle for est fort intéressante lorsqu’il s’agit de parcourir des objets 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</a:rPr>
              <a:t>B) L’instruction </a:t>
            </a:r>
            <a:r>
              <a:rPr lang="fr-FR" sz="3600" b="1" dirty="0" smtClean="0">
                <a:solidFill>
                  <a:srgbClr val="FFCC00"/>
                </a:solidFill>
              </a:rPr>
              <a:t>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</a:rPr>
              <a:t>C) Les instructions </a:t>
            </a:r>
            <a:r>
              <a:rPr lang="fr-FR" sz="3600" b="1" dirty="0" smtClean="0">
                <a:solidFill>
                  <a:srgbClr val="FFCC00"/>
                </a:solidFill>
              </a:rPr>
              <a:t>break</a:t>
            </a:r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</a:rPr>
              <a:t> et </a:t>
            </a:r>
            <a:r>
              <a:rPr lang="fr-FR" sz="3600" b="1" dirty="0" smtClean="0">
                <a:solidFill>
                  <a:srgbClr val="FFCC00"/>
                </a:solidFill>
              </a:rPr>
              <a:t>continue</a:t>
            </a:r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fr-FR" sz="3600" b="1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fr-FR" sz="36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b="1" dirty="0" smtClean="0"/>
              <a:t>L’instruction ‘break’ couplée à une condition permet de Controller le flux d’instructions à l’intérieur d‘une boucle  :</a:t>
            </a:r>
          </a:p>
          <a:p>
            <a:pPr>
              <a:buNone/>
            </a:pPr>
            <a:r>
              <a:rPr lang="fr-FR" dirty="0" smtClean="0"/>
              <a:t>for i in range (10) :</a:t>
            </a:r>
          </a:p>
          <a:p>
            <a:pPr>
              <a:buNone/>
            </a:pPr>
            <a:r>
              <a:rPr lang="fr-FR" dirty="0" smtClean="0"/>
              <a:t>		if i == 7 :</a:t>
            </a:r>
          </a:p>
          <a:p>
            <a:pPr>
              <a:buNone/>
            </a:pPr>
            <a:r>
              <a:rPr lang="fr-FR" dirty="0" smtClean="0"/>
              <a:t>			</a:t>
            </a:r>
            <a:r>
              <a:rPr lang="fr-FR" dirty="0" err="1" smtClean="0"/>
              <a:t>print</a:t>
            </a:r>
            <a:r>
              <a:rPr lang="fr-FR" dirty="0" smtClean="0"/>
              <a:t> i </a:t>
            </a:r>
          </a:p>
          <a:p>
            <a:pPr>
              <a:buNone/>
            </a:pPr>
            <a:r>
              <a:rPr lang="fr-FR" dirty="0" smtClean="0"/>
              <a:t>			break</a:t>
            </a:r>
          </a:p>
          <a:p>
            <a:pPr>
              <a:buNone/>
            </a:pPr>
            <a:r>
              <a:rPr lang="fr-FR" dirty="0" smtClean="0"/>
              <a:t>		</a:t>
            </a:r>
            <a:r>
              <a:rPr lang="fr-FR" dirty="0" err="1" smtClean="0"/>
              <a:t>else</a:t>
            </a:r>
            <a:r>
              <a:rPr lang="fr-FR" dirty="0" smtClean="0"/>
              <a:t> :</a:t>
            </a:r>
          </a:p>
          <a:p>
            <a:pPr>
              <a:buNone/>
            </a:pPr>
            <a:r>
              <a:rPr lang="fr-FR" dirty="0" smtClean="0"/>
              <a:t>			</a:t>
            </a:r>
            <a:r>
              <a:rPr lang="fr-FR" dirty="0" err="1" smtClean="0"/>
              <a:t>print</a:t>
            </a:r>
            <a:r>
              <a:rPr lang="fr-FR" dirty="0" smtClean="0"/>
              <a:t> 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C) Les instructions </a:t>
            </a:r>
            <a:r>
              <a:rPr lang="fr-FR" b="1" dirty="0" smtClean="0">
                <a:solidFill>
                  <a:srgbClr val="FFCC00"/>
                </a:solidFill>
              </a:rPr>
              <a:t>break</a:t>
            </a:r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 et </a:t>
            </a:r>
            <a:r>
              <a:rPr lang="fr-FR" b="1" dirty="0" smtClean="0">
                <a:solidFill>
                  <a:srgbClr val="FFCC00"/>
                </a:solidFill>
              </a:rPr>
              <a:t>continue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 (10) :</a:t>
            </a:r>
          </a:p>
          <a:p>
            <a:pPr>
              <a:buNone/>
            </a:pPr>
            <a:r>
              <a:rPr lang="en-US" dirty="0" smtClean="0"/>
              <a:t>	if </a:t>
            </a:r>
            <a:r>
              <a:rPr lang="en-US" dirty="0" err="1" smtClean="0"/>
              <a:t>i</a:t>
            </a:r>
            <a:r>
              <a:rPr lang="en-US" dirty="0" smtClean="0"/>
              <a:t> &lt;&gt;7 :</a:t>
            </a:r>
          </a:p>
          <a:p>
            <a:pPr>
              <a:buNone/>
            </a:pPr>
            <a:r>
              <a:rPr lang="en-US" dirty="0" smtClean="0"/>
              <a:t>		print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continue</a:t>
            </a:r>
          </a:p>
          <a:p>
            <a:pPr>
              <a:buNone/>
            </a:pPr>
            <a:r>
              <a:rPr lang="en-US" dirty="0" smtClean="0"/>
              <a:t>	j=3*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if j &lt;&gt;6 :</a:t>
            </a:r>
          </a:p>
          <a:p>
            <a:pPr>
              <a:buNone/>
            </a:pPr>
            <a:r>
              <a:rPr lang="en-US" dirty="0" smtClean="0"/>
              <a:t>		print j</a:t>
            </a:r>
          </a:p>
          <a:p>
            <a:pPr>
              <a:buNone/>
            </a:pPr>
            <a:r>
              <a:rPr lang="en-US" dirty="0" smtClean="0"/>
              <a:t>		continue</a:t>
            </a:r>
          </a:p>
          <a:p>
            <a:pPr>
              <a:buNone/>
            </a:pPr>
            <a:r>
              <a:rPr lang="en-US" dirty="0" smtClean="0"/>
              <a:t>	print 'fin'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5) Les fonctions </a:t>
            </a:r>
            <a:r>
              <a:rPr lang="fr-FR" b="1" dirty="0" smtClean="0">
                <a:solidFill>
                  <a:srgbClr val="FFCC00"/>
                </a:solidFill>
              </a:rPr>
              <a:t>lambda</a:t>
            </a:r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fr-FR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6) Gestion des </a:t>
            </a:r>
            <a:r>
              <a:rPr lang="fr-FR" b="1" dirty="0" smtClean="0">
                <a:solidFill>
                  <a:srgbClr val="FFCC00"/>
                </a:solidFill>
              </a:rPr>
              <a:t>exceptions</a:t>
            </a:r>
            <a:br>
              <a:rPr lang="fr-FR" b="1" dirty="0" smtClean="0">
                <a:solidFill>
                  <a:srgbClr val="FFCC00"/>
                </a:solidFill>
              </a:rPr>
            </a:br>
            <a:endParaRPr lang="fr-FR" b="1" dirty="0" smtClean="0">
              <a:solidFill>
                <a:srgbClr val="FFCC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Essayons  : 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print</a:t>
            </a:r>
            <a:r>
              <a:rPr lang="fr-FR" dirty="0" smtClean="0"/>
              <a:t> 90/0 </a:t>
            </a:r>
            <a:r>
              <a:rPr lang="fr-FR" dirty="0" smtClean="0">
                <a:sym typeface="Wingdings" pitchFamily="2" charset="2"/>
              </a:rPr>
              <a:t> ??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Nécessité de gestion des erreurs afin d’éviter les arrêts prématurés dans l’exécution d’un script</a:t>
            </a:r>
          </a:p>
          <a:p>
            <a:pPr>
              <a:buNone/>
            </a:pPr>
            <a:r>
              <a:rPr lang="fr-FR" dirty="0" err="1" smtClean="0"/>
              <a:t>Def</a:t>
            </a:r>
            <a:r>
              <a:rPr lang="fr-FR" smtClean="0"/>
              <a:t> Nom(</a:t>
            </a:r>
            <a:r>
              <a:rPr lang="fr-FR" dirty="0" err="1" smtClean="0"/>
              <a:t>a,b</a:t>
            </a:r>
            <a:r>
              <a:rPr lang="fr-FR" dirty="0" smtClean="0"/>
              <a:t>)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Try</a:t>
            </a:r>
            <a:r>
              <a:rPr lang="fr-FR" dirty="0" smtClean="0"/>
              <a:t> :</a:t>
            </a:r>
          </a:p>
          <a:p>
            <a:pPr>
              <a:buNone/>
            </a:pPr>
            <a:r>
              <a:rPr lang="fr-FR" dirty="0" smtClean="0"/>
              <a:t>		</a:t>
            </a:r>
            <a:r>
              <a:rPr lang="fr-FR" dirty="0" err="1" smtClean="0"/>
              <a:t>print</a:t>
            </a:r>
            <a:r>
              <a:rPr lang="fr-FR" dirty="0" smtClean="0"/>
              <a:t> a/b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Except</a:t>
            </a:r>
            <a:r>
              <a:rPr lang="fr-FR" dirty="0" smtClean="0"/>
              <a:t> :</a:t>
            </a:r>
          </a:p>
          <a:p>
            <a:pPr>
              <a:buNone/>
            </a:pPr>
            <a:r>
              <a:rPr lang="fr-FR" dirty="0" smtClean="0"/>
              <a:t>		</a:t>
            </a:r>
            <a:r>
              <a:rPr lang="fr-FR" dirty="0" err="1" smtClean="0"/>
              <a:t>print</a:t>
            </a:r>
            <a:r>
              <a:rPr lang="fr-FR" dirty="0" smtClean="0"/>
              <a:t>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Généralités sur le langage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est un langage portable, dynamique, extensible, gratuit, qui permet (sans l'imposer) une approche modulaire et orientée objet de la programmation. Python est développé depuis 1989 par Guido van </a:t>
            </a:r>
            <a:r>
              <a:rPr lang="fr-FR" dirty="0" err="1" smtClean="0"/>
              <a:t>Rossum</a:t>
            </a:r>
            <a:r>
              <a:rPr lang="fr-FR" dirty="0" smtClean="0"/>
              <a:t> et de nombreux contributeurs bénévoles ‘’</a:t>
            </a:r>
            <a:r>
              <a:rPr lang="fr-FR" b="1" i="1" dirty="0" smtClean="0"/>
              <a:t> </a:t>
            </a:r>
            <a:r>
              <a:rPr lang="fr-FR" b="1" i="1" dirty="0" err="1" smtClean="0"/>
              <a:t>Stéfane</a:t>
            </a:r>
            <a:r>
              <a:rPr lang="fr-FR" b="1" i="1" dirty="0" smtClean="0"/>
              <a:t> </a:t>
            </a:r>
            <a:r>
              <a:rPr lang="fr-FR" b="1" i="1" dirty="0" err="1" smtClean="0"/>
              <a:t>Fermigier</a:t>
            </a:r>
            <a:r>
              <a:rPr lang="fr-FR" dirty="0" smtClean="0"/>
              <a:t>‘’.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7715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Caractéristiques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FC000"/>
                </a:solidFill>
              </a:rPr>
              <a:t>du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langage</a:t>
            </a:r>
            <a:endParaRPr lang="fr-F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971600" y="1484784"/>
          <a:ext cx="4104456" cy="486052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4104456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Python</a:t>
                      </a:r>
                      <a:r>
                        <a:rPr lang="fr-FR" baseline="0" dirty="0" smtClean="0"/>
                        <a:t> se caractérise par :</a:t>
                      </a:r>
                      <a:endParaRPr lang="fr-FR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fr-FR" dirty="0" smtClean="0"/>
                        <a:t> -Sa</a:t>
                      </a:r>
                      <a:r>
                        <a:rPr lang="fr-FR" baseline="0" dirty="0" smtClean="0"/>
                        <a:t> portabilité</a:t>
                      </a:r>
                      <a:endParaRPr lang="fr-FR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fr-FR" dirty="0" smtClean="0"/>
                        <a:t>-Sa gratuité (licence GNU)</a:t>
                      </a:r>
                      <a:endParaRPr lang="fr-FR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fr-FR" dirty="0" smtClean="0"/>
                        <a:t>-Sa</a:t>
                      </a:r>
                      <a:r>
                        <a:rPr lang="fr-FR" baseline="0" dirty="0" smtClean="0"/>
                        <a:t> simplicité</a:t>
                      </a:r>
                      <a:endParaRPr lang="fr-FR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fr-FR" dirty="0" smtClean="0"/>
                        <a:t>-Son</a:t>
                      </a:r>
                      <a:r>
                        <a:rPr lang="fr-FR" baseline="0" dirty="0" smtClean="0"/>
                        <a:t> format de données évoluées </a:t>
                      </a:r>
                      <a:endParaRPr lang="fr-FR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fr-FR" dirty="0" smtClean="0"/>
                        <a:t>- Ses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Données</a:t>
                      </a:r>
                      <a:r>
                        <a:rPr lang="fr-FR" baseline="0" dirty="0" smtClean="0"/>
                        <a:t> très variées</a:t>
                      </a:r>
                      <a:endParaRPr lang="fr-FR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fr-FR" dirty="0" smtClean="0"/>
                        <a:t>-Absence de pointeurs explicites</a:t>
                      </a:r>
                      <a:endParaRPr lang="fr-FR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fr-FR" dirty="0" smtClean="0"/>
                        <a:t>-Orienté</a:t>
                      </a:r>
                      <a:r>
                        <a:rPr lang="fr-FR" baseline="0" dirty="0" smtClean="0"/>
                        <a:t> objet</a:t>
                      </a:r>
                      <a:endParaRPr lang="fr-FR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-Héritage</a:t>
                      </a:r>
                      <a:r>
                        <a:rPr lang="fr-FR" baseline="0" dirty="0" smtClean="0"/>
                        <a:t> multiple</a:t>
                      </a:r>
                      <a:endParaRPr lang="fr-FR" dirty="0" smtClean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fr-FR" dirty="0" smtClean="0"/>
                        <a:t>-Système d’exceptions</a:t>
                      </a:r>
                      <a:r>
                        <a:rPr lang="fr-FR" baseline="0" dirty="0" smtClean="0"/>
                        <a:t> simple</a:t>
                      </a:r>
                      <a:endParaRPr lang="fr-FR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fr-FR" dirty="0" smtClean="0"/>
                        <a:t>-Diversité de paquetages</a:t>
                      </a:r>
                      <a:r>
                        <a:rPr lang="fr-FR" baseline="0" dirty="0" smtClean="0"/>
                        <a:t> contribués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5076056" y="5196799"/>
          <a:ext cx="3408040" cy="1400553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408040"/>
              </a:tblGrid>
              <a:tr h="466851">
                <a:tc>
                  <a:txBody>
                    <a:bodyPr/>
                    <a:lstStyle/>
                    <a:p>
                      <a:r>
                        <a:rPr lang="fr-FR" dirty="0" smtClean="0"/>
                        <a:t>-Dynamique</a:t>
                      </a:r>
                      <a:endParaRPr lang="fr-FR" dirty="0"/>
                    </a:p>
                  </a:txBody>
                  <a:tcPr/>
                </a:tc>
              </a:tr>
              <a:tr h="466851">
                <a:tc>
                  <a:txBody>
                    <a:bodyPr/>
                    <a:lstStyle/>
                    <a:p>
                      <a:r>
                        <a:rPr lang="fr-FR" dirty="0" smtClean="0"/>
                        <a:t>-Interprété</a:t>
                      </a:r>
                      <a:endParaRPr lang="fr-FR" dirty="0"/>
                    </a:p>
                  </a:txBody>
                  <a:tcPr/>
                </a:tc>
              </a:tr>
              <a:tr h="466851">
                <a:tc>
                  <a:txBody>
                    <a:bodyPr/>
                    <a:lstStyle/>
                    <a:p>
                      <a:r>
                        <a:rPr lang="fr-FR" dirty="0" smtClean="0"/>
                        <a:t>-évolution</a:t>
                      </a:r>
                      <a:r>
                        <a:rPr lang="fr-FR" baseline="0" dirty="0" smtClean="0"/>
                        <a:t> continue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7715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Interprétation et compilation avec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b="1" dirty="0" smtClean="0"/>
              <a:t>interprétation</a:t>
            </a:r>
            <a:r>
              <a:rPr lang="fr-FR" dirty="0" smtClean="0"/>
              <a:t> </a:t>
            </a:r>
            <a:r>
              <a:rPr lang="fr-FR" b="1" dirty="0" smtClean="0"/>
              <a:t>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 </a:t>
            </a:r>
            <a:r>
              <a:rPr lang="fr-FR" b="1" i="1" dirty="0" smtClean="0"/>
              <a:t>compilation :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276872"/>
            <a:ext cx="5364772" cy="134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797152"/>
            <a:ext cx="8596050" cy="12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188640"/>
            <a:ext cx="7715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Interprétation et compilation combinées sur python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5" y="2492896"/>
            <a:ext cx="9129865" cy="130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467544" y="458112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Note : Un ByteCode se rapproche beaucoup plus d’un langage machine et donc est  nettement plus rapide à exécuté qu’un  code source</a:t>
            </a:r>
            <a:endParaRPr lang="fr-FR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188640"/>
            <a:ext cx="7715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Chapitre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CC00"/>
                </a:solidFill>
                <a:latin typeface="Adobe Caslon Pro Bold" pitchFamily="18" charset="0"/>
              </a:rPr>
              <a:t>I :</a:t>
            </a:r>
            <a:r>
              <a:rPr lang="fr-FR" b="1" dirty="0" smtClean="0">
                <a:solidFill>
                  <a:schemeClr val="tx2"/>
                </a:solidFill>
              </a:rPr>
              <a:t>Programmation </a:t>
            </a:r>
            <a:r>
              <a:rPr lang="fr-FR" dirty="0" smtClean="0">
                <a:solidFill>
                  <a:srgbClr val="FFCC00"/>
                </a:solidFill>
                <a:latin typeface="Adobe Caslon Pro Bold" pitchFamily="18" charset="0"/>
              </a:rPr>
              <a:t>séquentielle</a:t>
            </a:r>
            <a:endParaRPr lang="fr-FR" dirty="0">
              <a:solidFill>
                <a:srgbClr val="FFCC00"/>
              </a:solidFill>
              <a:latin typeface="Adobe Caslon Pro Bold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7715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683568" y="1412776"/>
            <a:ext cx="467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1) Le </a:t>
            </a:r>
            <a:r>
              <a:rPr lang="fr-FR" sz="3600" dirty="0" smtClean="0">
                <a:solidFill>
                  <a:srgbClr val="FFCC00"/>
                </a:solidFill>
                <a:latin typeface="Adobe Caslon Pro Bold" pitchFamily="18" charset="0"/>
                <a:ea typeface="+mj-ea"/>
                <a:cs typeface="+mj-cs"/>
              </a:rPr>
              <a:t>flux</a:t>
            </a:r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d’instructions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2564904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i="1" dirty="0" smtClean="0"/>
              <a:t>Sauf mention explicite, les instructions d'un programme s'exécutent les unes après les autres, dans l'ordre où elles ont été écrites à l'intérieur du script.</a:t>
            </a:r>
          </a:p>
          <a:p>
            <a:r>
              <a:rPr lang="fr-FR" sz="2400" dirty="0" smtClean="0"/>
              <a:t>Le « chemin » suivi par Python à travers un programme est appelé un </a:t>
            </a:r>
            <a:r>
              <a:rPr lang="fr-FR" sz="2400" b="1" i="1" dirty="0" smtClean="0"/>
              <a:t>flux d'instructions, et les </a:t>
            </a:r>
            <a:r>
              <a:rPr lang="fr-FR" sz="2400" dirty="0" smtClean="0"/>
              <a:t>constructions qui le modifient sont appelées des </a:t>
            </a:r>
            <a:r>
              <a:rPr lang="fr-FR" sz="2400" b="1" i="1" dirty="0" smtClean="0"/>
              <a:t>instructions de contrôle de flux. 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2) Les</a:t>
            </a:r>
            <a:r>
              <a:rPr lang="fr-FR" dirty="0" smtClean="0"/>
              <a:t> </a:t>
            </a:r>
            <a:r>
              <a:rPr lang="fr-FR" sz="4000" dirty="0" smtClean="0">
                <a:solidFill>
                  <a:srgbClr val="FFCC00"/>
                </a:solidFill>
                <a:latin typeface="Adobe Caslon Pro Bold" pitchFamily="18" charset="0"/>
              </a:rPr>
              <a:t>variables</a:t>
            </a:r>
            <a:endParaRPr lang="fr-FR" sz="4000" dirty="0">
              <a:solidFill>
                <a:srgbClr val="FFCC00"/>
              </a:solidFill>
              <a:latin typeface="Adobe Caslon Pro Bold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Les variables doivent avoir une nomenclature significative :</a:t>
            </a:r>
          </a:p>
          <a:p>
            <a:pPr>
              <a:buNone/>
            </a:pPr>
            <a:r>
              <a:rPr lang="fr-FR" dirty="0" err="1" smtClean="0"/>
              <a:t>alt</a:t>
            </a:r>
            <a:r>
              <a:rPr lang="fr-FR" dirty="0" smtClean="0">
                <a:sym typeface="Wingdings" pitchFamily="2" charset="2"/>
              </a:rPr>
              <a:t>altitude; </a:t>
            </a:r>
            <a:r>
              <a:rPr lang="fr-FR" dirty="0" err="1" smtClean="0">
                <a:sym typeface="Wingdings" pitchFamily="2" charset="2"/>
              </a:rPr>
              <a:t>vtr</a:t>
            </a:r>
            <a:r>
              <a:rPr lang="fr-FR" dirty="0" smtClean="0">
                <a:sym typeface="Wingdings" pitchFamily="2" charset="2"/>
              </a:rPr>
              <a:t>voiture; </a:t>
            </a:r>
            <a:r>
              <a:rPr lang="fr-FR" dirty="0" err="1" smtClean="0">
                <a:sym typeface="Wingdings" pitchFamily="2" charset="2"/>
              </a:rPr>
              <a:t>reslt</a:t>
            </a:r>
            <a:r>
              <a:rPr lang="fr-FR" dirty="0" smtClean="0">
                <a:sym typeface="Wingdings" pitchFamily="2" charset="2"/>
              </a:rPr>
              <a:t>résultat</a:t>
            </a:r>
          </a:p>
          <a:p>
            <a:pPr>
              <a:buNone/>
            </a:pPr>
            <a:r>
              <a:rPr lang="fr-FR" b="1" u="sng" dirty="0" smtClean="0">
                <a:sym typeface="Wingdings" pitchFamily="2" charset="2"/>
              </a:rPr>
              <a:t>Evité les mots réservés :</a:t>
            </a:r>
          </a:p>
          <a:p>
            <a:pPr>
              <a:buNone/>
            </a:pPr>
            <a:r>
              <a:rPr lang="en-US" b="1" i="1" dirty="0" smtClean="0"/>
              <a:t>and; assert; break; class; continue; def; Del; </a:t>
            </a:r>
            <a:r>
              <a:rPr lang="en-US" b="1" i="1" dirty="0" err="1" smtClean="0"/>
              <a:t>elif</a:t>
            </a:r>
            <a:r>
              <a:rPr lang="en-US" b="1" i="1" dirty="0" smtClean="0"/>
              <a:t>; else; except; exec; finally; For; from; global; if; import; in; Is; lambda; not; or; pass; print; Raise; return; try; while; yield</a:t>
            </a:r>
            <a:endParaRPr lang="fr-FR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7715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95536" y="1052736"/>
            <a:ext cx="6948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2-1) Noms </a:t>
            </a:r>
            <a:r>
              <a:rPr lang="fr-FR" sz="3200" dirty="0" smtClean="0">
                <a:solidFill>
                  <a:srgbClr val="FFCC00"/>
                </a:solidFill>
              </a:rPr>
              <a:t>de</a:t>
            </a:r>
            <a:r>
              <a:rPr lang="fr-FR" sz="3200" dirty="0" smtClean="0"/>
              <a:t> </a:t>
            </a:r>
            <a:r>
              <a:rPr lang="fr-FR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variables</a:t>
            </a:r>
            <a:r>
              <a:rPr lang="fr-FR" sz="3200" dirty="0" smtClean="0"/>
              <a:t> </a:t>
            </a:r>
            <a:r>
              <a:rPr lang="fr-FR" sz="3200" dirty="0" smtClean="0">
                <a:solidFill>
                  <a:srgbClr val="FFCC00"/>
                </a:solidFill>
              </a:rPr>
              <a:t>et</a:t>
            </a:r>
            <a:r>
              <a:rPr lang="fr-FR" sz="3200" dirty="0" smtClean="0"/>
              <a:t> </a:t>
            </a:r>
            <a:r>
              <a:rPr lang="fr-FR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mots</a:t>
            </a:r>
            <a:r>
              <a:rPr lang="fr-FR" sz="3200" dirty="0" smtClean="0"/>
              <a:t> </a:t>
            </a:r>
            <a:r>
              <a:rPr lang="fr-FR" sz="3200" dirty="0" smtClean="0">
                <a:solidFill>
                  <a:srgbClr val="FFCC00"/>
                </a:solidFill>
              </a:rPr>
              <a:t>réservés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2-2) Type </a:t>
            </a:r>
            <a:r>
              <a:rPr lang="fr-FR" b="1" dirty="0" smtClean="0">
                <a:solidFill>
                  <a:srgbClr val="FFC000"/>
                </a:solidFill>
              </a:rPr>
              <a:t>de</a:t>
            </a:r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 variables </a:t>
            </a:r>
            <a:r>
              <a:rPr lang="fr-FR" b="1" dirty="0" smtClean="0">
                <a:solidFill>
                  <a:srgbClr val="FFC000"/>
                </a:solidFill>
              </a:rPr>
              <a:t>supportées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sz="4100" dirty="0" smtClean="0"/>
              <a:t>Python supporte les types de variables suivants :</a:t>
            </a:r>
          </a:p>
          <a:p>
            <a:pPr>
              <a:buClr>
                <a:srgbClr val="FFCC00"/>
              </a:buClr>
              <a:buFont typeface="Wingdings" pitchFamily="2" charset="2"/>
              <a:buChar char="v"/>
            </a:pPr>
            <a:r>
              <a:rPr lang="en-US" sz="4100" b="1" dirty="0" err="1" smtClean="0"/>
              <a:t>boolean</a:t>
            </a:r>
            <a:r>
              <a:rPr lang="en-US" sz="4100" b="1" dirty="0" smtClean="0"/>
              <a:t>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4100" b="1" dirty="0" smtClean="0"/>
              <a:t>integer </a:t>
            </a:r>
          </a:p>
          <a:p>
            <a:pPr>
              <a:buClr>
                <a:srgbClr val="FFCC00"/>
              </a:buClr>
              <a:buFont typeface="Wingdings" pitchFamily="2" charset="2"/>
              <a:buChar char="v"/>
            </a:pPr>
            <a:r>
              <a:rPr lang="en-US" sz="4100" b="1" dirty="0" smtClean="0"/>
              <a:t>long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4100" b="1" dirty="0" smtClean="0"/>
              <a:t>float </a:t>
            </a:r>
          </a:p>
          <a:p>
            <a:pPr>
              <a:buClr>
                <a:srgbClr val="FFCC00"/>
              </a:buClr>
              <a:buFont typeface="Wingdings" pitchFamily="2" charset="2"/>
              <a:buChar char="v"/>
            </a:pPr>
            <a:r>
              <a:rPr lang="en-US" sz="4100" b="1" dirty="0" smtClean="0"/>
              <a:t>string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4100" b="1" dirty="0" smtClean="0"/>
              <a:t>list </a:t>
            </a:r>
          </a:p>
          <a:p>
            <a:pPr>
              <a:buClr>
                <a:srgbClr val="FFCC00"/>
              </a:buClr>
              <a:buFont typeface="Wingdings" pitchFamily="2" charset="2"/>
              <a:buChar char="v"/>
            </a:pPr>
            <a:r>
              <a:rPr lang="en-US" sz="4100" b="1" dirty="0" smtClean="0"/>
              <a:t>object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4100" b="1" dirty="0" smtClean="0"/>
              <a:t>None </a:t>
            </a:r>
          </a:p>
          <a:p>
            <a:pPr>
              <a:buClr>
                <a:srgbClr val="FFCC00"/>
              </a:buClr>
              <a:buFont typeface="Wingdings" pitchFamily="2" charset="2"/>
              <a:buChar char="v"/>
            </a:pPr>
            <a:r>
              <a:rPr lang="en-US" sz="4100" b="1" dirty="0" err="1" smtClean="0"/>
              <a:t>Tuple</a:t>
            </a:r>
            <a:endParaRPr lang="en-US" sz="4100" b="1" dirty="0" smtClean="0"/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4100" b="1" dirty="0" smtClean="0"/>
              <a:t>Set (dictionaries)</a:t>
            </a:r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7715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608</Words>
  <Application>Microsoft Office PowerPoint</Application>
  <PresentationFormat>Affichage à l'écran (4:3)</PresentationFormat>
  <Paragraphs>169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Développement SIG en python</vt:lpstr>
      <vt:lpstr>Python</vt:lpstr>
      <vt:lpstr>Généralités sur le langage</vt:lpstr>
      <vt:lpstr>Caractéristiques du langage</vt:lpstr>
      <vt:lpstr>Interprétation et compilation avec python</vt:lpstr>
      <vt:lpstr>Interprétation et compilation combinées sur python</vt:lpstr>
      <vt:lpstr>Chapitre I :Programmation séquentielle</vt:lpstr>
      <vt:lpstr>2) Les variables</vt:lpstr>
      <vt:lpstr>2-2) Type de variables supportées</vt:lpstr>
      <vt:lpstr>2-3) l’affectation simple et  multiple</vt:lpstr>
      <vt:lpstr>2-4) Opérations  spéciales  sur les chaines de caractère </vt:lpstr>
      <vt:lpstr>2-4) Opérations  spéciales  sur les chaines de caractère </vt:lpstr>
      <vt:lpstr>2-5) Conversion entre variables (Casting)</vt:lpstr>
      <vt:lpstr>3) Opérateurs et expressions </vt:lpstr>
      <vt:lpstr>4) Les instructions de  contrôle du flux</vt:lpstr>
      <vt:lpstr>4-2) Les instructions imbriquées</vt:lpstr>
      <vt:lpstr>4-3) Les opérateurs de comparaison </vt:lpstr>
      <vt:lpstr>4-2) Les boucles </vt:lpstr>
      <vt:lpstr>B) L’instruction for</vt:lpstr>
      <vt:lpstr>B) L’instruction for</vt:lpstr>
      <vt:lpstr>C) Les instructions break et continue </vt:lpstr>
      <vt:lpstr>C) Les instructions break et continue</vt:lpstr>
      <vt:lpstr>5) Les fonctions lambda </vt:lpstr>
      <vt:lpstr>6) Gestion des exceptions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SIG en python</dc:title>
  <dc:creator>pocket</dc:creator>
  <cp:lastModifiedBy>pocket</cp:lastModifiedBy>
  <cp:revision>36</cp:revision>
  <dcterms:created xsi:type="dcterms:W3CDTF">2013-10-24T06:25:44Z</dcterms:created>
  <dcterms:modified xsi:type="dcterms:W3CDTF">2013-10-26T09:03:15Z</dcterms:modified>
</cp:coreProperties>
</file>