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2" r:id="rId2"/>
    <p:sldId id="273" r:id="rId3"/>
    <p:sldId id="274" r:id="rId4"/>
    <p:sldId id="275" r:id="rId5"/>
    <p:sldId id="276" r:id="rId6"/>
    <p:sldId id="280" r:id="rId7"/>
    <p:sldId id="279" r:id="rId8"/>
    <p:sldId id="278" r:id="rId9"/>
    <p:sldId id="321" r:id="rId10"/>
    <p:sldId id="261" r:id="rId11"/>
    <p:sldId id="291" r:id="rId12"/>
    <p:sldId id="285" r:id="rId13"/>
    <p:sldId id="287" r:id="rId14"/>
    <p:sldId id="296" r:id="rId15"/>
    <p:sldId id="295" r:id="rId16"/>
    <p:sldId id="297" r:id="rId17"/>
    <p:sldId id="298" r:id="rId18"/>
    <p:sldId id="299" r:id="rId19"/>
    <p:sldId id="300" r:id="rId20"/>
    <p:sldId id="301" r:id="rId21"/>
    <p:sldId id="303" r:id="rId22"/>
    <p:sldId id="305" r:id="rId23"/>
    <p:sldId id="304"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264" r:id="rId40"/>
    <p:sldId id="262" r:id="rId41"/>
    <p:sldId id="267" r:id="rId42"/>
    <p:sldId id="269" r:id="rId43"/>
    <p:sldId id="268" r:id="rId44"/>
    <p:sldId id="265" r:id="rId45"/>
    <p:sldId id="266" r:id="rId46"/>
    <p:sldId id="270" r:id="rId47"/>
    <p:sldId id="271" r:id="rId4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1" autoAdjust="0"/>
    <p:restoredTop sz="76882" autoAdjust="0"/>
  </p:normalViewPr>
  <p:slideViewPr>
    <p:cSldViewPr>
      <p:cViewPr varScale="1">
        <p:scale>
          <a:sx n="51" d="100"/>
          <a:sy n="51" d="100"/>
        </p:scale>
        <p:origin x="-1008" y="-96"/>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EAF9B-B96C-4B0F-AA0D-AD8E069BB2AF}" type="datetimeFigureOut">
              <a:rPr lang="fr-FR" smtClean="0"/>
              <a:pPr/>
              <a:t>13/11/2014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07188-29BE-43A5-B909-5DF9BB5D4F1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répétition de tâches SIG</a:t>
            </a:r>
          </a:p>
          <a:p>
            <a:r>
              <a:rPr lang="fr-FR" dirty="0" smtClean="0"/>
              <a:t>Le </a:t>
            </a:r>
            <a:r>
              <a:rPr lang="fr-FR" dirty="0" err="1" smtClean="0"/>
              <a:t>géotraitement</a:t>
            </a:r>
            <a:r>
              <a:rPr lang="fr-FR" dirty="0" smtClean="0"/>
              <a:t> permet essentiellement d'automatiser les tâches SIG et d'exécuter la modélisation et l'analyse spatiales. Presque toutes les utilisations du SIG impliquent la répétition de tâches. Il est donc nécessaire de créer des méthodes permettant d'automatiser, de documenter et de partager des procédures comprenant plusieurs étapes, appelées </a:t>
            </a:r>
            <a:r>
              <a:rPr lang="fr-FR" dirty="0" err="1" smtClean="0"/>
              <a:t>workflows</a:t>
            </a:r>
            <a:r>
              <a:rPr lang="fr-FR" dirty="0" smtClean="0"/>
              <a:t>. Le </a:t>
            </a:r>
            <a:r>
              <a:rPr lang="fr-FR" dirty="0" err="1" smtClean="0"/>
              <a:t>géotraitement</a:t>
            </a:r>
            <a:r>
              <a:rPr lang="fr-FR" dirty="0" smtClean="0"/>
              <a:t> permet d'automatiser des </a:t>
            </a:r>
            <a:r>
              <a:rPr lang="fr-FR" dirty="0" err="1" smtClean="0"/>
              <a:t>workflows</a:t>
            </a:r>
            <a:r>
              <a:rPr lang="fr-FR" dirty="0" smtClean="0"/>
              <a:t> en fournissant une gamme complète d'outils ainsi qu'un mécanisme pour combiner une série d'outils dans une séquence d'opérations à l'aide de modèles et de scripts.</a:t>
            </a:r>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4</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Créer une</a:t>
            </a:r>
            <a:r>
              <a:rPr lang="fr-FR" baseline="0" dirty="0" smtClean="0"/>
              <a:t> BOP avec un seul outil et sans paramètres</a:t>
            </a:r>
          </a:p>
          <a:p>
            <a:r>
              <a:rPr lang="fr-FR" baseline="0" dirty="0" smtClean="0"/>
              <a:t>Montrer le </a:t>
            </a:r>
            <a:r>
              <a:rPr lang="fr-FR" baseline="0" dirty="0" err="1" smtClean="0"/>
              <a:t>template</a:t>
            </a:r>
            <a:r>
              <a:rPr lang="fr-FR" baseline="0" dirty="0" smtClean="0"/>
              <a:t> et la possibilité de changer certaines choses</a:t>
            </a:r>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27</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boite d’outils définit : 1 ou plusieurs </a:t>
            </a:r>
          </a:p>
          <a:p>
            <a:r>
              <a:rPr lang="fr-FR" dirty="0" smtClean="0"/>
              <a:t>Et cette boite d’outils sera bien sur faite en python</a:t>
            </a:r>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a:t>
            </a:r>
            <a:r>
              <a:rPr lang="fr-FR" dirty="0" err="1" smtClean="0"/>
              <a:t>étiquetes</a:t>
            </a:r>
            <a:r>
              <a:rPr lang="fr-FR" baseline="0" dirty="0" smtClean="0"/>
              <a:t> le nom affiché dans le </a:t>
            </a:r>
            <a:r>
              <a:rPr lang="fr-FR" baseline="0" dirty="0" err="1" smtClean="0"/>
              <a:t>cataogue</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description </a:t>
            </a:r>
            <a:r>
              <a:rPr lang="fr-FR" baseline="0" dirty="0"/>
              <a:t> </a:t>
            </a:r>
            <a:r>
              <a:rPr lang="fr-FR" baseline="0" dirty="0" smtClean="0"/>
              <a:t>contenant des informations supplémentaires à propos de l’outil</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Toolset</a:t>
            </a:r>
            <a:r>
              <a:rPr lang="fr-FR" baseline="0" dirty="0" smtClean="0"/>
              <a:t> est une propriété de l’outil et c’est comme ça que nous allons ajouté des </a:t>
            </a:r>
            <a:r>
              <a:rPr lang="fr-FR" baseline="0" dirty="0" err="1" smtClean="0"/>
              <a:t>toolset</a:t>
            </a:r>
            <a:r>
              <a:rPr lang="fr-FR" baseline="0" dirty="0" smtClean="0"/>
              <a:t> supplémentaires à notre BOP</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Feuille de style : on peut également ajouté une feuille de style customisée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30</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Direction pour dire si le paramètre est un input ou un output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 peut ajouter des dépendances entre les paramètres pour</a:t>
            </a:r>
            <a:r>
              <a:rPr lang="fr-FR" baseline="0" dirty="0" smtClean="0"/>
              <a:t> créer des restrictions dans la sélection des options (généralement pour les champs de type </a:t>
            </a:r>
            <a:r>
              <a:rPr lang="fr-FR" baseline="0" dirty="0" err="1" smtClean="0"/>
              <a:t>field</a:t>
            </a:r>
            <a:r>
              <a:rPr lang="fr-FR" baseline="0" dirty="0" smtClean="0"/>
              <a:t> pour affiché les colonnes de la table des attributs spécifiques à une entité) :</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Parametre2.</a:t>
            </a:r>
            <a:r>
              <a:rPr lang="fr-FR" dirty="0" err="1" smtClean="0"/>
              <a:t>parameterDependencies</a:t>
            </a:r>
            <a:r>
              <a:rPr lang="fr-FR" dirty="0" smtClean="0"/>
              <a:t> = [parametre1.name]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Ensuite on fait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Param1.</a:t>
            </a:r>
            <a:r>
              <a:rPr lang="fr-FR" dirty="0" err="1" smtClean="0"/>
              <a:t>schema.clone</a:t>
            </a:r>
            <a:r>
              <a:rPr lang="fr-FR" dirty="0" smtClean="0"/>
              <a:t>=</a:t>
            </a:r>
            <a:r>
              <a:rPr lang="fr-FR" dirty="0" err="1" smtClean="0"/>
              <a:t>True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31</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Adobe Caslon Pro Bold" pitchFamily="18" charset="0"/>
              </a:rPr>
              <a:t>La méthode </a:t>
            </a:r>
            <a:r>
              <a:rPr lang="fr-FR" sz="1200" dirty="0" err="1" smtClean="0">
                <a:latin typeface="Adobe Caslon Pro Bold" pitchFamily="18" charset="0"/>
              </a:rPr>
              <a:t>updateParameters</a:t>
            </a:r>
            <a:r>
              <a:rPr lang="fr-FR" sz="1200" dirty="0" smtClean="0">
                <a:latin typeface="Adobe Caslon Pro Bold" pitchFamily="18" charset="0"/>
              </a:rPr>
              <a:t> :  on peut la customisé pour changer le comportement de la réponse des paramètres à une valeur saisie par l’utilisateur.</a:t>
            </a:r>
          </a:p>
          <a:p>
            <a:endParaRPr lang="fr-FR" dirty="0" smtClean="0"/>
          </a:p>
          <a:p>
            <a:r>
              <a:rPr lang="fr-FR" dirty="0" smtClean="0"/>
              <a:t>Par exemple mettre</a:t>
            </a:r>
            <a:r>
              <a:rPr lang="fr-FR" baseline="0" dirty="0" smtClean="0"/>
              <a:t> une valeur par défaut dans un paramètre ou encore changer le filtre des propositions en fonction de la valeur renseignée par l’utilisateur.</a:t>
            </a:r>
          </a:p>
          <a:p>
            <a:endParaRPr lang="fr-FR" baseline="0" dirty="0" smtClean="0"/>
          </a:p>
          <a:p>
            <a:r>
              <a:rPr lang="fr-FR" sz="1200" dirty="0" smtClean="0">
                <a:latin typeface="Adobe Caslon Pro Bold" pitchFamily="18" charset="0"/>
              </a:rPr>
              <a:t>La méthode </a:t>
            </a:r>
            <a:r>
              <a:rPr lang="fr-FR" sz="1200" dirty="0" err="1" smtClean="0">
                <a:latin typeface="Adobe Caslon Pro Bold" pitchFamily="18" charset="0"/>
              </a:rPr>
              <a:t>updateMessages</a:t>
            </a:r>
            <a:r>
              <a:rPr lang="fr-FR" sz="1200" dirty="0" smtClean="0">
                <a:latin typeface="Adobe Caslon Pro Bold" pitchFamily="18" charset="0"/>
              </a:rPr>
              <a:t> : </a:t>
            </a:r>
          </a:p>
          <a:p>
            <a:endParaRPr lang="fr-FR" baseline="0" dirty="0" smtClean="0"/>
          </a:p>
          <a:p>
            <a:r>
              <a:rPr lang="fr-FR" baseline="0" dirty="0" smtClean="0"/>
              <a:t>La validation interne est la </a:t>
            </a:r>
            <a:r>
              <a:rPr lang="fr-FR" baseline="0" dirty="0" err="1" smtClean="0"/>
              <a:t>validaiton</a:t>
            </a:r>
            <a:r>
              <a:rPr lang="fr-FR" baseline="0" dirty="0" smtClean="0"/>
              <a:t> du </a:t>
            </a:r>
            <a:r>
              <a:rPr lang="fr-FR" baseline="0" dirty="0" err="1" smtClean="0"/>
              <a:t>géoprocesseur</a:t>
            </a:r>
            <a:r>
              <a:rPr lang="fr-FR" baseline="0" dirty="0" smtClean="0"/>
              <a:t> </a:t>
            </a:r>
          </a:p>
          <a:p>
            <a:endParaRPr lang="fr-FR" baseline="0" dirty="0" smtClean="0"/>
          </a:p>
          <a:p>
            <a:r>
              <a:rPr lang="fr-FR" baseline="0" dirty="0" smtClean="0"/>
              <a:t>Par exemple on teste si la source des données </a:t>
            </a:r>
            <a:r>
              <a:rPr lang="fr-FR" baseline="0" dirty="0" err="1" smtClean="0"/>
              <a:t>éxiste</a:t>
            </a:r>
            <a:endParaRPr lang="fr-FR" baseline="0" dirty="0" smtClean="0"/>
          </a:p>
          <a:p>
            <a:endParaRPr lang="fr-FR" baseline="0" dirty="0" smtClean="0"/>
          </a:p>
          <a:p>
            <a:r>
              <a:rPr lang="fr-FR" baseline="0" dirty="0" smtClean="0"/>
              <a:t>Ajouté un message d’erreur ou un avertissement</a:t>
            </a:r>
          </a:p>
          <a:p>
            <a:endParaRPr lang="fr-FR" baseline="0" dirty="0" smtClean="0"/>
          </a:p>
          <a:p>
            <a:r>
              <a:rPr lang="fr-FR" baseline="0" dirty="0" err="1" smtClean="0"/>
              <a:t>isLicenced</a:t>
            </a:r>
            <a:r>
              <a:rPr lang="fr-FR" baseline="0" dirty="0" smtClean="0"/>
              <a:t> : si cette méthode retourne false l’outil ne pourra pas s’exécuté </a:t>
            </a:r>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32</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Adobe Caslon Pro Bold" pitchFamily="18" charset="0"/>
              </a:rPr>
              <a:t>La méthode </a:t>
            </a:r>
            <a:r>
              <a:rPr lang="fr-FR" sz="1200" dirty="0" err="1" smtClean="0">
                <a:latin typeface="Adobe Caslon Pro Bold" pitchFamily="18" charset="0"/>
              </a:rPr>
              <a:t>updateParameters</a:t>
            </a:r>
            <a:r>
              <a:rPr lang="fr-FR" sz="1200" dirty="0" smtClean="0">
                <a:latin typeface="Adobe Caslon Pro Bold" pitchFamily="18" charset="0"/>
              </a:rPr>
              <a:t> :  on peut la customisé pour changer le comportement de la réponse des paramètres à une valeur saisie par l’utilisateur.</a:t>
            </a:r>
          </a:p>
          <a:p>
            <a:endParaRPr lang="fr-FR" dirty="0" smtClean="0"/>
          </a:p>
          <a:p>
            <a:r>
              <a:rPr lang="fr-FR" dirty="0" smtClean="0"/>
              <a:t>Par exemple mettre</a:t>
            </a:r>
            <a:r>
              <a:rPr lang="fr-FR" baseline="0" dirty="0" smtClean="0"/>
              <a:t> une valeur par défaut dans un paramètre ou encore changer le filtre des propositions en fonction de la valeur renseignée par l’utilisateur.</a:t>
            </a:r>
          </a:p>
          <a:p>
            <a:endParaRPr lang="fr-FR" baseline="0" dirty="0" smtClean="0"/>
          </a:p>
          <a:p>
            <a:r>
              <a:rPr lang="fr-FR" sz="1200" dirty="0" smtClean="0">
                <a:latin typeface="Adobe Caslon Pro Bold" pitchFamily="18" charset="0"/>
              </a:rPr>
              <a:t>La méthode </a:t>
            </a:r>
            <a:r>
              <a:rPr lang="fr-FR" sz="1200" dirty="0" err="1" smtClean="0">
                <a:latin typeface="Adobe Caslon Pro Bold" pitchFamily="18" charset="0"/>
              </a:rPr>
              <a:t>updateMessages</a:t>
            </a:r>
            <a:r>
              <a:rPr lang="fr-FR" sz="1200" dirty="0" smtClean="0">
                <a:latin typeface="Adobe Caslon Pro Bold" pitchFamily="18" charset="0"/>
              </a:rPr>
              <a:t> : </a:t>
            </a:r>
          </a:p>
          <a:p>
            <a:endParaRPr lang="fr-FR" baseline="0" dirty="0" smtClean="0"/>
          </a:p>
          <a:p>
            <a:r>
              <a:rPr lang="fr-FR" baseline="0" dirty="0" smtClean="0"/>
              <a:t>La validation interne est la </a:t>
            </a:r>
            <a:r>
              <a:rPr lang="fr-FR" baseline="0" dirty="0" err="1" smtClean="0"/>
              <a:t>validaiton</a:t>
            </a:r>
            <a:r>
              <a:rPr lang="fr-FR" baseline="0" dirty="0" smtClean="0"/>
              <a:t> du </a:t>
            </a:r>
            <a:r>
              <a:rPr lang="fr-FR" baseline="0" dirty="0" err="1" smtClean="0"/>
              <a:t>géoprocesseur</a:t>
            </a:r>
            <a:r>
              <a:rPr lang="fr-FR" baseline="0" dirty="0" smtClean="0"/>
              <a:t> </a:t>
            </a:r>
          </a:p>
          <a:p>
            <a:endParaRPr lang="fr-FR" baseline="0" dirty="0" smtClean="0"/>
          </a:p>
          <a:p>
            <a:r>
              <a:rPr lang="fr-FR" baseline="0" dirty="0" smtClean="0"/>
              <a:t>Par exemple on teste si la source des données </a:t>
            </a:r>
            <a:r>
              <a:rPr lang="fr-FR" baseline="0" dirty="0" err="1" smtClean="0"/>
              <a:t>éxiste</a:t>
            </a:r>
            <a:endParaRPr lang="fr-FR" baseline="0" dirty="0" smtClean="0"/>
          </a:p>
          <a:p>
            <a:endParaRPr lang="fr-FR" baseline="0" dirty="0" smtClean="0"/>
          </a:p>
          <a:p>
            <a:r>
              <a:rPr lang="fr-FR" baseline="0" dirty="0" smtClean="0"/>
              <a:t>Ajouté un message d’erreur ou un avertissement</a:t>
            </a:r>
          </a:p>
          <a:p>
            <a:endParaRPr lang="fr-FR" baseline="0" dirty="0" smtClean="0"/>
          </a:p>
          <a:p>
            <a:r>
              <a:rPr lang="fr-FR" baseline="0" dirty="0" err="1" smtClean="0"/>
              <a:t>isLicenced</a:t>
            </a:r>
            <a:r>
              <a:rPr lang="fr-FR" baseline="0" dirty="0" smtClean="0"/>
              <a:t> : si cette méthode retourne false l’outil ne pourra pas s’exécuté </a:t>
            </a:r>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33</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Revevir</a:t>
            </a:r>
            <a:r>
              <a:rPr lang="fr-FR" dirty="0" smtClean="0"/>
              <a:t> à la </a:t>
            </a:r>
            <a:r>
              <a:rPr lang="fr-FR" dirty="0" err="1" smtClean="0"/>
              <a:t>toolboxe</a:t>
            </a:r>
            <a:r>
              <a:rPr lang="fr-FR" dirty="0" smtClean="0"/>
              <a:t> précédemment créée</a:t>
            </a:r>
            <a:r>
              <a:rPr lang="fr-FR" baseline="0" dirty="0" smtClean="0"/>
              <a:t> et modifier le </a:t>
            </a:r>
            <a:r>
              <a:rPr lang="fr-FR" baseline="0" dirty="0" err="1" smtClean="0"/>
              <a:t>template</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34</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Adobe Caslon Pro Bold" pitchFamily="18" charset="0"/>
              </a:rPr>
              <a:t>La méthode </a:t>
            </a:r>
            <a:r>
              <a:rPr lang="fr-FR" sz="1200" dirty="0" err="1" smtClean="0">
                <a:latin typeface="Adobe Caslon Pro Bold" pitchFamily="18" charset="0"/>
              </a:rPr>
              <a:t>updateParameters</a:t>
            </a:r>
            <a:r>
              <a:rPr lang="fr-FR" sz="1200" dirty="0" smtClean="0">
                <a:latin typeface="Adobe Caslon Pro Bold" pitchFamily="18" charset="0"/>
              </a:rPr>
              <a:t> :  on peut la customisé pour changer le comportement de la réponse des paramètres à une valeur saisie par l’utilisateur.</a:t>
            </a:r>
          </a:p>
          <a:p>
            <a:endParaRPr lang="fr-FR" dirty="0" smtClean="0"/>
          </a:p>
          <a:p>
            <a:r>
              <a:rPr lang="fr-FR" dirty="0" smtClean="0"/>
              <a:t>Par exemple mettre</a:t>
            </a:r>
            <a:r>
              <a:rPr lang="fr-FR" baseline="0" dirty="0" smtClean="0"/>
              <a:t> une valeur par défaut dans un paramètre ou encore changer le filtre des propositions en fonction de la valeur renseignée par l’utilisateur.</a:t>
            </a:r>
          </a:p>
          <a:p>
            <a:endParaRPr lang="fr-FR" baseline="0" dirty="0" smtClean="0"/>
          </a:p>
          <a:p>
            <a:r>
              <a:rPr lang="fr-FR" sz="1200" dirty="0" smtClean="0">
                <a:latin typeface="Adobe Caslon Pro Bold" pitchFamily="18" charset="0"/>
              </a:rPr>
              <a:t>La méthode </a:t>
            </a:r>
            <a:r>
              <a:rPr lang="fr-FR" sz="1200" dirty="0" err="1" smtClean="0">
                <a:latin typeface="Adobe Caslon Pro Bold" pitchFamily="18" charset="0"/>
              </a:rPr>
              <a:t>updateMessages</a:t>
            </a:r>
            <a:r>
              <a:rPr lang="fr-FR" sz="1200" dirty="0" smtClean="0">
                <a:latin typeface="Adobe Caslon Pro Bold" pitchFamily="18" charset="0"/>
              </a:rPr>
              <a:t> : </a:t>
            </a:r>
          </a:p>
          <a:p>
            <a:endParaRPr lang="fr-FR" baseline="0" dirty="0" smtClean="0"/>
          </a:p>
          <a:p>
            <a:r>
              <a:rPr lang="fr-FR" baseline="0" dirty="0" smtClean="0"/>
              <a:t>La validation interne est la </a:t>
            </a:r>
            <a:r>
              <a:rPr lang="fr-FR" baseline="0" dirty="0" err="1" smtClean="0"/>
              <a:t>validaiton</a:t>
            </a:r>
            <a:r>
              <a:rPr lang="fr-FR" baseline="0" dirty="0" smtClean="0"/>
              <a:t> du </a:t>
            </a:r>
            <a:r>
              <a:rPr lang="fr-FR" baseline="0" dirty="0" err="1" smtClean="0"/>
              <a:t>géoprocesseur</a:t>
            </a:r>
            <a:r>
              <a:rPr lang="fr-FR" baseline="0" dirty="0" smtClean="0"/>
              <a:t> </a:t>
            </a:r>
          </a:p>
          <a:p>
            <a:endParaRPr lang="fr-FR" baseline="0" dirty="0" smtClean="0"/>
          </a:p>
          <a:p>
            <a:r>
              <a:rPr lang="fr-FR" baseline="0" dirty="0" smtClean="0"/>
              <a:t>Par exemple on teste si la source des données </a:t>
            </a:r>
            <a:r>
              <a:rPr lang="fr-FR" baseline="0" dirty="0" err="1" smtClean="0"/>
              <a:t>éxiste</a:t>
            </a:r>
            <a:endParaRPr lang="fr-FR" baseline="0" dirty="0" smtClean="0"/>
          </a:p>
          <a:p>
            <a:endParaRPr lang="fr-FR" baseline="0" dirty="0" smtClean="0"/>
          </a:p>
          <a:p>
            <a:r>
              <a:rPr lang="fr-FR" baseline="0" dirty="0" smtClean="0"/>
              <a:t>Ajouté un message d’erreur ou un avertissement</a:t>
            </a:r>
          </a:p>
          <a:p>
            <a:endParaRPr lang="fr-FR" baseline="0" dirty="0" smtClean="0"/>
          </a:p>
          <a:p>
            <a:r>
              <a:rPr lang="fr-FR" baseline="0" dirty="0" err="1" smtClean="0"/>
              <a:t>isLicenced</a:t>
            </a:r>
            <a:r>
              <a:rPr lang="fr-FR" baseline="0" dirty="0" smtClean="0"/>
              <a:t> : si cette méthode retourne false l’outil ne pourra </a:t>
            </a:r>
            <a:r>
              <a:rPr lang="fr-FR" baseline="0" smtClean="0"/>
              <a:t>pas s’exécuté </a:t>
            </a:r>
            <a:endParaRPr lang="fr-FR" baseline="0" dirty="0" smtClean="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36</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Adobe Caslon Pro Bold" pitchFamily="18" charset="0"/>
              </a:rPr>
              <a:t>La méthode </a:t>
            </a:r>
            <a:r>
              <a:rPr lang="fr-FR" sz="1200" dirty="0" err="1" smtClean="0">
                <a:latin typeface="Adobe Caslon Pro Bold" pitchFamily="18" charset="0"/>
              </a:rPr>
              <a:t>updateParameters</a:t>
            </a:r>
            <a:r>
              <a:rPr lang="fr-FR" sz="1200" dirty="0" smtClean="0">
                <a:latin typeface="Adobe Caslon Pro Bold" pitchFamily="18" charset="0"/>
              </a:rPr>
              <a:t> :  on peut la customisé pour changer le comportement de la réponse des paramètres à une valeur saisie par l’utilisateur.</a:t>
            </a:r>
          </a:p>
          <a:p>
            <a:endParaRPr lang="fr-FR" dirty="0" smtClean="0"/>
          </a:p>
          <a:p>
            <a:r>
              <a:rPr lang="fr-FR" dirty="0" smtClean="0"/>
              <a:t>Par exemple mettre</a:t>
            </a:r>
            <a:r>
              <a:rPr lang="fr-FR" baseline="0" dirty="0" smtClean="0"/>
              <a:t> une valeur par défaut dans un paramètre ou encore changer le filtre des propositions en fonction de la valeur renseignée par l’utilisateur.</a:t>
            </a:r>
          </a:p>
          <a:p>
            <a:endParaRPr lang="fr-FR" baseline="0" dirty="0" smtClean="0"/>
          </a:p>
          <a:p>
            <a:r>
              <a:rPr lang="fr-FR" sz="1200" dirty="0" smtClean="0">
                <a:latin typeface="Adobe Caslon Pro Bold" pitchFamily="18" charset="0"/>
              </a:rPr>
              <a:t>La méthode </a:t>
            </a:r>
            <a:r>
              <a:rPr lang="fr-FR" sz="1200" dirty="0" err="1" smtClean="0">
                <a:latin typeface="Adobe Caslon Pro Bold" pitchFamily="18" charset="0"/>
              </a:rPr>
              <a:t>updateMessages</a:t>
            </a:r>
            <a:r>
              <a:rPr lang="fr-FR" sz="1200" dirty="0" smtClean="0">
                <a:latin typeface="Adobe Caslon Pro Bold" pitchFamily="18" charset="0"/>
              </a:rPr>
              <a:t> : </a:t>
            </a:r>
          </a:p>
          <a:p>
            <a:endParaRPr lang="fr-FR" baseline="0" dirty="0" smtClean="0"/>
          </a:p>
          <a:p>
            <a:r>
              <a:rPr lang="fr-FR" baseline="0" dirty="0" smtClean="0"/>
              <a:t>La validation interne est la </a:t>
            </a:r>
            <a:r>
              <a:rPr lang="fr-FR" baseline="0" dirty="0" err="1" smtClean="0"/>
              <a:t>validaiton</a:t>
            </a:r>
            <a:r>
              <a:rPr lang="fr-FR" baseline="0" dirty="0" smtClean="0"/>
              <a:t> du </a:t>
            </a:r>
            <a:r>
              <a:rPr lang="fr-FR" baseline="0" dirty="0" err="1" smtClean="0"/>
              <a:t>géoprocesseur</a:t>
            </a:r>
            <a:r>
              <a:rPr lang="fr-FR" baseline="0" dirty="0" smtClean="0"/>
              <a:t> </a:t>
            </a:r>
          </a:p>
          <a:p>
            <a:endParaRPr lang="fr-FR" baseline="0" dirty="0" smtClean="0"/>
          </a:p>
          <a:p>
            <a:r>
              <a:rPr lang="fr-FR" baseline="0" dirty="0" smtClean="0"/>
              <a:t>Par exemple on teste si la source des données </a:t>
            </a:r>
            <a:r>
              <a:rPr lang="fr-FR" baseline="0" dirty="0" err="1" smtClean="0"/>
              <a:t>éxiste</a:t>
            </a:r>
            <a:endParaRPr lang="fr-FR" baseline="0" dirty="0" smtClean="0"/>
          </a:p>
          <a:p>
            <a:endParaRPr lang="fr-FR" baseline="0" dirty="0" smtClean="0"/>
          </a:p>
          <a:p>
            <a:r>
              <a:rPr lang="fr-FR" baseline="0" dirty="0" smtClean="0"/>
              <a:t>Ajouté un message d’erreur ou un avertissement</a:t>
            </a:r>
          </a:p>
          <a:p>
            <a:endParaRPr lang="fr-FR" baseline="0" dirty="0" smtClean="0"/>
          </a:p>
          <a:p>
            <a:r>
              <a:rPr lang="fr-FR" baseline="0" dirty="0" err="1" smtClean="0"/>
              <a:t>isLicenced</a:t>
            </a:r>
            <a:r>
              <a:rPr lang="fr-FR" baseline="0" dirty="0" smtClean="0"/>
              <a:t> : si cette méthode retourne false l’outil ne pourra </a:t>
            </a:r>
            <a:r>
              <a:rPr lang="fr-FR" baseline="0" smtClean="0"/>
              <a:t>pas s’exécuté </a:t>
            </a:r>
            <a:endParaRPr lang="fr-FR" baseline="0" dirty="0" smtClean="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37</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latin typeface="Adobe Caslon Pro Bold" pitchFamily="18" charset="0"/>
              </a:rPr>
              <a:t>La méthode </a:t>
            </a:r>
            <a:r>
              <a:rPr lang="fr-FR" sz="1200" dirty="0" err="1" smtClean="0">
                <a:latin typeface="Adobe Caslon Pro Bold" pitchFamily="18" charset="0"/>
              </a:rPr>
              <a:t>updateParameters</a:t>
            </a:r>
            <a:r>
              <a:rPr lang="fr-FR" sz="1200" dirty="0" smtClean="0">
                <a:latin typeface="Adobe Caslon Pro Bold" pitchFamily="18" charset="0"/>
              </a:rPr>
              <a:t> :  on peut la customisé pour changer le comportement de la réponse des paramètres à une valeur saisie par l’utilisateur.</a:t>
            </a:r>
          </a:p>
          <a:p>
            <a:endParaRPr lang="fr-FR" dirty="0" smtClean="0"/>
          </a:p>
          <a:p>
            <a:r>
              <a:rPr lang="fr-FR" dirty="0" smtClean="0"/>
              <a:t>Par exemple mettre</a:t>
            </a:r>
            <a:r>
              <a:rPr lang="fr-FR" baseline="0" dirty="0" smtClean="0"/>
              <a:t> une valeur par défaut dans un paramètre ou encore changer le filtre des propositions en fonction de la valeur renseignée par l’utilisateur.</a:t>
            </a:r>
          </a:p>
          <a:p>
            <a:endParaRPr lang="fr-FR" baseline="0" dirty="0" smtClean="0"/>
          </a:p>
          <a:p>
            <a:r>
              <a:rPr lang="fr-FR" sz="1200" dirty="0" smtClean="0">
                <a:latin typeface="Adobe Caslon Pro Bold" pitchFamily="18" charset="0"/>
              </a:rPr>
              <a:t>La méthode </a:t>
            </a:r>
            <a:r>
              <a:rPr lang="fr-FR" sz="1200" dirty="0" err="1" smtClean="0">
                <a:latin typeface="Adobe Caslon Pro Bold" pitchFamily="18" charset="0"/>
              </a:rPr>
              <a:t>updateMessages</a:t>
            </a:r>
            <a:r>
              <a:rPr lang="fr-FR" sz="1200" dirty="0" smtClean="0">
                <a:latin typeface="Adobe Caslon Pro Bold" pitchFamily="18" charset="0"/>
              </a:rPr>
              <a:t> : </a:t>
            </a:r>
          </a:p>
          <a:p>
            <a:endParaRPr lang="fr-FR" baseline="0" dirty="0" smtClean="0"/>
          </a:p>
          <a:p>
            <a:r>
              <a:rPr lang="fr-FR" baseline="0" dirty="0" smtClean="0"/>
              <a:t>La validation interne est la </a:t>
            </a:r>
            <a:r>
              <a:rPr lang="fr-FR" baseline="0" dirty="0" err="1" smtClean="0"/>
              <a:t>validaiton</a:t>
            </a:r>
            <a:r>
              <a:rPr lang="fr-FR" baseline="0" dirty="0" smtClean="0"/>
              <a:t> du </a:t>
            </a:r>
            <a:r>
              <a:rPr lang="fr-FR" baseline="0" dirty="0" err="1" smtClean="0"/>
              <a:t>géoprocesseur</a:t>
            </a:r>
            <a:r>
              <a:rPr lang="fr-FR" baseline="0" dirty="0" smtClean="0"/>
              <a:t> </a:t>
            </a:r>
          </a:p>
          <a:p>
            <a:endParaRPr lang="fr-FR" baseline="0" dirty="0" smtClean="0"/>
          </a:p>
          <a:p>
            <a:r>
              <a:rPr lang="fr-FR" baseline="0" dirty="0" smtClean="0"/>
              <a:t>Par exemple on teste si la source des données </a:t>
            </a:r>
            <a:r>
              <a:rPr lang="fr-FR" baseline="0" dirty="0" err="1" smtClean="0"/>
              <a:t>éxiste</a:t>
            </a:r>
            <a:endParaRPr lang="fr-FR" baseline="0" dirty="0" smtClean="0"/>
          </a:p>
          <a:p>
            <a:endParaRPr lang="fr-FR" baseline="0" dirty="0" smtClean="0"/>
          </a:p>
          <a:p>
            <a:r>
              <a:rPr lang="fr-FR" baseline="0" dirty="0" smtClean="0"/>
              <a:t>Ajouté un message d’erreur ou un avertissement</a:t>
            </a:r>
          </a:p>
          <a:p>
            <a:endParaRPr lang="fr-FR" baseline="0" dirty="0" smtClean="0"/>
          </a:p>
          <a:p>
            <a:r>
              <a:rPr lang="fr-FR" baseline="0" dirty="0" err="1" smtClean="0"/>
              <a:t>isLicenced</a:t>
            </a:r>
            <a:r>
              <a:rPr lang="fr-FR" baseline="0" dirty="0" smtClean="0"/>
              <a:t> : si cette méthode retourne false l’outil ne pourra </a:t>
            </a:r>
            <a:r>
              <a:rPr lang="fr-FR" baseline="0" smtClean="0"/>
              <a:t>pas s’exécuté </a:t>
            </a:r>
            <a:endParaRPr lang="fr-FR" baseline="0" dirty="0" smtClean="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38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Model </a:t>
            </a:r>
            <a:r>
              <a:rPr lang="fr-FR" dirty="0" err="1" smtClean="0"/>
              <a:t>builder</a:t>
            </a:r>
            <a:r>
              <a:rPr lang="fr-FR" dirty="0" smtClean="0"/>
              <a:t> : C’est une interface graphique qui se base sur le principe du drag n’ drop afin de mettre en place un </a:t>
            </a:r>
            <a:r>
              <a:rPr lang="fr-FR" dirty="0" err="1" smtClean="0"/>
              <a:t>workflow</a:t>
            </a:r>
            <a:r>
              <a:rPr lang="fr-FR" dirty="0" smtClean="0"/>
              <a:t> en se basant sur les outils déjà disponibles.</a:t>
            </a:r>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Un site-package est le terme de Python désignant une bibliothèque qui ajoute des fonctions supplémentaires à ce langage. A l'aide de Python et d'ArcPy, vous pouvez développer un nombre infini de programmes utiles, appliqués aux données géographiques.</a:t>
            </a:r>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scripts : à l’aide de la bibliothèque </a:t>
            </a:r>
            <a:r>
              <a:rPr lang="fr-FR" dirty="0" err="1" smtClean="0"/>
              <a:t>arcpy</a:t>
            </a:r>
            <a:r>
              <a:rPr lang="fr-FR" dirty="0" smtClean="0"/>
              <a:t> disponible depuis la version 10 d’</a:t>
            </a:r>
            <a:r>
              <a:rPr lang="fr-FR" dirty="0" err="1" smtClean="0"/>
              <a:t>arcgis</a:t>
            </a:r>
            <a:r>
              <a:rPr lang="fr-FR" dirty="0" smtClean="0"/>
              <a:t> et qui remplace le module </a:t>
            </a:r>
            <a:r>
              <a:rPr lang="fr-FR" i="1" dirty="0" err="1" smtClean="0"/>
              <a:t>arcgisscripting</a:t>
            </a:r>
            <a:r>
              <a:rPr lang="fr-FR" i="1" dirty="0" smtClean="0"/>
              <a:t> disponible depuis la version 9.2, il est désormais possible de créer des </a:t>
            </a:r>
            <a:r>
              <a:rPr lang="fr-FR" i="1" dirty="0" err="1" smtClean="0"/>
              <a:t>workflows</a:t>
            </a:r>
            <a:r>
              <a:rPr lang="fr-FR" i="1" dirty="0" smtClean="0"/>
              <a:t> à base d’outils ArcGis et de code source python.</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22</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boite d’outils définit : 1 ou plusieurs </a:t>
            </a:r>
          </a:p>
          <a:p>
            <a:r>
              <a:rPr lang="fr-FR" dirty="0" smtClean="0"/>
              <a:t>Et cette boite d’outils sera bien sur faite en python</a:t>
            </a:r>
            <a:endParaRPr lang="fr-FR" dirty="0"/>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23</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1200" baseline="0" noProof="0" dirty="0" smtClean="0">
                <a:latin typeface="Adobe Caslon Pro Bold" pitchFamily="18" charset="0"/>
              </a:rPr>
              <a:t>Partager en tant que package ou service (partager les packages de </a:t>
            </a:r>
            <a:r>
              <a:rPr lang="fr-FR" sz="1200" baseline="0" noProof="0" dirty="0" err="1" smtClean="0">
                <a:latin typeface="Adobe Caslon Pro Bold" pitchFamily="18" charset="0"/>
              </a:rPr>
              <a:t>géotraitement</a:t>
            </a:r>
            <a:r>
              <a:rPr lang="fr-FR" sz="1200" baseline="0" noProof="0" dirty="0" smtClean="0">
                <a:latin typeface="Adobe Caslon Pro Bold" pitchFamily="18" charset="0"/>
              </a:rPr>
              <a:t> et les publiés dans un service de </a:t>
            </a:r>
            <a:r>
              <a:rPr lang="fr-FR" sz="1200" baseline="0" noProof="0" dirty="0" err="1" smtClean="0">
                <a:latin typeface="Adobe Caslon Pro Bold" pitchFamily="18" charset="0"/>
              </a:rPr>
              <a:t>géotraitement</a:t>
            </a:r>
            <a:r>
              <a:rPr lang="fr-FR" sz="1200" baseline="0" noProof="0" dirty="0" smtClean="0">
                <a:latin typeface="Adobe Caslon Pro Bold" pitchFamily="18" charset="0"/>
              </a:rPr>
              <a:t>)</a:t>
            </a:r>
            <a:endParaRPr kumimoji="0" lang="fr-FR" sz="1200" u="none" strike="noStrike" kern="1200" cap="none" spc="0" normalizeH="0" baseline="0" noProof="0" dirty="0">
              <a:ln>
                <a:noFill/>
              </a:ln>
              <a:effectLst/>
              <a:uLnTx/>
              <a:uFillTx/>
              <a:latin typeface="Adobe Caslon Pro Bold" pitchFamily="18" charset="0"/>
              <a:ea typeface="+mn-ea"/>
              <a:cs typeface="+mn-cs"/>
            </a:endParaRPr>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24</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1200" baseline="0" noProof="0" dirty="0" smtClean="0">
                <a:latin typeface="Adobe Caslon Pro Bold" pitchFamily="18" charset="0"/>
              </a:rPr>
              <a:t>Exécution ( le code qui se lance lorsqu’on lance l’outil)</a:t>
            </a:r>
            <a:endParaRPr kumimoji="0" lang="fr-FR" sz="1200" u="none" strike="noStrike" kern="1200" cap="none" spc="0" normalizeH="0" baseline="0" noProof="0" dirty="0">
              <a:ln>
                <a:noFill/>
              </a:ln>
              <a:effectLst/>
              <a:uLnTx/>
              <a:uFillTx/>
              <a:latin typeface="Adobe Caslon Pro Bold" pitchFamily="18" charset="0"/>
              <a:ea typeface="+mn-ea"/>
              <a:cs typeface="+mn-cs"/>
            </a:endParaRPr>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25</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1200" baseline="0" noProof="0" dirty="0" smtClean="0">
                <a:latin typeface="Adobe Caslon Pro Bold" pitchFamily="18" charset="0"/>
              </a:rPr>
              <a:t>Les fichiers cités sont crées automatiquement</a:t>
            </a:r>
            <a:endParaRPr kumimoji="0" lang="fr-FR" sz="1200" u="none" strike="noStrike" kern="1200" cap="none" spc="0" normalizeH="0" baseline="0" noProof="0" dirty="0">
              <a:ln>
                <a:noFill/>
              </a:ln>
              <a:effectLst/>
              <a:uLnTx/>
              <a:uFillTx/>
              <a:latin typeface="Adobe Caslon Pro Bold" pitchFamily="18" charset="0"/>
              <a:ea typeface="+mn-ea"/>
              <a:cs typeface="+mn-cs"/>
            </a:endParaRPr>
          </a:p>
        </p:txBody>
      </p:sp>
      <p:sp>
        <p:nvSpPr>
          <p:cNvPr id="4" name="Espace réservé du numéro de diapositive 3"/>
          <p:cNvSpPr>
            <a:spLocks noGrp="1"/>
          </p:cNvSpPr>
          <p:nvPr>
            <p:ph type="sldNum" sz="quarter" idx="10"/>
          </p:nvPr>
        </p:nvSpPr>
        <p:spPr/>
        <p:txBody>
          <a:bodyPr/>
          <a:lstStyle/>
          <a:p>
            <a:fld id="{5D407188-29BE-43A5-B909-5DF9BB5D4F11}" type="slidenum">
              <a:rPr lang="fr-FR" smtClean="0"/>
              <a:pPr/>
              <a:t>26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13/11/2014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E:\Projets\cours%20facult&#233;\python\TP\TP%20s&#233;ance%203\esri%20python%20for%20every%20one\p3%20python%20in%20ArcGIS\Intro.wmv"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E:\Projets\cours%20facult&#233;\python\TP\TP%20s&#233;ance%203\esri%20python%20for%20every%20one\p4%20handling%20errors\introduction.wmv"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ctrTitle"/>
          </p:nvPr>
        </p:nvSpPr>
        <p:spPr>
          <a:xfrm>
            <a:off x="0" y="0"/>
            <a:ext cx="9144000" cy="6858000"/>
          </a:xfrm>
          <a:gradFill flip="none" rotWithShape="1">
            <a:gsLst>
              <a:gs pos="0">
                <a:srgbClr val="5E9EFF"/>
              </a:gs>
              <a:gs pos="39999">
                <a:srgbClr val="85C2FF"/>
              </a:gs>
              <a:gs pos="70000">
                <a:srgbClr val="C4D6EB"/>
              </a:gs>
              <a:gs pos="100000">
                <a:srgbClr val="FFEBFA"/>
              </a:gs>
            </a:gsLst>
            <a:lin ang="8100000" scaled="0"/>
            <a:tileRect/>
          </a:gradFill>
        </p:spPr>
        <p:txBody>
          <a:bodyPr>
            <a:noAutofit/>
          </a:bodyPr>
          <a:lstStyle/>
          <a:p>
            <a:endParaRPr lang="fr-FR" sz="8000" b="1" dirty="0">
              <a:effectLst>
                <a:outerShdw blurRad="38100" dist="38100" dir="2700000" algn="tl">
                  <a:srgbClr val="000000">
                    <a:alpha val="43137"/>
                  </a:srgbClr>
                </a:outerShdw>
              </a:effectLst>
              <a:latin typeface="Adobe Garamond Pro Bold" pitchFamily="18" charset="0"/>
            </a:endParaRPr>
          </a:p>
        </p:txBody>
      </p:sp>
      <p:sp>
        <p:nvSpPr>
          <p:cNvPr id="8" name="Rectangle 7"/>
          <p:cNvSpPr/>
          <p:nvPr/>
        </p:nvSpPr>
        <p:spPr>
          <a:xfrm>
            <a:off x="323528" y="0"/>
            <a:ext cx="8532440" cy="6597352"/>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200" dirty="0">
              <a:solidFill>
                <a:schemeClr val="tx1"/>
              </a:solidFill>
            </a:endParaRPr>
          </a:p>
        </p:txBody>
      </p:sp>
      <p:sp>
        <p:nvSpPr>
          <p:cNvPr id="9" name="Sous-titre 2"/>
          <p:cNvSpPr>
            <a:spLocks noGrp="1"/>
          </p:cNvSpPr>
          <p:nvPr>
            <p:ph type="subTitle" idx="1"/>
          </p:nvPr>
        </p:nvSpPr>
        <p:spPr>
          <a:xfrm>
            <a:off x="0" y="5229200"/>
            <a:ext cx="5720680" cy="1126976"/>
          </a:xfrm>
        </p:spPr>
        <p:txBody>
          <a:bodyPr>
            <a:normAutofit lnSpcReduction="10000"/>
          </a:bodyPr>
          <a:lstStyle/>
          <a:p>
            <a:pPr algn="l"/>
            <a:r>
              <a:rPr lang="fr-FR" b="1" i="1" dirty="0" smtClean="0">
                <a:solidFill>
                  <a:schemeClr val="tx1"/>
                </a:solidFill>
              </a:rPr>
              <a:t>Présenté par :</a:t>
            </a:r>
          </a:p>
          <a:p>
            <a:r>
              <a:rPr lang="fr-FR" b="1" i="1" dirty="0" smtClean="0">
                <a:solidFill>
                  <a:schemeClr val="tx1"/>
                </a:solidFill>
              </a:rPr>
              <a:t>		Houd Mohamed</a:t>
            </a:r>
            <a:endParaRPr lang="fr-FR" b="1" i="1" dirty="0">
              <a:solidFill>
                <a:schemeClr val="tx1"/>
              </a:solidFill>
            </a:endParaRPr>
          </a:p>
        </p:txBody>
      </p:sp>
      <p:sp>
        <p:nvSpPr>
          <p:cNvPr id="5" name="Rectangle 4"/>
          <p:cNvSpPr/>
          <p:nvPr/>
        </p:nvSpPr>
        <p:spPr>
          <a:xfrm>
            <a:off x="0" y="1124744"/>
            <a:ext cx="9144000" cy="3168352"/>
          </a:xfrm>
          <a:prstGeom prst="rect">
            <a:avLst/>
          </a:prstGeom>
        </p:spPr>
        <p:txBody>
          <a:bodyPr wrap="square">
            <a:spAutoFit/>
          </a:bodyPr>
          <a:lstStyle/>
          <a:p>
            <a:pPr algn="ctr"/>
            <a:r>
              <a:rPr lang="fr-FR" sz="6600" b="1" dirty="0" smtClean="0">
                <a:effectLst>
                  <a:outerShdw blurRad="38100" dist="38100" dir="2700000" algn="tl">
                    <a:srgbClr val="000000">
                      <a:alpha val="43137"/>
                    </a:srgbClr>
                  </a:outerShdw>
                </a:effectLst>
                <a:latin typeface="Adobe Garamond Pro Bold" pitchFamily="18" charset="0"/>
              </a:rPr>
              <a:t>Développement SIG </a:t>
            </a:r>
          </a:p>
          <a:p>
            <a:pPr algn="ctr"/>
            <a:r>
              <a:rPr lang="fr-FR" sz="6600" b="1" dirty="0" smtClean="0">
                <a:effectLst>
                  <a:outerShdw blurRad="38100" dist="38100" dir="2700000" algn="tl">
                    <a:srgbClr val="000000">
                      <a:alpha val="43137"/>
                    </a:srgbClr>
                  </a:outerShdw>
                </a:effectLst>
                <a:latin typeface="Adobe Garamond Pro Bold" pitchFamily="18" charset="0"/>
              </a:rPr>
              <a:t>avec </a:t>
            </a:r>
          </a:p>
          <a:p>
            <a:pPr algn="ctr"/>
            <a:r>
              <a:rPr lang="fr-FR" sz="6600" b="1" dirty="0" smtClean="0">
                <a:effectLst>
                  <a:outerShdw blurRad="38100" dist="38100" dir="2700000" algn="tl">
                    <a:srgbClr val="000000">
                      <a:alpha val="43137"/>
                    </a:srgbClr>
                  </a:outerShdw>
                </a:effectLst>
                <a:latin typeface="Adobe Garamond Pro Bold" pitchFamily="18" charset="0"/>
              </a:rPr>
              <a:t>Python (Suite)</a:t>
            </a:r>
            <a:endParaRPr lang="fr-FR"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lvl="0" algn="ctr">
              <a:spcBef>
                <a:spcPct val="0"/>
              </a:spcBef>
              <a:defRPr/>
            </a:pPr>
            <a:r>
              <a:rPr lang="fr-FR" sz="4000" noProof="0" dirty="0" smtClean="0">
                <a:solidFill>
                  <a:srgbClr val="FFC000"/>
                </a:solidFill>
                <a:latin typeface="Adobe Caslon Pro Bold" pitchFamily="18" charset="0"/>
                <a:ea typeface="+mj-ea"/>
                <a:cs typeface="+mj-cs"/>
              </a:rPr>
              <a:t>PythonWin </a:t>
            </a:r>
            <a:r>
              <a:rPr lang="fr-FR" sz="4000" b="1" noProof="0" dirty="0" smtClean="0">
                <a:solidFill>
                  <a:schemeClr val="accent1">
                    <a:lumMod val="50000"/>
                  </a:schemeClr>
                </a:solidFill>
                <a:latin typeface="Adobe Caslon Pro Bold" pitchFamily="18" charset="0"/>
                <a:ea typeface="+mj-ea"/>
                <a:cs typeface="+mj-cs"/>
              </a:rPr>
              <a:t>VS console python</a:t>
            </a:r>
          </a:p>
          <a:p>
            <a:pPr lvl="0" algn="ctr">
              <a:spcBef>
                <a:spcPct val="0"/>
              </a:spcBef>
              <a:defRPr/>
            </a:pPr>
            <a:r>
              <a:rPr lang="fr-FR" sz="4000" b="1" noProof="0" dirty="0" smtClean="0">
                <a:solidFill>
                  <a:schemeClr val="accent1">
                    <a:lumMod val="50000"/>
                  </a:schemeClr>
                </a:solidFill>
                <a:latin typeface="Adobe Caslon Pro Bold" pitchFamily="18" charset="0"/>
                <a:ea typeface="+mj-ea"/>
                <a:cs typeface="+mj-cs"/>
              </a:rPr>
              <a:t> d’ArcGIS</a:t>
            </a:r>
            <a:endParaRPr kumimoji="0" lang="fr-FR" sz="4000" b="1"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2"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21506" name="AutoShape 2" descr="data:image/png;base64,iVBORw0KGgoAAAANSUhEUgAAAEAAAABACAMAAACdt4HsAAAAFVBMVEX///+AgAAAAAAA/wD/AAD//wAAAP95t900AAABkElEQVRYheWW23bEIAhFY5zO/39yJUi4qGC07TyUWWMuy7MRUcxxKDuLYQvXBdsEnGcqhi1c/xpwKltA/ADgqxi2cP0M4P3GFq7/FWAn8RFiE8ALiBcS3U9htgAssCZBvwcYiTXCSeomwJdPIEaADL88CdClrMqrLQFYDoSFEAAAiUOC7NFBtIDL//kAkJP5ZfKfrpHgVM4DMvsnQA4Axmgz4T3lYh5Au5LiV4RRHnj8YjMjC+8igDDhfhZAxeQFpuLH0YUhVIDVV0CeBZA+3cOn8FjvVIRGrwG+f+h26XMSk0f5mQigdER9Zu8ECJcRWtVb7zWDoX+lbwHePmA9f9rQrFA4ofx49QFG7/ovf/mmjX4sL+9BPAK4hYQAOAp+IdbShLwPsPoYYAafrH89vTLRDiAtAnIbvwxEHved4Lg+phWALK+tvH3yAANJCGgn0Ld+DnYB8Qjo1G2WVy8HA8AZACTB4mgRxafkc4CqBFzh9JP/0as2010h9ZML4N1AZzMNV26nAHDHvwZ43H0f8A0+lRD1kMruNwAAAABJRU5ErkJggg=="/>
          <p:cNvSpPr>
            <a:spLocks noChangeAspect="1" noChangeArrowheads="1"/>
          </p:cNvSpPr>
          <p:nvPr/>
        </p:nvSpPr>
        <p:spPr bwMode="auto">
          <a:xfrm>
            <a:off x="155575" y="-288925"/>
            <a:ext cx="609600" cy="6096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1508" name="AutoShape 4" descr="data:image/png;base64,iVBORw0KGgoAAAANSUhEUgAAAEAAAABACAMAAACdt4HsAAAAFVBMVEX///+AgAAAAAAA/wD/AAD//wAAAP95t900AAABkElEQVRYheWW23bEIAhFY5zO/39yJUi4qGC07TyUWWMuy7MRUcxxKDuLYQvXBdsEnGcqhi1c/xpwKltA/ADgqxi2cP0M4P3GFq7/FWAn8RFiE8ALiBcS3U9htgAssCZBvwcYiTXCSeomwJdPIEaADL88CdClrMqrLQFYDoSFEAAAiUOC7NFBtIDL//kAkJP5ZfKfrpHgVM4DMvsnQA4Axmgz4T3lYh5Au5LiV4RRHnj8YjMjC+8igDDhfhZAxeQFpuLH0YUhVIDVV0CeBZA+3cOn8FjvVIRGrwG+f+h26XMSk0f5mQigdER9Zu8ECJcRWtVb7zWDoX+lbwHePmA9f9rQrFA4ofx49QFG7/ovf/mmjX4sL+9BPAK4hYQAOAp+IdbShLwPsPoYYAafrH89vTLRDiAtAnIbvwxEHved4Lg+phWALK+tvH3yAANJCGgn0Ld+DnYB8Qjo1G2WVy8HA8AZACTB4mgRxafkc4CqBFzh9JP/0as2010h9ZML4N1AZzMNV26nAHDHvwZ43H0f8A0+lRD1kMruNwAAAABJRU5ErkJggg=="/>
          <p:cNvSpPr>
            <a:spLocks noChangeAspect="1" noChangeArrowheads="1"/>
          </p:cNvSpPr>
          <p:nvPr/>
        </p:nvSpPr>
        <p:spPr bwMode="auto">
          <a:xfrm>
            <a:off x="155575" y="-288925"/>
            <a:ext cx="609600" cy="6096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1510" name="Picture 6" descr="http://docs.activestate.com/activepython/2.5/pywin32/html/pythonwin/doc/pythonwin.gif"/>
          <p:cNvPicPr>
            <a:picLocks noChangeAspect="1" noChangeArrowheads="1"/>
          </p:cNvPicPr>
          <p:nvPr/>
        </p:nvPicPr>
        <p:blipFill>
          <a:blip r:embed="rId3" cstate="print"/>
          <a:srcRect/>
          <a:stretch>
            <a:fillRect/>
          </a:stretch>
        </p:blipFill>
        <p:spPr bwMode="auto">
          <a:xfrm>
            <a:off x="899592" y="3068960"/>
            <a:ext cx="1800200" cy="1800200"/>
          </a:xfrm>
          <a:prstGeom prst="rect">
            <a:avLst/>
          </a:prstGeom>
          <a:noFill/>
        </p:spPr>
      </p:pic>
      <p:pic>
        <p:nvPicPr>
          <p:cNvPr id="21512" name="Picture 8" descr="https://encrypted-tbn0.gstatic.com/images?q=tbn:ANd9GcRzIMr-YhcTAG118pnIFQ76ZxHESVqsa9l-SEwvCgQBWDiDjiXA"/>
          <p:cNvPicPr>
            <a:picLocks noChangeAspect="1" noChangeArrowheads="1"/>
          </p:cNvPicPr>
          <p:nvPr/>
        </p:nvPicPr>
        <p:blipFill>
          <a:blip r:embed="rId4" cstate="print"/>
          <a:srcRect/>
          <a:stretch>
            <a:fillRect/>
          </a:stretch>
        </p:blipFill>
        <p:spPr bwMode="auto">
          <a:xfrm>
            <a:off x="4860032" y="2996952"/>
            <a:ext cx="3429000" cy="2124075"/>
          </a:xfrm>
          <a:prstGeom prst="rect">
            <a:avLst/>
          </a:prstGeom>
          <a:noFill/>
        </p:spPr>
      </p:pic>
      <p:sp>
        <p:nvSpPr>
          <p:cNvPr id="11" name="ZoneTexte 10"/>
          <p:cNvSpPr txBox="1"/>
          <p:nvPr/>
        </p:nvSpPr>
        <p:spPr>
          <a:xfrm>
            <a:off x="2843808" y="1484784"/>
            <a:ext cx="3470822" cy="1323439"/>
          </a:xfrm>
          <a:prstGeom prst="rect">
            <a:avLst/>
          </a:prstGeom>
          <a:noFill/>
        </p:spPr>
        <p:txBody>
          <a:bodyPr wrap="none" rtlCol="0">
            <a:spAutoFit/>
          </a:bodyPr>
          <a:lstStyle/>
          <a:p>
            <a:r>
              <a:rPr lang="fr-FR" sz="4000" b="1" dirty="0" smtClean="0">
                <a:effectLst>
                  <a:outerShdw blurRad="38100" dist="38100" dir="2700000" algn="tl">
                    <a:srgbClr val="000000">
                      <a:alpha val="43137"/>
                    </a:srgbClr>
                  </a:outerShdw>
                </a:effectLst>
              </a:rPr>
              <a:t>Lequel choisir ?</a:t>
            </a:r>
          </a:p>
          <a:p>
            <a:r>
              <a:rPr lang="fr-FR" sz="4000" b="1" dirty="0" smtClean="0">
                <a:effectLst>
                  <a:outerShdw blurRad="38100" dist="38100" dir="2700000" algn="tl">
                    <a:srgbClr val="000000">
                      <a:alpha val="43137"/>
                    </a:srgbClr>
                  </a:outerShdw>
                </a:effectLst>
              </a:rPr>
              <a:t>Quand ?</a:t>
            </a:r>
            <a:endParaRPr lang="fr-FR" sz="4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fontScale="70000" lnSpcReduction="20000"/>
          </a:bodyPr>
          <a:lstStyle/>
          <a:p>
            <a:pPr lvl="0" algn="ctr">
              <a:spcBef>
                <a:spcPct val="0"/>
              </a:spcBef>
              <a:defRPr/>
            </a:pPr>
            <a:r>
              <a:rPr lang="fr-FR" sz="6600" b="1" i="1" u="sng" dirty="0" smtClean="0">
                <a:solidFill>
                  <a:srgbClr val="FFC000"/>
                </a:solidFill>
                <a:latin typeface="Adobe Caslon Pro Bold" pitchFamily="18" charset="0"/>
              </a:rPr>
              <a:t>Exercice</a:t>
            </a:r>
          </a:p>
          <a:p>
            <a:pPr lvl="0" algn="ctr">
              <a:spcBef>
                <a:spcPct val="0"/>
              </a:spcBef>
              <a:defRPr/>
            </a:pPr>
            <a:r>
              <a:rPr lang="fr-FR" sz="6600" b="1" spc="300" dirty="0" smtClean="0">
                <a:solidFill>
                  <a:schemeClr val="bg1">
                    <a:lumMod val="85000"/>
                  </a:schemeClr>
                </a:solidFill>
                <a:effectLst>
                  <a:outerShdw blurRad="38100" dist="38100" dir="2700000" algn="tl">
                    <a:srgbClr val="000000">
                      <a:alpha val="43137"/>
                    </a:srgbClr>
                  </a:outerShdw>
                </a:effectLst>
                <a:latin typeface="Adobe Gothic Std B" pitchFamily="34" charset="-128"/>
                <a:ea typeface="Adobe Gothic Std B" pitchFamily="34" charset="-128"/>
              </a:rPr>
              <a:t>Choix de l’environnement de développement</a:t>
            </a:r>
          </a:p>
          <a:p>
            <a:pPr lvl="0">
              <a:spcBef>
                <a:spcPct val="0"/>
              </a:spcBef>
              <a:defRPr/>
            </a:pPr>
            <a:endParaRPr kumimoji="0" lang="fr-FR" sz="3000" b="1" i="0" u="sng" strike="noStrike" kern="1200" cap="none" spc="300" normalizeH="0" baseline="0" noProof="0" dirty="0" smtClean="0">
              <a:ln>
                <a:noFill/>
              </a:ln>
              <a:solidFill>
                <a:srgbClr val="FFC000"/>
              </a:solidFill>
              <a:uLnTx/>
              <a:uFillTx/>
              <a:latin typeface="Adobe Myungjo Std M" pitchFamily="18" charset="-128"/>
              <a:ea typeface="Adobe Myungjo Std M" pitchFamily="18" charset="-128"/>
              <a:cs typeface="+mj-cs"/>
            </a:endParaRPr>
          </a:p>
          <a:p>
            <a:pPr lvl="0">
              <a:spcBef>
                <a:spcPct val="0"/>
              </a:spcBef>
              <a:defRPr/>
            </a:pPr>
            <a:r>
              <a:rPr kumimoji="0" lang="fr-FR" sz="3000" b="1" i="0" u="sng" strike="noStrike" kern="1200" cap="none" spc="300" normalizeH="0" baseline="0" noProof="0" dirty="0" smtClean="0">
                <a:ln>
                  <a:noFill/>
                </a:ln>
                <a:solidFill>
                  <a:srgbClr val="FFC000"/>
                </a:solidFill>
                <a:uLnTx/>
                <a:uFillTx/>
                <a:latin typeface="Adobe Myungjo Std M" pitchFamily="18" charset="-128"/>
                <a:ea typeface="Adobe Myungjo Std M" pitchFamily="18" charset="-128"/>
                <a:cs typeface="+mj-cs"/>
              </a:rPr>
              <a:t>ESRI Virtual </a:t>
            </a:r>
            <a:r>
              <a:rPr kumimoji="0" lang="fr-FR" sz="3000" b="1" i="0" u="sng" strike="noStrike" kern="1200" cap="none" spc="300" normalizeH="0" baseline="0" noProof="0" dirty="0" err="1" smtClean="0">
                <a:ln>
                  <a:noFill/>
                </a:ln>
                <a:solidFill>
                  <a:srgbClr val="FFC000"/>
                </a:solidFill>
                <a:uLnTx/>
                <a:uFillTx/>
                <a:latin typeface="Adobe Myungjo Std M" pitchFamily="18" charset="-128"/>
                <a:ea typeface="Adobe Myungjo Std M" pitchFamily="18" charset="-128"/>
                <a:cs typeface="+mj-cs"/>
              </a:rPr>
              <a:t>Compus</a:t>
            </a:r>
            <a:endParaRPr kumimoji="0" lang="fr-FR" sz="3000" b="0" i="0" u="sng" strike="noStrike" kern="1200" cap="none" spc="300" normalizeH="0" baseline="0" noProof="0" dirty="0">
              <a:ln>
                <a:noFill/>
              </a:ln>
              <a:solidFill>
                <a:srgbClr val="FFC000"/>
              </a:solidFill>
              <a:uLnTx/>
              <a:uFillTx/>
              <a:latin typeface="Adobe Myungjo Std M" pitchFamily="18" charset="-128"/>
              <a:ea typeface="Adobe Myungjo Std M" pitchFamily="18" charset="-128"/>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Création de </a:t>
            </a:r>
            <a:r>
              <a:rPr lang="fr-FR" sz="6600" b="1" dirty="0" smtClean="0">
                <a:solidFill>
                  <a:schemeClr val="accent1">
                    <a:lumMod val="50000"/>
                  </a:schemeClr>
                </a:solidFill>
                <a:latin typeface="Adobe Caslon Pro Bold" pitchFamily="18" charset="0"/>
              </a:rPr>
              <a:t>scripts</a:t>
            </a:r>
            <a:endParaRPr kumimoji="0" lang="fr-FR" sz="66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4525963"/>
          </a:xfrm>
        </p:spPr>
        <p:txBody>
          <a:bodyPr/>
          <a:lstStyle/>
          <a:p>
            <a:pPr>
              <a:buNone/>
            </a:pPr>
            <a:r>
              <a:rPr lang="fr-FR" dirty="0" smtClean="0"/>
              <a:t>		</a:t>
            </a:r>
            <a:r>
              <a:rPr lang="fr-FR" sz="2400" dirty="0" smtClean="0"/>
              <a:t>		         Script  python</a:t>
            </a:r>
            <a:endParaRPr lang="fr-FR" sz="2400" dirty="0"/>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Ingrédients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d’un</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script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destiné</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a:t>
            </a:r>
          </a:p>
          <a:p>
            <a:pPr lvl="0" algn="ctr">
              <a:spcBef>
                <a:spcPct val="0"/>
              </a:spcBef>
              <a:defRPr/>
            </a:pPr>
            <a:r>
              <a:rPr kumimoji="0" lang="fr-FR" sz="4000" b="1" i="0" u="none" strike="noStrike" kern="1200" cap="none" spc="0" normalizeH="0" noProof="0" dirty="0" smtClean="0">
                <a:ln>
                  <a:noFill/>
                </a:ln>
                <a:solidFill>
                  <a:schemeClr val="accent1">
                    <a:lumMod val="50000"/>
                  </a:schemeClr>
                </a:solidFill>
                <a:effectLst/>
                <a:uLnTx/>
                <a:uFillTx/>
                <a:latin typeface="Adobe Caslon Pro Bold" pitchFamily="18" charset="0"/>
                <a:ea typeface="+mj-ea"/>
                <a:cs typeface="+mj-cs"/>
              </a:rPr>
              <a:t>à</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ArcGIS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2"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grpSp>
        <p:nvGrpSpPr>
          <p:cNvPr id="23" name="Groupe 22"/>
          <p:cNvGrpSpPr/>
          <p:nvPr/>
        </p:nvGrpSpPr>
        <p:grpSpPr>
          <a:xfrm>
            <a:off x="611560" y="1700808"/>
            <a:ext cx="7344816" cy="4139882"/>
            <a:chOff x="611560" y="1700808"/>
            <a:chExt cx="7344816" cy="4139882"/>
          </a:xfrm>
        </p:grpSpPr>
        <p:pic>
          <p:nvPicPr>
            <p:cNvPr id="2050" name="Picture 2"/>
            <p:cNvPicPr>
              <a:picLocks noChangeAspect="1" noChangeArrowheads="1"/>
            </p:cNvPicPr>
            <p:nvPr/>
          </p:nvPicPr>
          <p:blipFill>
            <a:blip r:embed="rId3" cstate="print"/>
            <a:srcRect/>
            <a:stretch>
              <a:fillRect/>
            </a:stretch>
          </p:blipFill>
          <p:spPr bwMode="auto">
            <a:xfrm>
              <a:off x="611560" y="4221088"/>
              <a:ext cx="4536504" cy="1370742"/>
            </a:xfrm>
            <a:prstGeom prst="rect">
              <a:avLst/>
            </a:prstGeom>
            <a:noFill/>
            <a:ln w="9525">
              <a:noFill/>
              <a:miter lim="800000"/>
              <a:headEnd/>
              <a:tailEnd/>
            </a:ln>
          </p:spPr>
        </p:pic>
        <p:pic>
          <p:nvPicPr>
            <p:cNvPr id="8" name="Picture 4" descr="https://cdn0.iconfinder.com/data/icons/rcons-basic/16/code-512.png"/>
            <p:cNvPicPr>
              <a:picLocks noChangeAspect="1" noChangeArrowheads="1"/>
            </p:cNvPicPr>
            <p:nvPr/>
          </p:nvPicPr>
          <p:blipFill>
            <a:blip r:embed="rId4" cstate="print"/>
            <a:srcRect/>
            <a:stretch>
              <a:fillRect/>
            </a:stretch>
          </p:blipFill>
          <p:spPr bwMode="auto">
            <a:xfrm>
              <a:off x="4139952" y="1700808"/>
              <a:ext cx="1224136" cy="1224137"/>
            </a:xfrm>
            <a:prstGeom prst="rect">
              <a:avLst/>
            </a:prstGeom>
            <a:noFill/>
          </p:spPr>
        </p:pic>
        <p:cxnSp>
          <p:nvCxnSpPr>
            <p:cNvPr id="13" name="Forme 12"/>
            <p:cNvCxnSpPr>
              <a:stCxn id="2050" idx="0"/>
              <a:endCxn id="8" idx="1"/>
            </p:cNvCxnSpPr>
            <p:nvPr/>
          </p:nvCxnSpPr>
          <p:spPr>
            <a:xfrm rot="5400000" flipH="1" flipV="1">
              <a:off x="2555777" y="2636913"/>
              <a:ext cx="1908211" cy="1260140"/>
            </a:xfrm>
            <a:prstGeom prst="curved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5868144" y="3717032"/>
              <a:ext cx="2088232" cy="2123658"/>
            </a:xfrm>
            <a:prstGeom prst="rect">
              <a:avLst/>
            </a:prstGeom>
            <a:noFill/>
            <a:ln>
              <a:solidFill>
                <a:schemeClr val="tx1">
                  <a:lumMod val="95000"/>
                  <a:lumOff val="5000"/>
                </a:schemeClr>
              </a:solidFill>
            </a:ln>
          </p:spPr>
          <p:txBody>
            <a:bodyPr wrap="square" rtlCol="0">
              <a:spAutoFit/>
            </a:bodyPr>
            <a:lstStyle/>
            <a:p>
              <a:r>
                <a:rPr lang="fr-FR" sz="2400" i="1" u="sng" dirty="0" smtClean="0">
                  <a:effectLst>
                    <a:outerShdw blurRad="38100" dist="38100" dir="2700000" algn="tl">
                      <a:srgbClr val="000000">
                        <a:alpha val="43137"/>
                      </a:srgbClr>
                    </a:outerShdw>
                  </a:effectLst>
                </a:rPr>
                <a:t>  Python types</a:t>
              </a:r>
              <a:endParaRPr lang="fr-FR" sz="2400" b="1" i="1" u="sng" dirty="0" smtClean="0">
                <a:effectLst>
                  <a:outerShdw blurRad="38100" dist="38100" dir="2700000" algn="tl">
                    <a:srgbClr val="000000">
                      <a:alpha val="43137"/>
                    </a:srgbClr>
                  </a:outerShdw>
                </a:effectLst>
                <a:latin typeface="Adobe Gothic Std B" pitchFamily="34" charset="-128"/>
                <a:ea typeface="Adobe Gothic Std B" pitchFamily="34" charset="-128"/>
              </a:endParaRPr>
            </a:p>
            <a:p>
              <a:pPr>
                <a:buFont typeface="Arial" pitchFamily="34" charset="0"/>
                <a:buChar char="•"/>
              </a:pPr>
              <a:r>
                <a:rPr lang="fr-FR" b="1" dirty="0" smtClean="0">
                  <a:latin typeface="Adobe Gothic Std B" pitchFamily="34" charset="-128"/>
                  <a:ea typeface="Adobe Gothic Std B" pitchFamily="34" charset="-128"/>
                </a:rPr>
                <a:t>Int</a:t>
              </a:r>
            </a:p>
            <a:p>
              <a:pPr>
                <a:buFont typeface="Arial" pitchFamily="34" charset="0"/>
                <a:buChar char="•"/>
              </a:pPr>
              <a:r>
                <a:rPr lang="fr-FR" b="1" dirty="0" err="1" smtClean="0">
                  <a:latin typeface="Adobe Gothic Std B" pitchFamily="34" charset="-128"/>
                  <a:ea typeface="Adobe Gothic Std B" pitchFamily="34" charset="-128"/>
                </a:rPr>
                <a:t>Float</a:t>
              </a:r>
              <a:endParaRPr lang="fr-FR" b="1" dirty="0" smtClean="0">
                <a:latin typeface="Adobe Gothic Std B" pitchFamily="34" charset="-128"/>
                <a:ea typeface="Adobe Gothic Std B" pitchFamily="34" charset="-128"/>
              </a:endParaRPr>
            </a:p>
            <a:p>
              <a:pPr>
                <a:buFont typeface="Arial" pitchFamily="34" charset="0"/>
                <a:buChar char="•"/>
              </a:pPr>
              <a:r>
                <a:rPr lang="fr-FR" b="1" dirty="0" smtClean="0">
                  <a:latin typeface="Adobe Gothic Std B" pitchFamily="34" charset="-128"/>
                  <a:ea typeface="Adobe Gothic Std B" pitchFamily="34" charset="-128"/>
                </a:rPr>
                <a:t>String</a:t>
              </a:r>
            </a:p>
            <a:p>
              <a:pPr>
                <a:buFont typeface="Arial" pitchFamily="34" charset="0"/>
                <a:buChar char="•"/>
              </a:pPr>
              <a:r>
                <a:rPr lang="fr-FR" b="1" dirty="0" smtClean="0">
                  <a:latin typeface="Adobe Gothic Std B" pitchFamily="34" charset="-128"/>
                  <a:ea typeface="Adobe Gothic Std B" pitchFamily="34" charset="-128"/>
                </a:rPr>
                <a:t>List</a:t>
              </a:r>
            </a:p>
            <a:p>
              <a:pPr>
                <a:buFont typeface="Arial" pitchFamily="34" charset="0"/>
                <a:buChar char="•"/>
              </a:pPr>
              <a:r>
                <a:rPr lang="fr-FR" b="1" dirty="0" err="1" smtClean="0">
                  <a:latin typeface="Adobe Gothic Std B" pitchFamily="34" charset="-128"/>
                  <a:ea typeface="Adobe Gothic Std B" pitchFamily="34" charset="-128"/>
                </a:rPr>
                <a:t>Tuple</a:t>
              </a:r>
              <a:endParaRPr lang="fr-FR" b="1" dirty="0" smtClean="0">
                <a:latin typeface="Adobe Gothic Std B" pitchFamily="34" charset="-128"/>
                <a:ea typeface="Adobe Gothic Std B" pitchFamily="34" charset="-128"/>
              </a:endParaRPr>
            </a:p>
            <a:p>
              <a:pPr>
                <a:buFont typeface="Arial" pitchFamily="34" charset="0"/>
                <a:buChar char="•"/>
              </a:pPr>
              <a:r>
                <a:rPr lang="fr-FR" b="1" dirty="0" err="1" smtClean="0">
                  <a:latin typeface="Adobe Gothic Std B" pitchFamily="34" charset="-128"/>
                  <a:ea typeface="Adobe Gothic Std B" pitchFamily="34" charset="-128"/>
                </a:rPr>
                <a:t>Dictionnaries</a:t>
              </a:r>
              <a:endParaRPr lang="fr-FR" b="1" dirty="0">
                <a:latin typeface="Adobe Gothic Std B" pitchFamily="34" charset="-128"/>
                <a:ea typeface="Adobe Gothic Std B" pitchFamily="34" charset="-128"/>
              </a:endParaRPr>
            </a:p>
          </p:txBody>
        </p:sp>
        <p:sp>
          <p:nvSpPr>
            <p:cNvPr id="15" name="ZoneTexte 14"/>
            <p:cNvSpPr txBox="1"/>
            <p:nvPr/>
          </p:nvSpPr>
          <p:spPr>
            <a:xfrm>
              <a:off x="1547664" y="3861048"/>
              <a:ext cx="1272913" cy="369332"/>
            </a:xfrm>
            <a:prstGeom prst="rect">
              <a:avLst/>
            </a:prstGeom>
            <a:noFill/>
          </p:spPr>
          <p:txBody>
            <a:bodyPr wrap="none" rtlCol="0">
              <a:spAutoFit/>
            </a:bodyPr>
            <a:lstStyle/>
            <a:p>
              <a:r>
                <a:rPr lang="fr-FR" dirty="0" smtClean="0"/>
                <a:t>ArcGIS type</a:t>
              </a:r>
              <a:endParaRPr lang="fr-FR" dirty="0"/>
            </a:p>
          </p:txBody>
        </p:sp>
        <p:cxnSp>
          <p:nvCxnSpPr>
            <p:cNvPr id="17" name="Forme 16"/>
            <p:cNvCxnSpPr>
              <a:stCxn id="14" idx="0"/>
              <a:endCxn id="8" idx="3"/>
            </p:cNvCxnSpPr>
            <p:nvPr/>
          </p:nvCxnSpPr>
          <p:spPr>
            <a:xfrm rot="16200000" flipV="1">
              <a:off x="5436097" y="2240869"/>
              <a:ext cx="1404155" cy="1548172"/>
            </a:xfrm>
            <a:prstGeom prst="curvedConnector2">
              <a:avLst/>
            </a:prstGeom>
            <a:ln w="57150">
              <a:tailEnd type="arrow"/>
            </a:ln>
          </p:spPr>
          <p:style>
            <a:lnRef idx="1">
              <a:schemeClr val="accent1"/>
            </a:lnRef>
            <a:fillRef idx="0">
              <a:schemeClr val="accent1"/>
            </a:fillRef>
            <a:effectRef idx="0">
              <a:schemeClr val="accent1"/>
            </a:effectRef>
            <a:fontRef idx="minor">
              <a:schemeClr val="tx1"/>
            </a:fontRef>
          </p:style>
        </p:cxnSp>
      </p:grpSp>
      <p:cxnSp>
        <p:nvCxnSpPr>
          <p:cNvPr id="16" name="Forme 15"/>
          <p:cNvCxnSpPr>
            <a:stCxn id="21" idx="3"/>
            <a:endCxn id="8" idx="1"/>
          </p:cNvCxnSpPr>
          <p:nvPr/>
        </p:nvCxnSpPr>
        <p:spPr>
          <a:xfrm>
            <a:off x="3004968" y="1993196"/>
            <a:ext cx="1134984" cy="319681"/>
          </a:xfrm>
          <a:prstGeom prst="curved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95536" y="1700808"/>
            <a:ext cx="2609432" cy="584775"/>
          </a:xfrm>
          <a:prstGeom prst="rect">
            <a:avLst/>
          </a:prstGeom>
          <a:noFill/>
        </p:spPr>
        <p:txBody>
          <a:bodyPr wrap="none" rtlCol="0">
            <a:spAutoFit/>
          </a:bodyPr>
          <a:lstStyle/>
          <a:p>
            <a:r>
              <a:rPr lang="fr-FR" sz="3200" dirty="0" smtClean="0">
                <a:solidFill>
                  <a:srgbClr val="FF0000"/>
                </a:solidFill>
              </a:rPr>
              <a:t># pseudo code</a:t>
            </a:r>
            <a:endParaRPr lang="fr-FR" sz="3200" dirty="0">
              <a:solidFill>
                <a:srgbClr val="FF0000"/>
              </a:solidFill>
            </a:endParaRPr>
          </a:p>
        </p:txBody>
      </p:sp>
      <p:sp>
        <p:nvSpPr>
          <p:cNvPr id="24" name="ZoneTexte 23"/>
          <p:cNvSpPr txBox="1"/>
          <p:nvPr/>
        </p:nvSpPr>
        <p:spPr>
          <a:xfrm>
            <a:off x="6444208" y="1700808"/>
            <a:ext cx="990784" cy="584775"/>
          </a:xfrm>
          <a:prstGeom prst="rect">
            <a:avLst/>
          </a:prstGeom>
          <a:noFill/>
        </p:spPr>
        <p:txBody>
          <a:bodyPr wrap="none" rtlCol="0">
            <a:spAutoFit/>
          </a:bodyPr>
          <a:lstStyle/>
          <a:p>
            <a:r>
              <a:rPr lang="fr-FR" sz="3200" dirty="0" smtClean="0"/>
              <a:t>code</a:t>
            </a:r>
            <a:endParaRPr lang="fr-FR" sz="3200" dirty="0"/>
          </a:p>
        </p:txBody>
      </p:sp>
      <p:cxnSp>
        <p:nvCxnSpPr>
          <p:cNvPr id="25" name="Forme 15"/>
          <p:cNvCxnSpPr>
            <a:stCxn id="24" idx="1"/>
            <a:endCxn id="8" idx="3"/>
          </p:cNvCxnSpPr>
          <p:nvPr/>
        </p:nvCxnSpPr>
        <p:spPr>
          <a:xfrm rot="10800000" flipV="1">
            <a:off x="5364088" y="1993195"/>
            <a:ext cx="1080120" cy="319681"/>
          </a:xfrm>
          <a:prstGeom prst="curved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4211960" y="3429000"/>
            <a:ext cx="1160895" cy="584775"/>
          </a:xfrm>
          <a:prstGeom prst="rect">
            <a:avLst/>
          </a:prstGeom>
          <a:noFill/>
        </p:spPr>
        <p:txBody>
          <a:bodyPr wrap="none" rtlCol="0">
            <a:spAutoFit/>
          </a:bodyPr>
          <a:lstStyle/>
          <a:p>
            <a:r>
              <a:rPr lang="fr-FR" sz="3200" dirty="0" smtClean="0"/>
              <a:t>Outils</a:t>
            </a:r>
            <a:endParaRPr lang="fr-FR" sz="3200" dirty="0"/>
          </a:p>
        </p:txBody>
      </p:sp>
      <p:cxnSp>
        <p:nvCxnSpPr>
          <p:cNvPr id="34" name="Forme 15"/>
          <p:cNvCxnSpPr>
            <a:stCxn id="33" idx="0"/>
            <a:endCxn id="8" idx="2"/>
          </p:cNvCxnSpPr>
          <p:nvPr/>
        </p:nvCxnSpPr>
        <p:spPr>
          <a:xfrm rot="16200000" flipV="1">
            <a:off x="4520187" y="3156779"/>
            <a:ext cx="504055" cy="40388"/>
          </a:xfrm>
          <a:prstGeom prst="curvedConnector3">
            <a:avLst>
              <a:gd name="adj1" fmla="val 31488"/>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b="1" noProof="0" dirty="0" smtClean="0">
                <a:solidFill>
                  <a:srgbClr val="FFC000"/>
                </a:solidFill>
                <a:latin typeface="Adobe Caslon Pro Bold" pitchFamily="18" charset="0"/>
                <a:ea typeface="+mj-ea"/>
                <a:cs typeface="+mj-cs"/>
              </a:rPr>
              <a:t>Rassembler</a:t>
            </a:r>
            <a:r>
              <a:rPr lang="fr-FR" sz="4000" b="1" noProof="0" dirty="0" smtClean="0">
                <a:solidFill>
                  <a:schemeClr val="accent1">
                    <a:lumMod val="50000"/>
                  </a:schemeClr>
                </a:solidFill>
                <a:latin typeface="Adobe Caslon Pro Bold" pitchFamily="18" charset="0"/>
                <a:ea typeface="+mj-ea"/>
                <a:cs typeface="+mj-cs"/>
              </a:rPr>
              <a:t> les </a:t>
            </a:r>
            <a:r>
              <a:rPr lang="fr-FR" sz="4000" b="1" noProof="0" dirty="0" smtClean="0">
                <a:solidFill>
                  <a:srgbClr val="FFC000"/>
                </a:solidFill>
                <a:latin typeface="Adobe Caslon Pro Bold" pitchFamily="18" charset="0"/>
                <a:ea typeface="+mj-ea"/>
                <a:cs typeface="+mj-cs"/>
              </a:rPr>
              <a:t>ingrédients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5"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pic>
        <p:nvPicPr>
          <p:cNvPr id="6" name="Intro.wmv">
            <a:hlinkClick r:id="" action="ppaction://media"/>
          </p:cNvPr>
          <p:cNvPicPr>
            <a:picLocks noGrp="1" noRot="1" noChangeAspect="1"/>
          </p:cNvPicPr>
          <p:nvPr>
            <p:ph idx="1"/>
            <a:videoFile r:link="rId1"/>
          </p:nvPr>
        </p:nvPicPr>
        <p:blipFill>
          <a:blip r:embed="rId4" cstate="print"/>
          <a:stretch>
            <a:fillRect/>
          </a:stretch>
        </p:blipFill>
        <p:spPr>
          <a:xfrm>
            <a:off x="755576" y="1124744"/>
            <a:ext cx="7580639" cy="5733256"/>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4525963"/>
          </a:xfrm>
        </p:spPr>
        <p:txBody>
          <a:bodyPr/>
          <a:lstStyle/>
          <a:p>
            <a:pPr>
              <a:buNone/>
            </a:pPr>
            <a:r>
              <a:rPr lang="fr-FR" dirty="0" smtClean="0"/>
              <a:t>		</a:t>
            </a:r>
            <a:endParaRPr lang="fr-FR" sz="2400" dirty="0"/>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b="1" noProof="0" dirty="0" smtClean="0">
                <a:solidFill>
                  <a:srgbClr val="FFC000"/>
                </a:solidFill>
                <a:latin typeface="Adobe Caslon Pro Bold" pitchFamily="18" charset="0"/>
                <a:ea typeface="+mj-ea"/>
                <a:cs typeface="+mj-cs"/>
              </a:rPr>
              <a:t>Structure</a:t>
            </a:r>
            <a:r>
              <a:rPr lang="fr-FR" sz="4000" b="1" noProof="0" dirty="0" smtClean="0">
                <a:solidFill>
                  <a:schemeClr val="accent1">
                    <a:lumMod val="50000"/>
                  </a:schemeClr>
                </a:solidFill>
                <a:latin typeface="Adobe Caslon Pro Bold" pitchFamily="18" charset="0"/>
                <a:ea typeface="+mj-ea"/>
                <a:cs typeface="+mj-cs"/>
              </a:rPr>
              <a:t> du </a:t>
            </a:r>
            <a:r>
              <a:rPr lang="fr-FR" sz="4000" b="1" noProof="0" dirty="0" smtClean="0">
                <a:solidFill>
                  <a:srgbClr val="FFC000"/>
                </a:solidFill>
                <a:latin typeface="Adobe Caslon Pro Bold" pitchFamily="18" charset="0"/>
                <a:ea typeface="+mj-ea"/>
                <a:cs typeface="+mj-cs"/>
              </a:rPr>
              <a:t>site</a:t>
            </a:r>
            <a:r>
              <a:rPr lang="fr-FR" sz="4000" b="1" noProof="0" dirty="0" smtClean="0">
                <a:solidFill>
                  <a:schemeClr val="accent1">
                    <a:lumMod val="50000"/>
                  </a:schemeClr>
                </a:solidFill>
                <a:latin typeface="Adobe Caslon Pro Bold" pitchFamily="18" charset="0"/>
                <a:ea typeface="+mj-ea"/>
                <a:cs typeface="+mj-cs"/>
              </a:rPr>
              <a:t> package</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2"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pic>
        <p:nvPicPr>
          <p:cNvPr id="2050" name="Picture 2" descr="http://training.esri.com/Courses/PythEveryone10_1/Media/SitePackage3_solo.png"/>
          <p:cNvPicPr>
            <a:picLocks noChangeAspect="1" noChangeArrowheads="1"/>
          </p:cNvPicPr>
          <p:nvPr/>
        </p:nvPicPr>
        <p:blipFill>
          <a:blip r:embed="rId3" cstate="print"/>
          <a:srcRect/>
          <a:stretch>
            <a:fillRect/>
          </a:stretch>
        </p:blipFill>
        <p:spPr bwMode="auto">
          <a:xfrm>
            <a:off x="107504" y="1628800"/>
            <a:ext cx="4176464" cy="3616819"/>
          </a:xfrm>
          <a:prstGeom prst="rect">
            <a:avLst/>
          </a:prstGeom>
          <a:noFill/>
        </p:spPr>
      </p:pic>
      <p:pic>
        <p:nvPicPr>
          <p:cNvPr id="2052" name="Picture 4" descr="http://training.esri.com/Courses/PythEveryone10_1/Media/SitePack_Syntax2.png"/>
          <p:cNvPicPr>
            <a:picLocks noChangeAspect="1" noChangeArrowheads="1"/>
          </p:cNvPicPr>
          <p:nvPr/>
        </p:nvPicPr>
        <p:blipFill>
          <a:blip r:embed="rId4" cstate="print"/>
          <a:srcRect/>
          <a:stretch>
            <a:fillRect/>
          </a:stretch>
        </p:blipFill>
        <p:spPr bwMode="auto">
          <a:xfrm>
            <a:off x="4381500" y="3068960"/>
            <a:ext cx="4762500" cy="11430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fontScale="92500"/>
          </a:bodyPr>
          <a:lstStyle/>
          <a:p>
            <a:pPr lvl="0" algn="ctr">
              <a:spcBef>
                <a:spcPct val="0"/>
              </a:spcBef>
              <a:defRPr/>
            </a:pPr>
            <a:r>
              <a:rPr lang="fr-FR" sz="6600" b="1" i="1" u="sng" dirty="0" smtClean="0">
                <a:solidFill>
                  <a:srgbClr val="FFC000"/>
                </a:solidFill>
                <a:latin typeface="Adobe Caslon Pro Bold" pitchFamily="18" charset="0"/>
              </a:rPr>
              <a:t>Exercice</a:t>
            </a:r>
          </a:p>
          <a:p>
            <a:pPr algn="ctr">
              <a:lnSpc>
                <a:spcPct val="80000"/>
              </a:lnSpc>
              <a:spcBef>
                <a:spcPct val="0"/>
              </a:spcBef>
              <a:defRPr/>
            </a:pPr>
            <a:r>
              <a:rPr lang="fr-FR" sz="6600" b="1" spc="300" dirty="0" smtClean="0">
                <a:solidFill>
                  <a:schemeClr val="bg1">
                    <a:lumMod val="85000"/>
                  </a:schemeClr>
                </a:solidFill>
                <a:effectLst>
                  <a:outerShdw blurRad="38100" dist="38100" dir="2700000" algn="tl">
                    <a:srgbClr val="000000">
                      <a:alpha val="43137"/>
                    </a:srgbClr>
                  </a:outerShdw>
                </a:effectLst>
                <a:latin typeface="Adobe Gothic Std B" pitchFamily="34" charset="-128"/>
                <a:ea typeface="Adobe Gothic Std B" pitchFamily="34" charset="-128"/>
              </a:rPr>
              <a:t>Traitement des taches</a:t>
            </a:r>
          </a:p>
          <a:p>
            <a:pPr lvl="0">
              <a:spcBef>
                <a:spcPct val="0"/>
              </a:spcBef>
              <a:defRPr/>
            </a:pPr>
            <a:r>
              <a:rPr kumimoji="0" lang="fr-FR" sz="3000" b="1" i="0" u="sng" strike="noStrike" kern="1200" cap="none" spc="300" normalizeH="0" baseline="0" noProof="0" dirty="0" smtClean="0">
                <a:ln>
                  <a:noFill/>
                </a:ln>
                <a:solidFill>
                  <a:srgbClr val="FFC000"/>
                </a:solidFill>
                <a:uLnTx/>
                <a:uFillTx/>
                <a:latin typeface="Adobe Myungjo Std M" pitchFamily="18" charset="-128"/>
                <a:ea typeface="Adobe Myungjo Std M" pitchFamily="18" charset="-128"/>
                <a:cs typeface="+mj-cs"/>
              </a:rPr>
              <a:t>ESRI Virtual </a:t>
            </a:r>
            <a:r>
              <a:rPr kumimoji="0" lang="fr-FR" sz="3000" b="1" i="0" u="sng" strike="noStrike" kern="1200" cap="none" spc="300" normalizeH="0" baseline="0" noProof="0" dirty="0" err="1" smtClean="0">
                <a:ln>
                  <a:noFill/>
                </a:ln>
                <a:solidFill>
                  <a:srgbClr val="FFC000"/>
                </a:solidFill>
                <a:uLnTx/>
                <a:uFillTx/>
                <a:latin typeface="Adobe Myungjo Std M" pitchFamily="18" charset="-128"/>
                <a:ea typeface="Adobe Myungjo Std M" pitchFamily="18" charset="-128"/>
                <a:cs typeface="+mj-cs"/>
              </a:rPr>
              <a:t>Compus</a:t>
            </a:r>
            <a:endParaRPr kumimoji="0" lang="fr-FR" sz="3000" b="0" i="0" u="sng" strike="noStrike" kern="1200" cap="none" spc="300" normalizeH="0" baseline="0" noProof="0" dirty="0">
              <a:ln>
                <a:noFill/>
              </a:ln>
              <a:solidFill>
                <a:srgbClr val="FFC000"/>
              </a:solidFill>
              <a:uLnTx/>
              <a:uFillTx/>
              <a:latin typeface="Adobe Myungjo Std M" pitchFamily="18" charset="-128"/>
              <a:ea typeface="Adobe Myungjo Std M" pitchFamily="18" charset="-128"/>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chemeClr val="accent1">
                    <a:lumMod val="50000"/>
                  </a:schemeClr>
                </a:solidFill>
                <a:latin typeface="Adobe Caslon Pro Bold" pitchFamily="18" charset="0"/>
              </a:rPr>
              <a:t>La</a:t>
            </a:r>
            <a:r>
              <a:rPr lang="fr-FR" sz="6600" b="1" dirty="0" smtClean="0">
                <a:solidFill>
                  <a:srgbClr val="FFC000"/>
                </a:solidFill>
                <a:latin typeface="Adobe Caslon Pro Bold" pitchFamily="18" charset="0"/>
              </a:rPr>
              <a:t> gestion </a:t>
            </a:r>
            <a:r>
              <a:rPr lang="fr-FR" sz="6600" b="1" dirty="0" smtClean="0">
                <a:solidFill>
                  <a:schemeClr val="accent1">
                    <a:lumMod val="50000"/>
                  </a:schemeClr>
                </a:solidFill>
                <a:latin typeface="Adobe Caslon Pro Bold" pitchFamily="18" charset="0"/>
              </a:rPr>
              <a:t>des</a:t>
            </a:r>
            <a:r>
              <a:rPr lang="fr-FR" sz="6600" b="1" dirty="0" smtClean="0">
                <a:solidFill>
                  <a:srgbClr val="FFC000"/>
                </a:solidFill>
                <a:latin typeface="Adobe Caslon Pro Bold" pitchFamily="18" charset="0"/>
              </a:rPr>
              <a:t> erreurs</a:t>
            </a:r>
            <a:endParaRPr kumimoji="0" lang="fr-FR" sz="66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Identification</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 des </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types </a:t>
            </a:r>
            <a:r>
              <a:rPr kumimoji="0" lang="fr-FR" sz="4000" b="1" i="0" u="none" strike="noStrike" kern="1200" cap="none" spc="0" normalizeH="0" noProof="0" dirty="0" smtClean="0">
                <a:ln>
                  <a:noFill/>
                </a:ln>
                <a:solidFill>
                  <a:schemeClr val="accent1">
                    <a:lumMod val="50000"/>
                  </a:schemeClr>
                </a:solidFill>
                <a:effectLst/>
                <a:uLnTx/>
                <a:uFillTx/>
                <a:latin typeface="Adobe Caslon Pro Bold" pitchFamily="18" charset="0"/>
                <a:ea typeface="+mj-ea"/>
                <a:cs typeface="+mj-cs"/>
              </a:rPr>
              <a:t>d’</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erreurs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5"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pic>
        <p:nvPicPr>
          <p:cNvPr id="8" name="introduction.wmv">
            <a:hlinkClick r:id="" action="ppaction://media"/>
          </p:cNvPr>
          <p:cNvPicPr>
            <a:picLocks noGrp="1" noRot="1" noChangeAspect="1"/>
          </p:cNvPicPr>
          <p:nvPr>
            <p:ph idx="1"/>
            <a:videoFile r:link="rId1"/>
          </p:nvPr>
        </p:nvPicPr>
        <p:blipFill>
          <a:blip r:embed="rId4" cstate="print"/>
          <a:stretch>
            <a:fillRect/>
          </a:stretch>
        </p:blipFill>
        <p:spPr>
          <a:xfrm>
            <a:off x="899592" y="1146179"/>
            <a:ext cx="7488832" cy="5711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09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training.esri.com/Courses/PythEveryone10_1/Media/SyntaxErrorsG.png"/>
          <p:cNvPicPr>
            <a:picLocks noChangeAspect="1" noChangeArrowheads="1"/>
          </p:cNvPicPr>
          <p:nvPr/>
        </p:nvPicPr>
        <p:blipFill>
          <a:blip r:embed="rId2" cstate="print"/>
          <a:srcRect/>
          <a:stretch>
            <a:fillRect/>
          </a:stretch>
        </p:blipFill>
        <p:spPr bwMode="auto">
          <a:xfrm>
            <a:off x="395536" y="1916832"/>
            <a:ext cx="8241869" cy="1368152"/>
          </a:xfrm>
          <a:prstGeom prst="rect">
            <a:avLst/>
          </a:prstGeom>
          <a:noFill/>
        </p:spPr>
      </p:pic>
      <p:pic>
        <p:nvPicPr>
          <p:cNvPr id="48132" name="Picture 4" descr="http://training.esri.com/Courses/PythEveryone10_1/Media/ExceptionErrorG.png"/>
          <p:cNvPicPr>
            <a:picLocks noChangeAspect="1" noChangeArrowheads="1"/>
          </p:cNvPicPr>
          <p:nvPr/>
        </p:nvPicPr>
        <p:blipFill>
          <a:blip r:embed="rId3" cstate="print"/>
          <a:srcRect/>
          <a:stretch>
            <a:fillRect/>
          </a:stretch>
        </p:blipFill>
        <p:spPr bwMode="auto">
          <a:xfrm>
            <a:off x="467544" y="3933056"/>
            <a:ext cx="8228208" cy="2517834"/>
          </a:xfrm>
          <a:prstGeom prst="rect">
            <a:avLst/>
          </a:prstGeom>
          <a:noFill/>
        </p:spPr>
      </p:pic>
      <p:sp>
        <p:nvSpPr>
          <p:cNvPr id="6"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Deux types d’erreur</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7" name="Picture 2" descr="E:\Projets\cours faculté\python\python logo-01.png"/>
          <p:cNvPicPr>
            <a:picLocks noChangeAspect="1" noChangeArrowheads="1"/>
          </p:cNvPicPr>
          <p:nvPr/>
        </p:nvPicPr>
        <p:blipFill>
          <a:blip r:embed="rId4" cstate="print"/>
          <a:srcRect/>
          <a:stretch>
            <a:fillRect/>
          </a:stretch>
        </p:blipFill>
        <p:spPr bwMode="auto">
          <a:xfrm>
            <a:off x="8172400" y="111102"/>
            <a:ext cx="869628" cy="869626"/>
          </a:xfrm>
          <a:prstGeom prst="rect">
            <a:avLst/>
          </a:prstGeom>
          <a:noFill/>
        </p:spPr>
      </p:pic>
      <p:sp>
        <p:nvSpPr>
          <p:cNvPr id="8" name="ZoneTexte 7"/>
          <p:cNvSpPr txBox="1"/>
          <p:nvPr/>
        </p:nvSpPr>
        <p:spPr>
          <a:xfrm>
            <a:off x="467544" y="1340768"/>
            <a:ext cx="2780505" cy="523220"/>
          </a:xfrm>
          <a:prstGeom prst="rect">
            <a:avLst/>
          </a:prstGeom>
          <a:noFill/>
        </p:spPr>
        <p:txBody>
          <a:bodyPr wrap="none" rtlCol="0">
            <a:spAutoFit/>
          </a:bodyPr>
          <a:lstStyle/>
          <a:p>
            <a:r>
              <a:rPr lang="fr-FR" sz="2800" b="1" dirty="0" smtClean="0"/>
              <a:t>Erreur de syntaxe</a:t>
            </a:r>
            <a:endParaRPr lang="fr-FR" sz="2800" b="1" dirty="0"/>
          </a:p>
        </p:txBody>
      </p:sp>
      <p:sp>
        <p:nvSpPr>
          <p:cNvPr id="9" name="ZoneTexte 8"/>
          <p:cNvSpPr txBox="1"/>
          <p:nvPr/>
        </p:nvSpPr>
        <p:spPr>
          <a:xfrm>
            <a:off x="467544" y="3356992"/>
            <a:ext cx="1636923" cy="523220"/>
          </a:xfrm>
          <a:prstGeom prst="rect">
            <a:avLst/>
          </a:prstGeom>
          <a:noFill/>
        </p:spPr>
        <p:txBody>
          <a:bodyPr wrap="none" rtlCol="0">
            <a:spAutoFit/>
          </a:bodyPr>
          <a:lstStyle/>
          <a:p>
            <a:r>
              <a:rPr lang="fr-FR" sz="2800" b="1" dirty="0" smtClean="0"/>
              <a:t>Exception</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Projets\cours faculté\python\python logo-01.png"/>
          <p:cNvPicPr>
            <a:picLocks noChangeAspect="1" noChangeArrowheads="1"/>
          </p:cNvPicPr>
          <p:nvPr/>
        </p:nvPicPr>
        <p:blipFill>
          <a:blip r:embed="rId2" cstate="print"/>
          <a:srcRect/>
          <a:stretch>
            <a:fillRect/>
          </a:stretch>
        </p:blipFill>
        <p:spPr bwMode="auto">
          <a:xfrm>
            <a:off x="8172400" y="111102"/>
            <a:ext cx="869628" cy="869626"/>
          </a:xfrm>
          <a:prstGeom prst="rect">
            <a:avLst/>
          </a:prstGeom>
          <a:noFill/>
        </p:spPr>
      </p:pic>
      <p:sp>
        <p:nvSpPr>
          <p:cNvPr id="6" name="Titre 1"/>
          <p:cNvSpPr txBox="1">
            <a:spLocks/>
          </p:cNvSpPr>
          <p:nvPr/>
        </p:nvSpPr>
        <p:spPr>
          <a:xfrm>
            <a:off x="323528" y="1052736"/>
            <a:ext cx="8496944" cy="5400600"/>
          </a:xfrm>
          <a:prstGeom prst="rect">
            <a:avLst/>
          </a:prstGeom>
          <a:gradFill flip="none" rotWithShape="1">
            <a:gsLst>
              <a:gs pos="69000">
                <a:srgbClr val="5E9EFF">
                  <a:alpha val="0"/>
                </a:srgbClr>
              </a:gs>
              <a:gs pos="39999">
                <a:srgbClr val="85C2FF"/>
              </a:gs>
              <a:gs pos="70000">
                <a:srgbClr val="C4D6EB"/>
              </a:gs>
              <a:gs pos="100000">
                <a:srgbClr val="FFEBFA"/>
              </a:gs>
            </a:gsLst>
            <a:lin ang="14400000" scaled="0"/>
            <a:tileRect/>
          </a:gradFill>
        </p:spPr>
        <p:txBody>
          <a:bodyPr vert="horz" lIns="91440" tIns="45720" rIns="91440" bIns="45720" rtlCol="0" anchor="ctr">
            <a:noAutofit/>
          </a:bodyPr>
          <a:lstStyle/>
          <a:p>
            <a:pPr algn="ctr">
              <a:spcBef>
                <a:spcPct val="0"/>
              </a:spcBef>
            </a:pPr>
            <a:r>
              <a:rPr lang="fr-FR" sz="8000" b="1" dirty="0" smtClean="0">
                <a:solidFill>
                  <a:schemeClr val="tx2">
                    <a:lumMod val="75000"/>
                  </a:schemeClr>
                </a:solidFill>
                <a:latin typeface="+mj-lt"/>
                <a:ea typeface="+mj-ea"/>
                <a:cs typeface="+mj-cs"/>
              </a:rPr>
              <a:t>Deuxième partie : </a:t>
            </a:r>
          </a:p>
          <a:p>
            <a:pPr lvl="0" algn="ctr">
              <a:spcBef>
                <a:spcPct val="0"/>
              </a:spcBef>
            </a:pPr>
            <a:r>
              <a:rPr lang="fr-FR" sz="8000" b="1" dirty="0" smtClean="0">
                <a:solidFill>
                  <a:srgbClr val="FFCC00"/>
                </a:solidFill>
                <a:latin typeface="+mj-lt"/>
                <a:ea typeface="+mj-ea"/>
                <a:cs typeface="+mj-cs"/>
              </a:rPr>
              <a:t>Automatisation </a:t>
            </a:r>
          </a:p>
          <a:p>
            <a:pPr lvl="0" algn="ctr">
              <a:spcBef>
                <a:spcPct val="0"/>
              </a:spcBef>
            </a:pPr>
            <a:r>
              <a:rPr kumimoji="0" lang="fr-FR" sz="8000" b="1" i="0" u="none" strike="noStrike" kern="1200" cap="none" spc="0" normalizeH="0" baseline="0" noProof="0" dirty="0" smtClean="0">
                <a:ln>
                  <a:noFill/>
                </a:ln>
                <a:solidFill>
                  <a:srgbClr val="FFCC00"/>
                </a:solidFill>
                <a:effectLst/>
                <a:uLnTx/>
                <a:uFillTx/>
                <a:latin typeface="+mj-lt"/>
                <a:ea typeface="+mj-ea"/>
                <a:cs typeface="+mj-cs"/>
              </a:rPr>
              <a:t>Du </a:t>
            </a:r>
            <a:r>
              <a:rPr kumimoji="0" lang="fr-FR" sz="8000" b="1" i="0" u="none" strike="noStrike" kern="1200" cap="none" spc="0" normalizeH="0" baseline="0" noProof="0" dirty="0" err="1" smtClean="0">
                <a:ln>
                  <a:noFill/>
                </a:ln>
                <a:solidFill>
                  <a:srgbClr val="FFCC00"/>
                </a:solidFill>
                <a:effectLst/>
                <a:uLnTx/>
                <a:uFillTx/>
                <a:latin typeface="+mj-lt"/>
                <a:ea typeface="+mj-ea"/>
                <a:cs typeface="+mj-cs"/>
              </a:rPr>
              <a:t>workflow</a:t>
            </a:r>
            <a:r>
              <a:rPr kumimoji="0" lang="fr-FR" sz="8000" b="1" i="0" u="none" strike="noStrike" kern="1200" cap="none" spc="0" normalizeH="0" baseline="0" noProof="0" dirty="0" smtClean="0">
                <a:ln>
                  <a:noFill/>
                </a:ln>
                <a:solidFill>
                  <a:srgbClr val="FFCC00"/>
                </a:solidFill>
                <a:effectLst/>
                <a:uLnTx/>
                <a:uFillTx/>
                <a:latin typeface="+mj-lt"/>
                <a:ea typeface="+mj-ea"/>
                <a:cs typeface="+mj-cs"/>
              </a:rPr>
              <a:t> </a:t>
            </a:r>
          </a:p>
          <a:p>
            <a:pPr lvl="0" algn="ctr">
              <a:spcBef>
                <a:spcPct val="0"/>
              </a:spcBef>
            </a:pPr>
            <a:r>
              <a:rPr lang="fr-FR" sz="8000" b="1" dirty="0" smtClean="0">
                <a:solidFill>
                  <a:srgbClr val="FFCC00"/>
                </a:solidFill>
                <a:latin typeface="+mj-lt"/>
                <a:ea typeface="+mj-ea"/>
                <a:cs typeface="+mj-cs"/>
              </a:rPr>
              <a:t>Sur ArcGIS</a:t>
            </a:r>
            <a:endParaRPr kumimoji="0" lang="fr-FR" sz="8000" b="0" i="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err="1" smtClean="0">
                <a:ln>
                  <a:noFill/>
                </a:ln>
                <a:solidFill>
                  <a:srgbClr val="FFC000"/>
                </a:solidFill>
                <a:effectLst/>
                <a:uLnTx/>
                <a:uFillTx/>
                <a:latin typeface="Adobe Caslon Pro Bold" pitchFamily="18" charset="0"/>
                <a:ea typeface="+mj-ea"/>
                <a:cs typeface="+mj-cs"/>
              </a:rPr>
              <a:t>Debug</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a:t>
            </a:r>
            <a:r>
              <a:rPr kumimoji="0" lang="fr-FR" sz="4000" b="1" i="0" u="none" strike="noStrike" kern="1200" cap="none" spc="0" normalizeH="0" noProof="0" dirty="0" smtClean="0">
                <a:ln>
                  <a:noFill/>
                </a:ln>
                <a:solidFill>
                  <a:schemeClr val="accent1">
                    <a:lumMod val="50000"/>
                  </a:schemeClr>
                </a:solidFill>
                <a:effectLst/>
                <a:uLnTx/>
                <a:uFillTx/>
                <a:latin typeface="Adobe Caslon Pro Bold" pitchFamily="18" charset="0"/>
                <a:ea typeface="+mj-ea"/>
                <a:cs typeface="+mj-cs"/>
              </a:rPr>
              <a:t>efficace</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7" name="Picture 2" descr="E:\Projets\cours faculté\python\python logo-01.png"/>
          <p:cNvPicPr>
            <a:picLocks noChangeAspect="1" noChangeArrowheads="1"/>
          </p:cNvPicPr>
          <p:nvPr/>
        </p:nvPicPr>
        <p:blipFill>
          <a:blip r:embed="rId2" cstate="print"/>
          <a:srcRect/>
          <a:stretch>
            <a:fillRect/>
          </a:stretch>
        </p:blipFill>
        <p:spPr bwMode="auto">
          <a:xfrm>
            <a:off x="8172400" y="111102"/>
            <a:ext cx="869628" cy="869626"/>
          </a:xfrm>
          <a:prstGeom prst="rect">
            <a:avLst/>
          </a:prstGeom>
          <a:noFill/>
        </p:spPr>
      </p:pic>
      <p:pic>
        <p:nvPicPr>
          <p:cNvPr id="53250" name="Picture 2"/>
          <p:cNvPicPr>
            <a:picLocks noChangeAspect="1" noChangeArrowheads="1"/>
          </p:cNvPicPr>
          <p:nvPr/>
        </p:nvPicPr>
        <p:blipFill>
          <a:blip r:embed="rId3" cstate="print"/>
          <a:srcRect/>
          <a:stretch>
            <a:fillRect/>
          </a:stretch>
        </p:blipFill>
        <p:spPr bwMode="auto">
          <a:xfrm>
            <a:off x="395536" y="1576123"/>
            <a:ext cx="8352928" cy="48772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fontScale="92500" lnSpcReduction="10000"/>
          </a:bodyPr>
          <a:lstStyle/>
          <a:p>
            <a:pPr lvl="0" algn="ctr">
              <a:spcBef>
                <a:spcPct val="0"/>
              </a:spcBef>
              <a:defRPr/>
            </a:pPr>
            <a:r>
              <a:rPr lang="fr-FR" sz="6600" b="1" i="1" u="sng" dirty="0" smtClean="0">
                <a:solidFill>
                  <a:srgbClr val="FFC000"/>
                </a:solidFill>
                <a:latin typeface="Adobe Caslon Pro Bold" pitchFamily="18" charset="0"/>
              </a:rPr>
              <a:t>Exercice</a:t>
            </a:r>
          </a:p>
          <a:p>
            <a:pPr algn="ctr">
              <a:lnSpc>
                <a:spcPct val="80000"/>
              </a:lnSpc>
              <a:spcBef>
                <a:spcPct val="0"/>
              </a:spcBef>
              <a:defRPr/>
            </a:pPr>
            <a:r>
              <a:rPr lang="fr-FR" sz="6100" b="1" spc="300" dirty="0" smtClean="0">
                <a:solidFill>
                  <a:schemeClr val="bg1">
                    <a:lumMod val="85000"/>
                  </a:schemeClr>
                </a:solidFill>
                <a:effectLst>
                  <a:outerShdw blurRad="38100" dist="38100" dir="2700000" algn="tl">
                    <a:srgbClr val="000000">
                      <a:alpha val="43137"/>
                    </a:srgbClr>
                  </a:outerShdw>
                </a:effectLst>
                <a:latin typeface="Adobe Gothic Std B" pitchFamily="34" charset="-128"/>
                <a:ea typeface="Adobe Gothic Std B" pitchFamily="34" charset="-128"/>
              </a:rPr>
              <a:t>Résoudre les erreurs de script</a:t>
            </a:r>
          </a:p>
          <a:p>
            <a:pPr lvl="0">
              <a:spcBef>
                <a:spcPct val="0"/>
              </a:spcBef>
              <a:defRPr/>
            </a:pPr>
            <a:r>
              <a:rPr kumimoji="0" lang="fr-FR" sz="3000" b="1" i="0" u="sng" strike="noStrike" kern="1200" cap="none" spc="300" normalizeH="0" baseline="0" noProof="0" dirty="0" smtClean="0">
                <a:ln>
                  <a:noFill/>
                </a:ln>
                <a:solidFill>
                  <a:srgbClr val="FFC000"/>
                </a:solidFill>
                <a:uLnTx/>
                <a:uFillTx/>
                <a:latin typeface="Adobe Myungjo Std M" pitchFamily="18" charset="-128"/>
                <a:ea typeface="Adobe Myungjo Std M" pitchFamily="18" charset="-128"/>
                <a:cs typeface="+mj-cs"/>
              </a:rPr>
              <a:t>ESRI Virtual </a:t>
            </a:r>
            <a:r>
              <a:rPr kumimoji="0" lang="fr-FR" sz="3000" b="1" i="0" u="sng" strike="noStrike" kern="1200" cap="none" spc="300" normalizeH="0" baseline="0" noProof="0" dirty="0" err="1" smtClean="0">
                <a:ln>
                  <a:noFill/>
                </a:ln>
                <a:solidFill>
                  <a:srgbClr val="FFC000"/>
                </a:solidFill>
                <a:uLnTx/>
                <a:uFillTx/>
                <a:latin typeface="Adobe Myungjo Std M" pitchFamily="18" charset="-128"/>
                <a:ea typeface="Adobe Myungjo Std M" pitchFamily="18" charset="-128"/>
                <a:cs typeface="+mj-cs"/>
              </a:rPr>
              <a:t>Compus</a:t>
            </a:r>
            <a:endParaRPr kumimoji="0" lang="fr-FR" sz="3000" b="0" i="0" u="sng" strike="noStrike" kern="1200" cap="none" spc="300" normalizeH="0" baseline="0" noProof="0" dirty="0">
              <a:ln>
                <a:noFill/>
              </a:ln>
              <a:solidFill>
                <a:srgbClr val="FFC000"/>
              </a:solidFill>
              <a:uLnTx/>
              <a:uFillTx/>
              <a:latin typeface="Adobe Myungjo Std M" pitchFamily="18" charset="-128"/>
              <a:ea typeface="Adobe Myungjo Std M" pitchFamily="18" charset="-128"/>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3"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Créer</a:t>
            </a:r>
            <a:r>
              <a:rPr lang="fr-FR" sz="6600" b="1" dirty="0" smtClean="0">
                <a:solidFill>
                  <a:schemeClr val="accent1">
                    <a:lumMod val="50000"/>
                  </a:schemeClr>
                </a:solidFill>
                <a:latin typeface="Adobe Caslon Pro Bold" pitchFamily="18" charset="0"/>
              </a:rPr>
              <a:t> des </a:t>
            </a:r>
            <a:r>
              <a:rPr lang="fr-FR" sz="6600" b="1" dirty="0" err="1" smtClean="0">
                <a:solidFill>
                  <a:srgbClr val="FFC000"/>
                </a:solidFill>
                <a:latin typeface="Adobe Caslon Pro Bold" pitchFamily="18" charset="0"/>
              </a:rPr>
              <a:t>Toolboxs</a:t>
            </a:r>
            <a:r>
              <a:rPr lang="fr-FR" sz="6600" b="1" dirty="0" smtClean="0">
                <a:solidFill>
                  <a:schemeClr val="accent1">
                    <a:lumMod val="50000"/>
                  </a:schemeClr>
                </a:solidFill>
                <a:latin typeface="Adobe Caslon Pro Bold" pitchFamily="18" charset="0"/>
              </a:rPr>
              <a:t> avec </a:t>
            </a:r>
            <a:r>
              <a:rPr lang="fr-FR" sz="6600" b="1" dirty="0" smtClean="0">
                <a:solidFill>
                  <a:srgbClr val="FFC000"/>
                </a:solidFill>
                <a:latin typeface="Adobe Caslon Pro Bold" pitchFamily="18" charset="0"/>
              </a:rPr>
              <a:t>Python</a:t>
            </a:r>
            <a:endParaRPr kumimoji="0" lang="fr-FR" sz="6600" b="0"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4525963"/>
          </a:xfrm>
        </p:spPr>
        <p:txBody>
          <a:bodyPr/>
          <a:lstStyle/>
          <a:p>
            <a:pPr>
              <a:buNone/>
            </a:pPr>
            <a:r>
              <a:rPr lang="fr-FR" dirty="0" smtClean="0"/>
              <a:t>		</a:t>
            </a:r>
            <a:r>
              <a:rPr lang="fr-FR" sz="2400" dirty="0" smtClean="0"/>
              <a:t>	</a:t>
            </a:r>
            <a:endParaRPr lang="fr-FR" sz="2400" dirty="0"/>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Qu’est ce</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qu’une</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boite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outils</a:t>
            </a:r>
          </a:p>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python</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solidFill>
                  <a:schemeClr val="accent1">
                    <a:lumMod val="50000"/>
                  </a:schemeClr>
                </a:solidFill>
                <a:latin typeface="Adobe Caslon Pro Bold" pitchFamily="18" charset="0"/>
              </a:rPr>
              <a:t>Boite d’outils python = fichier (.</a:t>
            </a:r>
            <a:r>
              <a:rPr lang="fr-FR" sz="2400" dirty="0" err="1" smtClean="0">
                <a:solidFill>
                  <a:schemeClr val="accent1">
                    <a:lumMod val="50000"/>
                  </a:schemeClr>
                </a:solidFill>
                <a:latin typeface="Adobe Caslon Pro Bold" pitchFamily="18" charset="0"/>
              </a:rPr>
              <a:t>pyt</a:t>
            </a:r>
            <a:r>
              <a:rPr lang="fr-FR" sz="2400" dirty="0" smtClean="0">
                <a:solidFill>
                  <a:schemeClr val="accent1">
                    <a:lumMod val="50000"/>
                  </a:schemeClr>
                </a:solidFill>
                <a:latin typeface="Adobe Caslon Pro Bold" pitchFamily="18" charset="0"/>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solidFill>
                  <a:schemeClr val="accent1">
                    <a:lumMod val="50000"/>
                  </a:schemeClr>
                </a:solidFill>
                <a:latin typeface="Adobe Caslon Pro Bold" pitchFamily="18" charset="0"/>
              </a:rPr>
              <a:t>Un fichier (.</a:t>
            </a:r>
            <a:r>
              <a:rPr lang="fr-FR" sz="2400" dirty="0" err="1" smtClean="0">
                <a:solidFill>
                  <a:schemeClr val="accent1">
                    <a:lumMod val="50000"/>
                  </a:schemeClr>
                </a:solidFill>
                <a:latin typeface="Adobe Caslon Pro Bold" pitchFamily="18" charset="0"/>
              </a:rPr>
              <a:t>pyt</a:t>
            </a:r>
            <a:r>
              <a:rPr lang="fr-FR" sz="2400" dirty="0" smtClean="0">
                <a:solidFill>
                  <a:schemeClr val="accent1">
                    <a:lumMod val="50000"/>
                  </a:schemeClr>
                </a:solidFill>
                <a:latin typeface="Adobe Caslon Pro Bold" pitchFamily="18" charset="0"/>
              </a:rPr>
              <a:t>) définit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solidFill>
                <a:schemeClr val="accent1">
                  <a:lumMod val="50000"/>
                </a:schemeClr>
              </a:solidFill>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40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n-ea"/>
                <a:cs typeface="+mn-cs"/>
              </a:rPr>
              <a:t>Une</a:t>
            </a:r>
            <a:r>
              <a:rPr kumimoji="0" lang="fr-FR" sz="2400" u="none" strike="noStrike" kern="1200" cap="none" spc="0" normalizeH="0" noProof="0" dirty="0" smtClean="0">
                <a:ln>
                  <a:noFill/>
                </a:ln>
                <a:solidFill>
                  <a:schemeClr val="accent1">
                    <a:lumMod val="50000"/>
                  </a:schemeClr>
                </a:solidFill>
                <a:effectLst/>
                <a:uLnTx/>
                <a:uFillTx/>
                <a:latin typeface="Adobe Caslon Pro Bold" pitchFamily="18" charset="0"/>
                <a:ea typeface="+mn-ea"/>
                <a:cs typeface="+mn-cs"/>
              </a:rPr>
              <a:t> boite d’outils et ses propriétés.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baseline="0" dirty="0" smtClean="0">
                <a:solidFill>
                  <a:schemeClr val="accent1">
                    <a:lumMod val="50000"/>
                  </a:schemeClr>
                </a:solidFill>
                <a:latin typeface="Adobe Caslon Pro Bold" pitchFamily="18" charset="0"/>
              </a:rPr>
              <a:t>Des</a:t>
            </a:r>
            <a:r>
              <a:rPr lang="fr-FR" sz="2400" dirty="0" smtClean="0">
                <a:solidFill>
                  <a:schemeClr val="accent1">
                    <a:lumMod val="50000"/>
                  </a:schemeClr>
                </a:solidFill>
                <a:latin typeface="Adobe Caslon Pro Bold" pitchFamily="18" charset="0"/>
              </a:rPr>
              <a:t> outils, des paramètres d’outils et un comportement d’outils.</a:t>
            </a: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pic>
        <p:nvPicPr>
          <p:cNvPr id="58370" name="Picture 2" descr="http://img.scoop.it/N0waZmlBWhOotjz5zVm_ADl72eJkfbmt4t8yenImKBVvK0kTmF0xjctABnaLJIm9"/>
          <p:cNvPicPr>
            <a:picLocks noChangeAspect="1" noChangeArrowheads="1"/>
          </p:cNvPicPr>
          <p:nvPr/>
        </p:nvPicPr>
        <p:blipFill>
          <a:blip r:embed="rId4" cstate="print"/>
          <a:srcRect/>
          <a:stretch>
            <a:fillRect/>
          </a:stretch>
        </p:blipFill>
        <p:spPr bwMode="auto">
          <a:xfrm>
            <a:off x="6660232" y="2564904"/>
            <a:ext cx="1905000" cy="126682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Les</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BOP </a:t>
            </a:r>
            <a:r>
              <a:rPr lang="fr-FR" sz="4000" b="1" dirty="0" smtClean="0">
                <a:solidFill>
                  <a:schemeClr val="accent1">
                    <a:lumMod val="50000"/>
                  </a:schemeClr>
                </a:solidFill>
                <a:latin typeface="Adobe Caslon Pro Bold" pitchFamily="18" charset="0"/>
                <a:ea typeface="+mj-ea"/>
                <a:cs typeface="+mj-cs"/>
              </a:rPr>
              <a:t>comme </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n’importe </a:t>
            </a:r>
            <a:r>
              <a:rPr lang="fr-FR" sz="4000" b="1" dirty="0" smtClean="0">
                <a:solidFill>
                  <a:schemeClr val="accent1">
                    <a:lumMod val="50000"/>
                  </a:schemeClr>
                </a:solidFill>
                <a:latin typeface="Adobe Caslon Pro Bold" pitchFamily="18" charset="0"/>
                <a:ea typeface="+mj-ea"/>
                <a:cs typeface="+mj-cs"/>
              </a:rPr>
              <a:t>quel</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a:t>
            </a:r>
          </a:p>
          <a:p>
            <a:pPr lvl="0" algn="ctr">
              <a:spcBef>
                <a:spcPct val="0"/>
              </a:spcBef>
              <a:defRPr/>
            </a:pP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autre </a:t>
            </a:r>
            <a:r>
              <a:rPr lang="fr-FR" sz="4000" b="1" dirty="0" smtClean="0">
                <a:solidFill>
                  <a:schemeClr val="accent1">
                    <a:lumMod val="50000"/>
                  </a:schemeClr>
                </a:solidFill>
                <a:latin typeface="Adobe Caslon Pro Bold" pitchFamily="18" charset="0"/>
                <a:ea typeface="+mj-ea"/>
                <a:cs typeface="+mj-cs"/>
              </a:rPr>
              <a:t>BO</a:t>
            </a:r>
            <a:r>
              <a:rPr kumimoji="0" lang="fr-FR" sz="4000" b="1" i="0" u="none" strike="noStrike" kern="1200" cap="none" spc="0" normalizeH="0" noProof="0" dirty="0" smtClean="0">
                <a:ln>
                  <a:noFill/>
                </a:ln>
                <a:solidFill>
                  <a:srgbClr val="FFC000"/>
                </a:solidFill>
                <a:effectLst/>
                <a:uLnTx/>
                <a:uFillTx/>
                <a:latin typeface="Adobe Caslon Pro Bold" pitchFamily="18" charset="0"/>
                <a:ea typeface="+mj-ea"/>
                <a:cs typeface="+mj-cs"/>
              </a:rPr>
              <a:t> d’ArcGis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2"/>
          <p:cNvSpPr txBox="1">
            <a:spLocks/>
          </p:cNvSpPr>
          <p:nvPr/>
        </p:nvSpPr>
        <p:spPr>
          <a:xfrm>
            <a:off x="609600" y="23572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fr-FR" sz="2400" noProof="0" dirty="0" smtClean="0">
                <a:latin typeface="Adobe Caslon Pro Bold" pitchFamily="18" charset="0"/>
              </a:rPr>
              <a:t>Les BOP ressemblent, agissent et fonctionnent de la même manière que les autres boites d’outils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noProof="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noProof="0" dirty="0" smtClean="0">
                <a:latin typeface="Adobe Caslon Pro Bold" pitchFamily="18" charset="0"/>
              </a:rPr>
              <a:t>Accès par la fenêtre de recherche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2400" u="none" strike="noStrike" kern="1200" cap="none" spc="0" normalizeH="0" baseline="0" dirty="0" smtClean="0">
                <a:ln>
                  <a:noFill/>
                </a:ln>
                <a:effectLst/>
                <a:uLnTx/>
                <a:uFillTx/>
                <a:latin typeface="Adobe Caslon Pro Bold" pitchFamily="18" charset="0"/>
                <a:ea typeface="+mn-ea"/>
                <a:cs typeface="+mn-cs"/>
              </a:rPr>
              <a:t>Exécution à partir d’un modèle ou</a:t>
            </a:r>
            <a:r>
              <a:rPr kumimoji="0" lang="fr-FR" sz="2400" u="none" strike="noStrike" kern="1200" cap="none" spc="0" normalizeH="0" dirty="0" smtClean="0">
                <a:ln>
                  <a:noFill/>
                </a:ln>
                <a:effectLst/>
                <a:uLnTx/>
                <a:uFillTx/>
                <a:latin typeface="Adobe Caslon Pro Bold" pitchFamily="18" charset="0"/>
                <a:ea typeface="+mn-ea"/>
                <a:cs typeface="+mn-cs"/>
              </a:rPr>
              <a:t> d’un script python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baseline="0" noProof="0" dirty="0" smtClean="0">
                <a:latin typeface="Adobe Caslon Pro Bold" pitchFamily="18" charset="0"/>
              </a:rPr>
              <a:t>Partager en tant que package ou service</a:t>
            </a:r>
            <a:endParaRPr kumimoji="0" lang="fr-FR" sz="2400" u="none" strike="noStrike" kern="1200" cap="none" spc="0" normalizeH="0" baseline="0" noProof="0" dirty="0">
              <a:ln>
                <a:noFill/>
              </a:ln>
              <a:effectLst/>
              <a:uLnTx/>
              <a:uFillTx/>
              <a:latin typeface="Adobe Caslon Pro Bold" pitchFamily="18" charset="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Autofit/>
          </a:bodyPr>
          <a:lstStyle/>
          <a:p>
            <a:pPr algn="ctr">
              <a:spcBef>
                <a:spcPct val="0"/>
              </a:spcBef>
              <a:defRPr/>
            </a:pPr>
            <a:r>
              <a:rPr lang="fr-FR" sz="3700" b="1" dirty="0" smtClean="0">
                <a:solidFill>
                  <a:schemeClr val="accent1">
                    <a:lumMod val="50000"/>
                  </a:schemeClr>
                </a:solidFill>
                <a:latin typeface="Adobe Caslon Pro Bold" pitchFamily="18" charset="0"/>
                <a:ea typeface="+mj-ea"/>
                <a:cs typeface="+mj-cs"/>
              </a:rPr>
              <a:t>Les </a:t>
            </a:r>
            <a:r>
              <a:rPr lang="fr-FR" sz="3700" b="1" dirty="0" smtClean="0">
                <a:solidFill>
                  <a:srgbClr val="FFC000"/>
                </a:solidFill>
                <a:latin typeface="Adobe Caslon Pro Bold" pitchFamily="18" charset="0"/>
                <a:ea typeface="+mj-ea"/>
                <a:cs typeface="+mj-cs"/>
              </a:rPr>
              <a:t>BOP</a:t>
            </a:r>
            <a:r>
              <a:rPr lang="fr-FR" sz="3700" b="1" dirty="0" smtClean="0">
                <a:solidFill>
                  <a:schemeClr val="accent1">
                    <a:lumMod val="50000"/>
                  </a:schemeClr>
                </a:solidFill>
                <a:latin typeface="Adobe Caslon Pro Bold" pitchFamily="18" charset="0"/>
                <a:ea typeface="+mj-ea"/>
                <a:cs typeface="+mj-cs"/>
              </a:rPr>
              <a:t> sont </a:t>
            </a:r>
            <a:r>
              <a:rPr lang="fr-FR" sz="3700" b="1" dirty="0" smtClean="0">
                <a:solidFill>
                  <a:srgbClr val="FFC000"/>
                </a:solidFill>
                <a:latin typeface="Adobe Caslon Pro Bold" pitchFamily="18" charset="0"/>
                <a:ea typeface="+mj-ea"/>
                <a:cs typeface="+mj-cs"/>
              </a:rPr>
              <a:t>définies</a:t>
            </a:r>
            <a:r>
              <a:rPr lang="fr-FR" sz="3700" b="1" dirty="0" smtClean="0">
                <a:solidFill>
                  <a:schemeClr val="accent1">
                    <a:lumMod val="50000"/>
                  </a:schemeClr>
                </a:solidFill>
                <a:latin typeface="Adobe Caslon Pro Bold" pitchFamily="18" charset="0"/>
                <a:ea typeface="+mj-ea"/>
                <a:cs typeface="+mj-cs"/>
              </a:rPr>
              <a:t> par des </a:t>
            </a:r>
          </a:p>
          <a:p>
            <a:pPr algn="ctr">
              <a:spcBef>
                <a:spcPct val="0"/>
              </a:spcBef>
              <a:defRPr/>
            </a:pPr>
            <a:r>
              <a:rPr lang="fr-FR" sz="3700" b="1" dirty="0" smtClean="0">
                <a:solidFill>
                  <a:srgbClr val="FFC000"/>
                </a:solidFill>
                <a:latin typeface="Adobe Caslon Pro Bold" pitchFamily="18" charset="0"/>
                <a:ea typeface="+mj-ea"/>
                <a:cs typeface="+mj-cs"/>
              </a:rPr>
              <a:t>classes</a:t>
            </a:r>
            <a:endParaRPr lang="fr-FR" sz="3700" b="1" dirty="0">
              <a:solidFill>
                <a:srgbClr val="FFC000"/>
              </a:solidFill>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2"/>
          <p:cNvSpPr txBox="1">
            <a:spLocks/>
          </p:cNvSpPr>
          <p:nvPr/>
        </p:nvSpPr>
        <p:spPr>
          <a:xfrm>
            <a:off x="609600" y="1484784"/>
            <a:ext cx="8229600" cy="4577755"/>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u="none" strike="noStrike" kern="1200" cap="none" spc="0" normalizeH="0" baseline="0" dirty="0" smtClean="0">
                <a:ln>
                  <a:noFill/>
                </a:ln>
                <a:effectLst/>
                <a:uLnTx/>
                <a:uFillTx/>
                <a:latin typeface="Adobe Caslon Pro Bold" pitchFamily="18" charset="0"/>
                <a:ea typeface="+mn-ea"/>
                <a:cs typeface="+mn-cs"/>
              </a:rPr>
              <a:t>Chaque</a:t>
            </a:r>
            <a:r>
              <a:rPr kumimoji="0" lang="fr-FR" sz="2400" u="none" strike="noStrike" kern="1200" cap="none" spc="0" normalizeH="0" dirty="0" smtClean="0">
                <a:ln>
                  <a:noFill/>
                </a:ln>
                <a:effectLst/>
                <a:uLnTx/>
                <a:uFillTx/>
                <a:latin typeface="Adobe Caslon Pro Bold" pitchFamily="18" charset="0"/>
                <a:ea typeface="+mn-ea"/>
                <a:cs typeface="+mn-cs"/>
              </a:rPr>
              <a:t> BOP va avoir une seule classe BO, cette dernière va définir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dirty="0" smtClean="0">
              <a:ln>
                <a:noFill/>
              </a:ln>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Les propriétés de la BO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Les outils qu’elle contiendra</a:t>
            </a:r>
          </a:p>
          <a:p>
            <a:pPr marL="342900" marR="0" lvl="0" indent="-342900" algn="just" defTabSz="914400" rtl="0" eaLnBrk="1" fontAlgn="auto" latinLnBrk="0" hangingPunct="1">
              <a:lnSpc>
                <a:spcPct val="100000"/>
              </a:lnSpc>
              <a:spcBef>
                <a:spcPct val="20000"/>
              </a:spcBef>
              <a:spcAft>
                <a:spcPts val="0"/>
              </a:spcAft>
              <a:buClrTx/>
              <a:buSzTx/>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rPr>
              <a:t>Chaque BOP va avoir également au moins une classe d’outil  qui contiendra des méthodes pour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Définir les propriétés de l’outil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Ses paramètres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La validation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L’exécution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dirty="0" smtClean="0">
              <a:ln>
                <a:noFill/>
              </a:ln>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dirty="0" smtClean="0">
              <a:ln>
                <a:noFill/>
              </a:ln>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effectLst/>
              <a:uLnTx/>
              <a:uFillTx/>
              <a:latin typeface="Adobe Caslon Pro Bold" pitchFamily="18" charset="0"/>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Autofit/>
          </a:bodyPr>
          <a:lstStyle/>
          <a:p>
            <a:pPr algn="ctr">
              <a:spcBef>
                <a:spcPct val="0"/>
              </a:spcBef>
              <a:defRPr/>
            </a:pPr>
            <a:r>
              <a:rPr lang="fr-FR" sz="3700" b="1" dirty="0" smtClean="0">
                <a:solidFill>
                  <a:srgbClr val="FFC000"/>
                </a:solidFill>
                <a:latin typeface="Adobe Caslon Pro Bold" pitchFamily="18" charset="0"/>
                <a:ea typeface="+mj-ea"/>
                <a:cs typeface="+mj-cs"/>
              </a:rPr>
              <a:t>Créer</a:t>
            </a:r>
            <a:r>
              <a:rPr lang="fr-FR" sz="3700" b="1" dirty="0" smtClean="0">
                <a:solidFill>
                  <a:schemeClr val="accent1">
                    <a:lumMod val="50000"/>
                  </a:schemeClr>
                </a:solidFill>
                <a:latin typeface="Adobe Caslon Pro Bold" pitchFamily="18" charset="0"/>
                <a:ea typeface="+mj-ea"/>
                <a:cs typeface="+mj-cs"/>
              </a:rPr>
              <a:t> une </a:t>
            </a:r>
            <a:r>
              <a:rPr lang="fr-FR" sz="3700" b="1" dirty="0" smtClean="0">
                <a:solidFill>
                  <a:srgbClr val="FFC000"/>
                </a:solidFill>
                <a:latin typeface="Adobe Caslon Pro Bold" pitchFamily="18" charset="0"/>
                <a:ea typeface="+mj-ea"/>
                <a:cs typeface="+mj-cs"/>
              </a:rPr>
              <a:t>BOP</a:t>
            </a:r>
            <a:endParaRPr lang="fr-FR" sz="3700" b="1" dirty="0">
              <a:solidFill>
                <a:srgbClr val="FFC000"/>
              </a:solidFill>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2"/>
          <p:cNvSpPr txBox="1">
            <a:spLocks/>
          </p:cNvSpPr>
          <p:nvPr/>
        </p:nvSpPr>
        <p:spPr>
          <a:xfrm>
            <a:off x="609600" y="1700808"/>
            <a:ext cx="8229600" cy="457775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rPr>
              <a:t>Click droit et choisir nouveau </a:t>
            </a:r>
            <a:r>
              <a:rPr lang="fr-FR" sz="2400" dirty="0" smtClean="0">
                <a:latin typeface="Adobe Caslon Pro Bold" pitchFamily="18" charset="0"/>
                <a:sym typeface="Wingdings" pitchFamily="2" charset="2"/>
              </a:rPr>
              <a:t> </a:t>
            </a:r>
            <a:r>
              <a:rPr lang="fr-FR" sz="2400" dirty="0" smtClean="0">
                <a:latin typeface="Adobe Caslon Pro Bold" pitchFamily="18" charset="0"/>
              </a:rPr>
              <a:t> Python </a:t>
            </a:r>
            <a:r>
              <a:rPr lang="fr-FR" sz="2400" dirty="0" err="1" smtClean="0">
                <a:latin typeface="Adobe Caslon Pro Bold" pitchFamily="18" charset="0"/>
              </a:rPr>
              <a:t>toolbox</a:t>
            </a:r>
            <a:r>
              <a:rPr lang="fr-FR" sz="2400" dirty="0" smtClean="0">
                <a:latin typeface="Adobe Caslon Pro Bold"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Génère un fichier texte d’extension .</a:t>
            </a:r>
            <a:r>
              <a:rPr lang="fr-FR" sz="2400" dirty="0" err="1" smtClean="0">
                <a:latin typeface="Adobe Caslon Pro Bold" pitchFamily="18" charset="0"/>
              </a:rPr>
              <a:t>pyt</a:t>
            </a:r>
            <a:r>
              <a:rPr lang="fr-FR" sz="2400" dirty="0" smtClean="0">
                <a:latin typeface="Adobe Caslon Pro Bold"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Un </a:t>
            </a:r>
            <a:r>
              <a:rPr lang="fr-FR" sz="2400" dirty="0" err="1" smtClean="0">
                <a:latin typeface="Adobe Caslon Pro Bold" pitchFamily="18" charset="0"/>
              </a:rPr>
              <a:t>template</a:t>
            </a:r>
            <a:r>
              <a:rPr lang="fr-FR" sz="2400" dirty="0" smtClean="0">
                <a:latin typeface="Adobe Caslon Pro Bold" pitchFamily="18" charset="0"/>
              </a:rPr>
              <a:t> par défaut contenant la classe pour la BOP et pour  un seul outil</a:t>
            </a:r>
          </a:p>
          <a:p>
            <a:pPr marL="342900" marR="0" lvl="0" indent="-342900" algn="just" defTabSz="914400" rtl="0" eaLnBrk="1" fontAlgn="auto" latinLnBrk="0" hangingPunct="1">
              <a:lnSpc>
                <a:spcPct val="100000"/>
              </a:lnSpc>
              <a:spcBef>
                <a:spcPct val="20000"/>
              </a:spcBef>
              <a:spcAft>
                <a:spcPts val="0"/>
              </a:spcAft>
              <a:buClrTx/>
              <a:buSzTx/>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lang="fr-FR" sz="2400" dirty="0" smtClean="0">
                <a:latin typeface="Adobe Caslon Pro Bold" pitchFamily="18" charset="0"/>
              </a:rPr>
              <a:t>Autre alternative :</a:t>
            </a:r>
          </a:p>
          <a:p>
            <a:pPr marL="342900" marR="0" lvl="0" indent="-342900" algn="just" defTabSz="914400" rtl="0" eaLnBrk="1" fontAlgn="auto" latinLnBrk="0" hangingPunct="1">
              <a:lnSpc>
                <a:spcPct val="100000"/>
              </a:lnSpc>
              <a:spcBef>
                <a:spcPct val="20000"/>
              </a:spcBef>
              <a:spcAft>
                <a:spcPts val="0"/>
              </a:spcAft>
              <a:buClrTx/>
              <a:buSzTx/>
              <a:tabLst/>
              <a:defRPr/>
            </a:pPr>
            <a:r>
              <a:rPr lang="fr-FR" sz="2400" dirty="0" smtClean="0">
                <a:latin typeface="Adobe Caslon Pro Bold" pitchFamily="18" charset="0"/>
              </a:rPr>
              <a:t>Créer un fichier texte d’extension  .</a:t>
            </a:r>
            <a:r>
              <a:rPr lang="fr-FR" sz="2400" dirty="0" err="1" smtClean="0">
                <a:latin typeface="Adobe Caslon Pro Bold" pitchFamily="18" charset="0"/>
              </a:rPr>
              <a:t>pyt</a:t>
            </a:r>
            <a:r>
              <a:rPr lang="fr-FR" sz="2400" dirty="0" smtClean="0">
                <a:latin typeface="Adobe Caslon Pro Bold" pitchFamily="18" charset="0"/>
              </a:rPr>
              <a:t> contenant la classe BOP et au moins une classe d’outil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dirty="0" smtClean="0">
              <a:ln>
                <a:noFill/>
              </a:ln>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dirty="0" smtClean="0">
              <a:ln>
                <a:noFill/>
              </a:ln>
              <a:effectLst/>
              <a:uLnTx/>
              <a:uFillTx/>
              <a:latin typeface="Adobe Caslon Pro Bold" pitchFamily="18"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effectLst/>
              <a:uLnTx/>
              <a:uFillTx/>
              <a:latin typeface="Adobe Caslon Pro Bold" pitchFamily="18" charset="0"/>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3"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i="1" u="sng" dirty="0" smtClean="0">
                <a:solidFill>
                  <a:srgbClr val="FFC000"/>
                </a:solidFill>
                <a:latin typeface="Adobe Caslon Pro Bold" pitchFamily="18" charset="0"/>
              </a:rPr>
              <a:t>DEMONSTRATION</a:t>
            </a:r>
            <a:endParaRPr lang="fr-FR" sz="6600" b="1" spc="300" dirty="0" smtClean="0">
              <a:solidFill>
                <a:schemeClr val="bg1">
                  <a:lumMod val="85000"/>
                </a:schemeClr>
              </a:solidFill>
              <a:effectLst>
                <a:outerShdw blurRad="38100" dist="38100" dir="2700000" algn="tl">
                  <a:srgbClr val="000000">
                    <a:alpha val="43137"/>
                  </a:srgbClr>
                </a:outerShdw>
              </a:effectLst>
              <a:latin typeface="Adobe Gothic Std B" pitchFamily="34" charset="-128"/>
              <a:ea typeface="Adobe Gothic Std B"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Créer</a:t>
            </a:r>
            <a:r>
              <a:rPr lang="fr-FR" sz="6600" b="1" dirty="0" smtClean="0">
                <a:solidFill>
                  <a:schemeClr val="accent1">
                    <a:lumMod val="50000"/>
                  </a:schemeClr>
                </a:solidFill>
                <a:latin typeface="Adobe Caslon Pro Bold" pitchFamily="18" charset="0"/>
              </a:rPr>
              <a:t> des </a:t>
            </a:r>
            <a:r>
              <a:rPr lang="fr-FR" sz="6600" b="1" dirty="0" smtClean="0">
                <a:solidFill>
                  <a:srgbClr val="FFC000"/>
                </a:solidFill>
                <a:latin typeface="Adobe Caslon Pro Bold" pitchFamily="18" charset="0"/>
              </a:rPr>
              <a:t>outils</a:t>
            </a:r>
            <a:r>
              <a:rPr lang="fr-FR" sz="6600" b="1" dirty="0" smtClean="0">
                <a:solidFill>
                  <a:schemeClr val="accent1">
                    <a:lumMod val="50000"/>
                  </a:schemeClr>
                </a:solidFill>
                <a:latin typeface="Adobe Caslon Pro Bold" pitchFamily="18" charset="0"/>
              </a:rPr>
              <a:t> ave </a:t>
            </a:r>
            <a:r>
              <a:rPr lang="fr-FR" sz="6600" b="1" dirty="0" smtClean="0">
                <a:solidFill>
                  <a:srgbClr val="FFC000"/>
                </a:solidFill>
                <a:latin typeface="Adobe Caslon Pro Bold" pitchFamily="18" charset="0"/>
              </a:rPr>
              <a:t>Python</a:t>
            </a:r>
            <a:endParaRPr kumimoji="0" lang="fr-FR" sz="6600" b="0"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Structure basique d’une classe</a:t>
            </a:r>
          </a:p>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 d’outil</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pic>
        <p:nvPicPr>
          <p:cNvPr id="1026" name="Picture 2"/>
          <p:cNvPicPr>
            <a:picLocks noGrp="1" noChangeAspect="1" noChangeArrowheads="1"/>
          </p:cNvPicPr>
          <p:nvPr>
            <p:ph idx="1"/>
          </p:nvPr>
        </p:nvPicPr>
        <p:blipFill>
          <a:blip r:embed="rId4" cstate="print"/>
          <a:srcRect/>
          <a:stretch>
            <a:fillRect/>
          </a:stretch>
        </p:blipFill>
        <p:spPr bwMode="auto">
          <a:xfrm>
            <a:off x="848955" y="1196752"/>
            <a:ext cx="7395453"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34070"/>
            <a:ext cx="8964488" cy="7135477"/>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Géo</a:t>
            </a:r>
            <a:r>
              <a:rPr lang="fr-FR" sz="6600" b="1" dirty="0" smtClean="0">
                <a:solidFill>
                  <a:schemeClr val="accent1">
                    <a:lumMod val="50000"/>
                  </a:schemeClr>
                </a:solidFill>
                <a:latin typeface="Adobe Caslon Pro Bold" pitchFamily="18" charset="0"/>
              </a:rPr>
              <a:t>-traitement</a:t>
            </a:r>
            <a:endParaRPr kumimoji="0" lang="fr-FR" sz="66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Les </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propriétés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7"/>
          <p:cNvSpPr>
            <a:spLocks noGrp="1"/>
          </p:cNvSpPr>
          <p:nvPr>
            <p:ph idx="1"/>
          </p:nvPr>
        </p:nvSpPr>
        <p:spPr/>
        <p:txBody>
          <a:bodyPr>
            <a:normAutofit/>
          </a:bodyPr>
          <a:lstStyle/>
          <a:p>
            <a:pPr>
              <a:buNone/>
            </a:pPr>
            <a:r>
              <a:rPr lang="fr-FR" sz="2400" dirty="0" smtClean="0">
                <a:latin typeface="Adobe Caslon Pro Bold" pitchFamily="18" charset="0"/>
              </a:rPr>
              <a:t>La méthode  __init__ définit les propriétés de l’outil :</a:t>
            </a:r>
          </a:p>
          <a:p>
            <a:pPr>
              <a:buNone/>
            </a:pPr>
            <a:endParaRPr lang="fr-FR" sz="2400" dirty="0" smtClean="0">
              <a:latin typeface="Adobe Caslon Pro Bold" pitchFamily="18" charset="0"/>
            </a:endParaRPr>
          </a:p>
          <a:p>
            <a:r>
              <a:rPr lang="fr-FR" sz="2400" dirty="0" smtClean="0">
                <a:latin typeface="Adobe Caslon Pro Bold" pitchFamily="18" charset="0"/>
              </a:rPr>
              <a:t>Les étiquètes</a:t>
            </a:r>
          </a:p>
          <a:p>
            <a:r>
              <a:rPr lang="fr-FR" sz="2400" dirty="0" smtClean="0">
                <a:latin typeface="Adobe Caslon Pro Bold" pitchFamily="18" charset="0"/>
              </a:rPr>
              <a:t>La description </a:t>
            </a:r>
          </a:p>
          <a:p>
            <a:r>
              <a:rPr lang="fr-FR" sz="2400" dirty="0" err="1" smtClean="0">
                <a:latin typeface="Adobe Caslon Pro Bold" pitchFamily="18" charset="0"/>
              </a:rPr>
              <a:t>Category</a:t>
            </a:r>
            <a:r>
              <a:rPr lang="fr-FR" sz="2400" dirty="0" smtClean="0">
                <a:latin typeface="Adobe Caslon Pro Bold" pitchFamily="18" charset="0"/>
              </a:rPr>
              <a:t>/ </a:t>
            </a:r>
            <a:r>
              <a:rPr lang="fr-FR" sz="2400" dirty="0" err="1" smtClean="0">
                <a:latin typeface="Adobe Caslon Pro Bold" pitchFamily="18" charset="0"/>
              </a:rPr>
              <a:t>toolset</a:t>
            </a:r>
            <a:endParaRPr lang="fr-FR" sz="2400" dirty="0" smtClean="0">
              <a:latin typeface="Adobe Caslon Pro Bold" pitchFamily="18" charset="0"/>
            </a:endParaRPr>
          </a:p>
          <a:p>
            <a:r>
              <a:rPr lang="fr-FR" sz="2400" dirty="0" smtClean="0">
                <a:latin typeface="Adobe Caslon Pro Bold" pitchFamily="18" charset="0"/>
              </a:rPr>
              <a:t>Feuille de style</a:t>
            </a:r>
          </a:p>
          <a:p>
            <a:r>
              <a:rPr lang="fr-FR" sz="2400" dirty="0" smtClean="0">
                <a:latin typeface="Adobe Caslon Pro Bold" pitchFamily="18" charset="0"/>
              </a:rPr>
              <a:t>Traitement en background</a:t>
            </a:r>
          </a:p>
          <a:p>
            <a:pPr>
              <a:buNone/>
            </a:pP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Les </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paramètres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7"/>
          <p:cNvSpPr>
            <a:spLocks noGrp="1"/>
          </p:cNvSpPr>
          <p:nvPr>
            <p:ph idx="1"/>
          </p:nvPr>
        </p:nvSpPr>
        <p:spPr/>
        <p:txBody>
          <a:bodyPr>
            <a:normAutofit lnSpcReduction="10000"/>
          </a:bodyPr>
          <a:lstStyle/>
          <a:p>
            <a:pPr>
              <a:buNone/>
            </a:pPr>
            <a:r>
              <a:rPr lang="fr-FR" sz="2400" dirty="0" smtClean="0">
                <a:latin typeface="Adobe Caslon Pro Bold" pitchFamily="18" charset="0"/>
              </a:rPr>
              <a:t>Les paramètres sont définis dans la méthode «</a:t>
            </a:r>
            <a:r>
              <a:rPr lang="fr-FR" sz="2400" dirty="0" err="1" smtClean="0">
                <a:latin typeface="Adobe Caslon Pro Bold" pitchFamily="18" charset="0"/>
              </a:rPr>
              <a:t>getParameterInfo</a:t>
            </a:r>
            <a:r>
              <a:rPr lang="fr-FR" sz="2400" dirty="0" smtClean="0">
                <a:latin typeface="Adobe Caslon Pro Bold" pitchFamily="18" charset="0"/>
              </a:rPr>
              <a:t> » en créant des instances de la classe paramètre et en lui passant les arguments :</a:t>
            </a:r>
          </a:p>
          <a:p>
            <a:pPr>
              <a:buNone/>
            </a:pPr>
            <a:endParaRPr lang="fr-FR" sz="2400" dirty="0" smtClean="0">
              <a:latin typeface="Adobe Caslon Pro Bold" pitchFamily="18" charset="0"/>
            </a:endParaRPr>
          </a:p>
          <a:p>
            <a:r>
              <a:rPr lang="fr-FR" sz="2400" dirty="0" smtClean="0">
                <a:latin typeface="Adobe Caslon Pro Bold" pitchFamily="18" charset="0"/>
              </a:rPr>
              <a:t>Name</a:t>
            </a:r>
          </a:p>
          <a:p>
            <a:r>
              <a:rPr lang="fr-FR" sz="2400" dirty="0" smtClean="0">
                <a:latin typeface="Adobe Caslon Pro Bold" pitchFamily="18" charset="0"/>
              </a:rPr>
              <a:t>Display Name</a:t>
            </a:r>
          </a:p>
          <a:p>
            <a:r>
              <a:rPr lang="fr-FR" sz="2400" dirty="0" smtClean="0">
                <a:latin typeface="Adobe Caslon Pro Bold" pitchFamily="18" charset="0"/>
              </a:rPr>
              <a:t>Data Type </a:t>
            </a:r>
          </a:p>
          <a:p>
            <a:r>
              <a:rPr lang="fr-FR" sz="2400" dirty="0" err="1" smtClean="0">
                <a:latin typeface="Adobe Caslon Pro Bold" pitchFamily="18" charset="0"/>
              </a:rPr>
              <a:t>Parameter</a:t>
            </a:r>
            <a:r>
              <a:rPr lang="fr-FR" sz="2400" dirty="0" smtClean="0">
                <a:latin typeface="Adobe Caslon Pro Bold" pitchFamily="18" charset="0"/>
              </a:rPr>
              <a:t> type (*)</a:t>
            </a:r>
          </a:p>
          <a:p>
            <a:r>
              <a:rPr lang="fr-FR" sz="2400" dirty="0" smtClean="0">
                <a:latin typeface="Adobe Caslon Pro Bold" pitchFamily="18" charset="0"/>
              </a:rPr>
              <a:t>Direction</a:t>
            </a:r>
          </a:p>
          <a:p>
            <a:pPr>
              <a:buNone/>
            </a:pPr>
            <a:endParaRPr lang="fr-FR" sz="2400" dirty="0" smtClean="0">
              <a:latin typeface="Adobe Caslon Pro Bold" pitchFamily="18" charset="0"/>
            </a:endParaRPr>
          </a:p>
          <a:p>
            <a:pPr>
              <a:buNone/>
            </a:pPr>
            <a:r>
              <a:rPr lang="fr-FR" sz="2400" dirty="0" smtClean="0">
                <a:latin typeface="Adobe Caslon Pro Bold" pitchFamily="18" charset="0"/>
              </a:rPr>
              <a:t>A la fin il faut alimenter une liste et la renvoyer.</a:t>
            </a:r>
          </a:p>
          <a:p>
            <a:pPr>
              <a:buNone/>
            </a:pPr>
            <a:endParaRPr lang="fr-FR" dirty="0" smtClean="0"/>
          </a:p>
          <a:p>
            <a:pPr>
              <a:buNone/>
            </a:pP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La </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validation</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7"/>
          <p:cNvSpPr>
            <a:spLocks noGrp="1"/>
          </p:cNvSpPr>
          <p:nvPr>
            <p:ph idx="1"/>
          </p:nvPr>
        </p:nvSpPr>
        <p:spPr/>
        <p:txBody>
          <a:bodyPr>
            <a:normAutofit lnSpcReduction="10000"/>
          </a:bodyPr>
          <a:lstStyle/>
          <a:p>
            <a:pPr>
              <a:buNone/>
            </a:pPr>
            <a:r>
              <a:rPr lang="fr-FR" sz="2400" dirty="0" smtClean="0">
                <a:latin typeface="Adobe Caslon Pro Bold" pitchFamily="18" charset="0"/>
              </a:rPr>
              <a:t>La validation est toutes les vérifications qui se font avant de clinker sur OK :</a:t>
            </a:r>
          </a:p>
          <a:p>
            <a:pPr>
              <a:buNone/>
            </a:pPr>
            <a:endParaRPr lang="fr-FR" sz="2400" dirty="0" smtClean="0">
              <a:latin typeface="Adobe Caslon Pro Bold" pitchFamily="18" charset="0"/>
            </a:endParaRPr>
          </a:p>
          <a:p>
            <a:pPr>
              <a:buNone/>
            </a:pPr>
            <a:r>
              <a:rPr lang="fr-FR" sz="2400" dirty="0" smtClean="0">
                <a:latin typeface="Adobe Caslon Pro Bold" pitchFamily="18" charset="0"/>
              </a:rPr>
              <a:t>La méthode </a:t>
            </a:r>
            <a:r>
              <a:rPr lang="fr-FR" sz="2400" dirty="0" err="1" smtClean="0">
                <a:latin typeface="Adobe Caslon Pro Bold" pitchFamily="18" charset="0"/>
              </a:rPr>
              <a:t>updateParameters</a:t>
            </a:r>
            <a:r>
              <a:rPr lang="fr-FR" sz="2400" dirty="0" smtClean="0">
                <a:latin typeface="Adobe Caslon Pro Bold" pitchFamily="18" charset="0"/>
              </a:rPr>
              <a:t> :  est appelée à chaque fois que la valeur d’un paramètre est modifiée. </a:t>
            </a:r>
          </a:p>
          <a:p>
            <a:pPr>
              <a:buNone/>
            </a:pPr>
            <a:endParaRPr lang="fr-FR" sz="2400" dirty="0" smtClean="0">
              <a:latin typeface="Adobe Caslon Pro Bold" pitchFamily="18" charset="0"/>
            </a:endParaRPr>
          </a:p>
          <a:p>
            <a:pPr>
              <a:buNone/>
            </a:pPr>
            <a:r>
              <a:rPr lang="fr-FR" sz="2400" dirty="0" smtClean="0">
                <a:latin typeface="Adobe Caslon Pro Bold" pitchFamily="18" charset="0"/>
              </a:rPr>
              <a:t>La méthode </a:t>
            </a:r>
            <a:r>
              <a:rPr lang="fr-FR" sz="2400" dirty="0" err="1" smtClean="0">
                <a:latin typeface="Adobe Caslon Pro Bold" pitchFamily="18" charset="0"/>
              </a:rPr>
              <a:t>updateMessages</a:t>
            </a:r>
            <a:r>
              <a:rPr lang="fr-FR" sz="2400" dirty="0" smtClean="0">
                <a:latin typeface="Adobe Caslon Pro Bold" pitchFamily="18" charset="0"/>
              </a:rPr>
              <a:t> : sera appelée suite au retour de la validation interne.</a:t>
            </a:r>
          </a:p>
          <a:p>
            <a:pPr>
              <a:buNone/>
            </a:pPr>
            <a:endParaRPr lang="fr-FR" sz="2400" dirty="0" smtClean="0">
              <a:latin typeface="Adobe Caslon Pro Bold" pitchFamily="18" charset="0"/>
            </a:endParaRPr>
          </a:p>
          <a:p>
            <a:pPr>
              <a:buNone/>
            </a:pPr>
            <a:r>
              <a:rPr lang="fr-FR" sz="2400" dirty="0" err="1" smtClean="0">
                <a:latin typeface="Adobe Caslon Pro Bold" pitchFamily="18" charset="0"/>
              </a:rPr>
              <a:t>isLicenced</a:t>
            </a:r>
            <a:r>
              <a:rPr lang="fr-FR" sz="2400" dirty="0" smtClean="0">
                <a:latin typeface="Adobe Caslon Pro Bold" pitchFamily="18" charset="0"/>
              </a:rPr>
              <a:t>  : permet de tester si une licence est nécessaire pour l’exécution de l’outil.</a:t>
            </a:r>
          </a:p>
          <a:p>
            <a:pPr>
              <a:buNone/>
            </a:pPr>
            <a:endParaRPr lang="fr-FR" sz="2400" dirty="0" smtClean="0">
              <a:latin typeface="Adobe Caslon Pro Bold" pitchFamily="18" charset="0"/>
            </a:endParaRPr>
          </a:p>
          <a:p>
            <a:pPr>
              <a:buNone/>
            </a:pPr>
            <a:endParaRPr lang="fr-FR" sz="2400" dirty="0" smtClean="0">
              <a:latin typeface="Adobe Caslon Pro Bold" pitchFamily="18" charset="0"/>
            </a:endParaRPr>
          </a:p>
          <a:p>
            <a:pPr>
              <a:buNone/>
            </a:pPr>
            <a:endParaRPr lang="fr-FR" dirty="0" smtClean="0"/>
          </a:p>
          <a:p>
            <a:pPr>
              <a:buNone/>
            </a:pP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L’exécution</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
        <p:nvSpPr>
          <p:cNvPr id="16" name="Espace réservé du contenu 2"/>
          <p:cNvSpPr txBox="1">
            <a:spLocks/>
          </p:cNvSpPr>
          <p:nvPr/>
        </p:nvSpPr>
        <p:spPr>
          <a:xfrm>
            <a:off x="457200" y="2204864"/>
            <a:ext cx="8229600" cy="3921299"/>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u="none" strike="noStrike" kern="1200" cap="none" spc="0" normalizeH="0" baseline="0" noProof="0" dirty="0">
              <a:ln>
                <a:noFill/>
              </a:ln>
              <a:solidFill>
                <a:schemeClr val="accent1">
                  <a:lumMod val="50000"/>
                </a:schemeClr>
              </a:solidFill>
              <a:effectLst/>
              <a:uLnTx/>
              <a:uFillTx/>
              <a:latin typeface="Adobe Caslon Pro Bold" pitchFamily="18" charset="0"/>
              <a:ea typeface="+mn-ea"/>
              <a:cs typeface="+mn-cs"/>
            </a:endParaRPr>
          </a:p>
        </p:txBody>
      </p:sp>
      <p:sp>
        <p:nvSpPr>
          <p:cNvPr id="8" name="Espace réservé du contenu 7"/>
          <p:cNvSpPr>
            <a:spLocks noGrp="1"/>
          </p:cNvSpPr>
          <p:nvPr>
            <p:ph idx="1"/>
          </p:nvPr>
        </p:nvSpPr>
        <p:spPr/>
        <p:txBody>
          <a:bodyPr>
            <a:normAutofit/>
          </a:bodyPr>
          <a:lstStyle/>
          <a:p>
            <a:pPr>
              <a:buNone/>
            </a:pPr>
            <a:r>
              <a:rPr lang="fr-FR" sz="2400" dirty="0" smtClean="0">
                <a:latin typeface="Adobe Caslon Pro Bold" pitchFamily="18" charset="0"/>
              </a:rPr>
              <a:t>C’est tout le traitement qui se fait après avoir cliquer sur OK :</a:t>
            </a:r>
          </a:p>
          <a:p>
            <a:pPr>
              <a:buNone/>
            </a:pPr>
            <a:endParaRPr lang="fr-FR" sz="2400" dirty="0" smtClean="0">
              <a:latin typeface="Adobe Caslon Pro Bold" pitchFamily="18" charset="0"/>
            </a:endParaRPr>
          </a:p>
          <a:p>
            <a:r>
              <a:rPr lang="fr-FR" sz="2400" dirty="0" smtClean="0">
                <a:latin typeface="Adobe Caslon Pro Bold" pitchFamily="18" charset="0"/>
              </a:rPr>
              <a:t>L’analyse</a:t>
            </a:r>
          </a:p>
          <a:p>
            <a:r>
              <a:rPr lang="fr-FR" sz="2400" dirty="0" smtClean="0">
                <a:latin typeface="Adobe Caslon Pro Bold" pitchFamily="18" charset="0"/>
              </a:rPr>
              <a:t>La conversion</a:t>
            </a:r>
          </a:p>
          <a:p>
            <a:r>
              <a:rPr lang="fr-FR" sz="2400" dirty="0" smtClean="0">
                <a:latin typeface="Adobe Caslon Pro Bold" pitchFamily="18" charset="0"/>
              </a:rPr>
              <a:t>La création des données</a:t>
            </a:r>
          </a:p>
          <a:p>
            <a:r>
              <a:rPr lang="fr-FR" sz="2400" dirty="0" smtClean="0">
                <a:latin typeface="Adobe Caslon Pro Bold" pitchFamily="18" charset="0"/>
              </a:rPr>
              <a:t>Des arguments traitant pour récupérer les paramètres saisis par l’utilisateur</a:t>
            </a:r>
          </a:p>
          <a:p>
            <a:r>
              <a:rPr lang="fr-FR" sz="2400" dirty="0" smtClean="0">
                <a:latin typeface="Adobe Caslon Pro Bold" pitchFamily="18" charset="0"/>
              </a:rPr>
              <a:t>Ajouter un message à la fin de  l’exécution</a:t>
            </a:r>
          </a:p>
          <a:p>
            <a:pPr>
              <a:buNone/>
            </a:pPr>
            <a:endParaRPr lang="fr-FR" sz="2400" dirty="0" smtClean="0">
              <a:latin typeface="Adobe Caslon Pro Bold" pitchFamily="18" charset="0"/>
            </a:endParaRPr>
          </a:p>
          <a:p>
            <a:pPr>
              <a:buNone/>
            </a:pPr>
            <a:endParaRPr lang="fr-FR" sz="2400" dirty="0" smtClean="0">
              <a:latin typeface="Adobe Caslon Pro Bold" pitchFamily="18" charset="0"/>
            </a:endParaRPr>
          </a:p>
          <a:p>
            <a:pPr>
              <a:buNone/>
            </a:pPr>
            <a:endParaRPr lang="fr-FR" sz="2400" dirty="0" smtClean="0">
              <a:latin typeface="Adobe Caslon Pro Bold" pitchFamily="18" charset="0"/>
            </a:endParaRPr>
          </a:p>
          <a:p>
            <a:pPr>
              <a:buNone/>
            </a:pPr>
            <a:endParaRPr lang="fr-FR" dirty="0" smtClean="0"/>
          </a:p>
          <a:p>
            <a:pPr>
              <a:buNone/>
            </a:pP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3"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i="1" u="sng" dirty="0" smtClean="0">
                <a:solidFill>
                  <a:srgbClr val="FFC000"/>
                </a:solidFill>
                <a:latin typeface="Adobe Caslon Pro Bold" pitchFamily="18" charset="0"/>
              </a:rPr>
              <a:t>DEMONSTRATION</a:t>
            </a:r>
            <a:endParaRPr lang="fr-FR" sz="6600" b="1" spc="300" dirty="0" smtClean="0">
              <a:solidFill>
                <a:schemeClr val="bg1">
                  <a:lumMod val="85000"/>
                </a:schemeClr>
              </a:solidFill>
              <a:effectLst>
                <a:outerShdw blurRad="38100" dist="38100" dir="2700000" algn="tl">
                  <a:srgbClr val="000000">
                    <a:alpha val="43137"/>
                  </a:srgbClr>
                </a:outerShdw>
              </a:effectLst>
              <a:latin typeface="Adobe Gothic Std B" pitchFamily="34" charset="-128"/>
              <a:ea typeface="Adobe Gothic Std B"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Fonctionnalités supplémentaires</a:t>
            </a:r>
            <a:endParaRPr kumimoji="0" lang="fr-FR" sz="6600" b="0"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7"/>
          <p:cNvSpPr txBox="1">
            <a:spLocks/>
          </p:cNvSpPr>
          <p:nvPr/>
        </p:nvSpPr>
        <p:spPr>
          <a:xfrm>
            <a:off x="25152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rPr>
              <a:t>Une erreur de syntaxe dans la BOP est indiquée  comme tel</a:t>
            </a:r>
            <a:r>
              <a:rPr lang="fr-FR" sz="2400" noProof="0" dirty="0" smtClean="0">
                <a:latin typeface="Adobe Caslon Pro Bold" pitchFamily="18" charset="0"/>
              </a:rPr>
              <a:t> </a:t>
            </a:r>
            <a:r>
              <a:rPr lang="fr-FR" sz="2400" noProof="0" dirty="0" smtClean="0">
                <a:latin typeface="Adobe Caslon Pro Bold" pitchFamily="18" charset="0"/>
                <a:sym typeface="Wingdings" pitchFamily="2" charset="2"/>
              </a:rPr>
              <a:t></a:t>
            </a: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rPr>
              <a:t>click droit sur la BOP </a:t>
            </a:r>
            <a:r>
              <a:rPr lang="fr-FR" sz="2400" dirty="0" smtClean="0">
                <a:latin typeface="Adobe Caslon Pro Bold" pitchFamily="18" charset="0"/>
                <a:sym typeface="Wingdings" pitchFamily="2" charset="2"/>
              </a:rPr>
              <a:t></a:t>
            </a:r>
            <a:r>
              <a:rPr lang="fr-FR" sz="2400" dirty="0" smtClean="0">
                <a:latin typeface="Adobe Caslon Pro Bold" pitchFamily="18" charset="0"/>
              </a:rPr>
              <a:t>Vérifier la syntaxe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rPr>
              <a:t>Une erreur d’outil indique une défaillance dans le code de la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rPr>
              <a:t>classe d’un outil  son icône est  </a:t>
            </a:r>
            <a:r>
              <a:rPr lang="fr-FR" sz="2400" dirty="0" smtClean="0">
                <a:latin typeface="Adobe Caslon Pro Bold" pitchFamily="18" charset="0"/>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fr-FR" sz="2400" dirty="0" smtClean="0">
              <a:latin typeface="Adobe Caslon Pro Bold" pitchFamily="18" charset="0"/>
              <a:sym typeface="Wingdings" pitchFamily="2"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2400" dirty="0" smtClean="0">
                <a:latin typeface="Adobe Caslon Pro Bold" pitchFamily="18" charset="0"/>
                <a:sym typeface="Wingdings" pitchFamily="2" charset="2"/>
              </a:rPr>
              <a:t>Click droit sur l’outil  </a:t>
            </a:r>
            <a:r>
              <a:rPr lang="fr-FR" sz="2400" dirty="0" err="1" smtClean="0">
                <a:latin typeface="Adobe Caslon Pro Bold" pitchFamily="18" charset="0"/>
                <a:sym typeface="Wingdings" pitchFamily="2" charset="2"/>
              </a:rPr>
              <a:t>why</a:t>
            </a: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Gestion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des</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erreurs </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de</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 syntaxe</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pic>
        <p:nvPicPr>
          <p:cNvPr id="2051" name="Picture 3"/>
          <p:cNvPicPr>
            <a:picLocks noChangeAspect="1" noChangeArrowheads="1"/>
          </p:cNvPicPr>
          <p:nvPr/>
        </p:nvPicPr>
        <p:blipFill>
          <a:blip r:embed="rId4" cstate="print"/>
          <a:srcRect/>
          <a:stretch>
            <a:fillRect/>
          </a:stretch>
        </p:blipFill>
        <p:spPr bwMode="auto">
          <a:xfrm>
            <a:off x="8100392" y="1484784"/>
            <a:ext cx="962980" cy="770384"/>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4644008" y="4005064"/>
            <a:ext cx="1152128"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7"/>
          <p:cNvSpPr txBox="1">
            <a:spLocks/>
          </p:cNvSpPr>
          <p:nvPr/>
        </p:nvSpPr>
        <p:spPr>
          <a:xfrm>
            <a:off x="395536" y="170080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Il est possible d’ajouter de la documentation à son outil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2400" dirty="0" smtClean="0">
              <a:latin typeface="Adobe Caslon Pro Bold" pitchFamily="18" charset="0"/>
            </a:endParaRPr>
          </a:p>
          <a:p>
            <a:pPr marL="800100" lvl="1" indent="-342900">
              <a:spcBef>
                <a:spcPct val="20000"/>
              </a:spcBef>
              <a:buFont typeface="Adobe Caslon Pro Bold" pitchFamily="18" charset="0"/>
              <a:buChar char="‐"/>
            </a:pPr>
            <a:r>
              <a:rPr lang="fr-FR" sz="2400" dirty="0" err="1" smtClean="0">
                <a:latin typeface="Adobe Caslon Pro Bold" pitchFamily="18" charset="0"/>
              </a:rPr>
              <a:t>Thumbnail</a:t>
            </a:r>
            <a:endParaRPr lang="fr-FR" sz="2400" dirty="0" smtClean="0">
              <a:latin typeface="Adobe Caslon Pro Bold" pitchFamily="18" charset="0"/>
            </a:endParaRPr>
          </a:p>
          <a:p>
            <a:pPr marL="800100" lvl="1" indent="-342900">
              <a:spcBef>
                <a:spcPct val="20000"/>
              </a:spcBef>
              <a:buFont typeface="Adobe Caslon Pro Bold" pitchFamily="18" charset="0"/>
              <a:buChar char="‐"/>
            </a:pPr>
            <a:r>
              <a:rPr lang="fr-FR" sz="2400" dirty="0" smtClean="0">
                <a:latin typeface="Adobe Caslon Pro Bold" pitchFamily="18" charset="0"/>
              </a:rPr>
              <a:t>Tags </a:t>
            </a:r>
          </a:p>
          <a:p>
            <a:pPr marL="800100" lvl="1" indent="-342900">
              <a:spcBef>
                <a:spcPct val="20000"/>
              </a:spcBef>
              <a:buFont typeface="Adobe Caslon Pro Bold" pitchFamily="18" charset="0"/>
              <a:buChar char="‐"/>
            </a:pPr>
            <a:r>
              <a:rPr lang="fr-FR" sz="2400" dirty="0" smtClean="0">
                <a:latin typeface="Adobe Caslon Pro Bold" pitchFamily="18" charset="0"/>
              </a:rPr>
              <a:t>Usage</a:t>
            </a:r>
          </a:p>
          <a:p>
            <a:pPr marL="800100" lvl="1" indent="-342900">
              <a:spcBef>
                <a:spcPct val="20000"/>
              </a:spcBef>
              <a:buFont typeface="Adobe Caslon Pro Bold" pitchFamily="18" charset="0"/>
              <a:buChar char="‐"/>
            </a:pPr>
            <a:r>
              <a:rPr lang="fr-FR" sz="2400" dirty="0" err="1" smtClean="0">
                <a:latin typeface="Adobe Caslon Pro Bold" pitchFamily="18" charset="0"/>
              </a:rPr>
              <a:t>Dialog</a:t>
            </a:r>
            <a:r>
              <a:rPr lang="fr-FR" sz="2400" dirty="0" smtClean="0">
                <a:latin typeface="Adobe Caslon Pro Bold" pitchFamily="18" charset="0"/>
              </a:rPr>
              <a:t> </a:t>
            </a:r>
            <a:r>
              <a:rPr lang="fr-FR" sz="2400" dirty="0" err="1" smtClean="0">
                <a:latin typeface="Adobe Caslon Pro Bold" pitchFamily="18" charset="0"/>
              </a:rPr>
              <a:t>explanation</a:t>
            </a: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La documentation est stockée dans des fichiers .</a:t>
            </a:r>
            <a:r>
              <a:rPr lang="fr-FR" sz="2400" dirty="0" err="1" smtClean="0">
                <a:latin typeface="Adobe Caslon Pro Bold" pitchFamily="18" charset="0"/>
              </a:rPr>
              <a:t>xml</a:t>
            </a: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Documenter l’outil</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7"/>
          <p:cNvSpPr txBox="1">
            <a:spLocks/>
          </p:cNvSpPr>
          <p:nvPr/>
        </p:nvSpPr>
        <p:spPr>
          <a:xfrm>
            <a:off x="395536" y="170080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Toute la BOP écrite dans un seul fichier.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2400" dirty="0" smtClean="0">
              <a:latin typeface="Adobe Caslon Pro Bold"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2400" dirty="0" smtClean="0">
                <a:latin typeface="Adobe Caslon Pro Bold" pitchFamily="18" charset="0"/>
              </a:rPr>
              <a:t>Organisation de la BOP dans plusieurs fichiers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fr-FR" sz="2400" dirty="0" smtClean="0">
              <a:latin typeface="Adobe Caslon Pro Bold" pitchFamily="18" charset="0"/>
            </a:endParaRPr>
          </a:p>
          <a:p>
            <a:pPr marL="800100" lvl="1" indent="-342900">
              <a:spcBef>
                <a:spcPct val="20000"/>
              </a:spcBef>
              <a:buFont typeface="Adobe Caslon Pro Bold" pitchFamily="18" charset="0"/>
              <a:buChar char="‐"/>
            </a:pPr>
            <a:r>
              <a:rPr lang="fr-FR" sz="2400" dirty="0" smtClean="0">
                <a:latin typeface="Adobe Caslon Pro Bold" pitchFamily="18" charset="0"/>
              </a:rPr>
              <a:t>Plusieurs fichiers python importés dans  la </a:t>
            </a:r>
            <a:r>
              <a:rPr lang="fr-FR" sz="2400" dirty="0" err="1" smtClean="0">
                <a:latin typeface="Adobe Caslon Pro Bold" pitchFamily="18" charset="0"/>
              </a:rPr>
              <a:t>toolbox</a:t>
            </a:r>
            <a:endParaRPr lang="fr-FR" sz="2400" dirty="0" smtClean="0">
              <a:latin typeface="Adobe Caslon Pro Bold" pitchFamily="18" charset="0"/>
            </a:endParaRPr>
          </a:p>
          <a:p>
            <a:pPr marL="800100" lvl="1" indent="-342900">
              <a:spcBef>
                <a:spcPct val="20000"/>
              </a:spcBef>
              <a:buFont typeface="Adobe Caslon Pro Bold" pitchFamily="18" charset="0"/>
              <a:buChar char="‐"/>
            </a:pPr>
            <a:r>
              <a:rPr lang="fr-FR" sz="2400" dirty="0" smtClean="0">
                <a:latin typeface="Adobe Caslon Pro Bold" pitchFamily="18" charset="0"/>
              </a:rPr>
              <a:t>Approche modulaire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400" b="0" i="0" u="none" strike="noStrike" kern="1200" cap="none" spc="0" normalizeH="0" baseline="0" noProof="0" dirty="0" smtClean="0">
              <a:ln>
                <a:noFill/>
              </a:ln>
              <a:solidFill>
                <a:schemeClr val="tx1"/>
              </a:solidFill>
              <a:effectLst/>
              <a:uLnTx/>
              <a:uFillTx/>
              <a:latin typeface="Adobe Caslon Pro Bold" pitchFamily="18" charset="0"/>
              <a:ea typeface="+mn-ea"/>
              <a:cs typeface="+mn-cs"/>
            </a:endParaRPr>
          </a:p>
        </p:txBody>
      </p:sp>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Organisation</a:t>
            </a:r>
            <a:r>
              <a:rPr kumimoji="0" lang="fr-FR" sz="4000" b="1" i="0" u="none" strike="noStrike" kern="1200" cap="none" spc="0" normalizeH="0" baseline="0" noProof="0" dirty="0" smtClean="0">
                <a:ln>
                  <a:noFill/>
                </a:ln>
                <a:solidFill>
                  <a:schemeClr val="accent1">
                    <a:lumMod val="50000"/>
                  </a:schemeClr>
                </a:solidFill>
                <a:effectLst/>
                <a:uLnTx/>
                <a:uFillTx/>
                <a:latin typeface="Adobe Caslon Pro Bold" pitchFamily="18" charset="0"/>
                <a:ea typeface="+mj-ea"/>
                <a:cs typeface="+mj-cs"/>
              </a:rPr>
              <a:t> des </a:t>
            </a:r>
            <a:r>
              <a:rPr kumimoji="0" lang="fr-FR" sz="4000" b="1" i="0" u="none" strike="noStrike" kern="1200" cap="none" spc="0" normalizeH="0" baseline="0" noProof="0" dirty="0" smtClean="0">
                <a:ln>
                  <a:noFill/>
                </a:ln>
                <a:solidFill>
                  <a:srgbClr val="FFC000"/>
                </a:solidFill>
                <a:effectLst/>
                <a:uLnTx/>
                <a:uFillTx/>
                <a:latin typeface="Adobe Caslon Pro Bold" pitchFamily="18" charset="0"/>
                <a:ea typeface="+mj-ea"/>
                <a:cs typeface="+mj-cs"/>
              </a:rPr>
              <a:t>outils</a:t>
            </a:r>
            <a:endParaRPr kumimoji="0" lang="fr-FR" sz="4000" b="1"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
        <p:nvSpPr>
          <p:cNvPr id="3" name="Espace réservé du contenu 2"/>
          <p:cNvSpPr>
            <a:spLocks noGrp="1"/>
          </p:cNvSpPr>
          <p:nvPr>
            <p:ph idx="1"/>
          </p:nvPr>
        </p:nvSpPr>
        <p:spPr/>
        <p:txBody>
          <a:bodyPr>
            <a:normAutofit/>
          </a:bodyPr>
          <a:lstStyle/>
          <a:p>
            <a:pPr>
              <a:buNone/>
            </a:pPr>
            <a:r>
              <a:rPr lang="fr-FR" b="1" dirty="0" err="1" smtClean="0"/>
              <a:t>InsertCursor</a:t>
            </a:r>
            <a:r>
              <a:rPr lang="fr-FR" b="1" dirty="0" smtClean="0"/>
              <a:t> :</a:t>
            </a:r>
          </a:p>
          <a:p>
            <a:pPr>
              <a:buNone/>
            </a:pPr>
            <a:r>
              <a:rPr lang="fr-FR" dirty="0" smtClean="0"/>
              <a:t> insert une ligne dans une classe d’entité, une table.</a:t>
            </a:r>
          </a:p>
          <a:p>
            <a:pPr>
              <a:buNone/>
            </a:pPr>
            <a:r>
              <a:rPr lang="fr-FR" dirty="0" smtClean="0"/>
              <a:t>Les nouvelles lignes sont obtenues en utilisant la méthode </a:t>
            </a:r>
            <a:r>
              <a:rPr lang="fr-FR" dirty="0" err="1" smtClean="0"/>
              <a:t>newRow</a:t>
            </a:r>
            <a:r>
              <a:rPr lang="fr-FR" dirty="0" smtClean="0"/>
              <a:t> sur l’objet </a:t>
            </a:r>
            <a:r>
              <a:rPr lang="fr-FR" dirty="0" err="1" smtClean="0"/>
              <a:t>enumération</a:t>
            </a:r>
            <a:r>
              <a:rPr lang="fr-FR" dirty="0" smtClean="0"/>
              <a:t>, ensuite chaque appel de la méthode </a:t>
            </a:r>
            <a:r>
              <a:rPr lang="fr-FR" dirty="0" err="1" smtClean="0"/>
              <a:t>insertRow</a:t>
            </a:r>
            <a:r>
              <a:rPr lang="fr-FR" dirty="0" smtClean="0"/>
              <a:t> sur le curseur crée une nouvelle ligne au niveau de la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dirty="0" smtClean="0">
                <a:solidFill>
                  <a:schemeClr val="accent1">
                    <a:lumMod val="50000"/>
                  </a:schemeClr>
                </a:solidFill>
                <a:latin typeface="Adobe Caslon Pro Bold" pitchFamily="18" charset="0"/>
                <a:ea typeface="+mj-ea"/>
                <a:cs typeface="+mj-cs"/>
              </a:rPr>
              <a:t>Le </a:t>
            </a:r>
            <a:r>
              <a:rPr kumimoji="0" lang="fr-FR" sz="4000" b="0" i="0" u="none" strike="noStrike" kern="1200" cap="none" spc="0" normalizeH="0" baseline="0" noProof="0" dirty="0" err="1" smtClean="0">
                <a:ln>
                  <a:noFill/>
                </a:ln>
                <a:solidFill>
                  <a:srgbClr val="FFC000"/>
                </a:solidFill>
                <a:effectLst/>
                <a:uLnTx/>
                <a:uFillTx/>
                <a:latin typeface="Adobe Caslon Pro Bold" pitchFamily="18" charset="0"/>
                <a:ea typeface="+mj-ea"/>
                <a:cs typeface="+mj-cs"/>
              </a:rPr>
              <a:t>géotraitement</a:t>
            </a:r>
            <a:endParaRPr kumimoji="0" lang="fr-FR" sz="4000" b="0" i="0" u="none" strike="noStrike" kern="1200" cap="none" spc="0" normalizeH="0" baseline="0" noProof="0" dirty="0">
              <a:ln>
                <a:noFill/>
              </a:ln>
              <a:solidFill>
                <a:srgbClr val="FFC000"/>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8"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grpSp>
        <p:nvGrpSpPr>
          <p:cNvPr id="9" name="Groupe 8"/>
          <p:cNvGrpSpPr/>
          <p:nvPr/>
        </p:nvGrpSpPr>
        <p:grpSpPr>
          <a:xfrm>
            <a:off x="1331640" y="1268760"/>
            <a:ext cx="6205672" cy="4638456"/>
            <a:chOff x="94580" y="332656"/>
            <a:chExt cx="8035549" cy="6192688"/>
          </a:xfrm>
        </p:grpSpPr>
        <p:cxnSp>
          <p:nvCxnSpPr>
            <p:cNvPr id="10" name="Connecteur droit avec flèche 9"/>
            <p:cNvCxnSpPr/>
            <p:nvPr/>
          </p:nvCxnSpPr>
          <p:spPr>
            <a:xfrm>
              <a:off x="4139952" y="764704"/>
              <a:ext cx="0" cy="57606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1" name="Groupe 26"/>
            <p:cNvGrpSpPr/>
            <p:nvPr/>
          </p:nvGrpSpPr>
          <p:grpSpPr>
            <a:xfrm>
              <a:off x="94580" y="332656"/>
              <a:ext cx="2533204" cy="6120680"/>
              <a:chOff x="94580" y="332656"/>
              <a:chExt cx="2533204" cy="6120680"/>
            </a:xfrm>
          </p:grpSpPr>
          <p:sp>
            <p:nvSpPr>
              <p:cNvPr id="20" name="Rectangle 3"/>
              <p:cNvSpPr/>
              <p:nvPr/>
            </p:nvSpPr>
            <p:spPr>
              <a:xfrm>
                <a:off x="61156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sp>
            <p:nvSpPr>
              <p:cNvPr id="21" name="Rectangle 7"/>
              <p:cNvSpPr/>
              <p:nvPr/>
            </p:nvSpPr>
            <p:spPr>
              <a:xfrm>
                <a:off x="611560" y="2204864"/>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1</a:t>
                </a:r>
                <a:endParaRPr lang="fr-FR" sz="2400" dirty="0"/>
              </a:p>
            </p:txBody>
          </p:sp>
          <p:sp>
            <p:nvSpPr>
              <p:cNvPr id="22" name="Rectangle 21"/>
              <p:cNvSpPr/>
              <p:nvPr/>
            </p:nvSpPr>
            <p:spPr>
              <a:xfrm>
                <a:off x="611560" y="3573016"/>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2</a:t>
                </a:r>
                <a:endParaRPr lang="fr-FR" sz="2400" dirty="0"/>
              </a:p>
            </p:txBody>
          </p:sp>
          <p:sp>
            <p:nvSpPr>
              <p:cNvPr id="23" name="ZoneTexte 22"/>
              <p:cNvSpPr txBox="1"/>
              <p:nvPr/>
            </p:nvSpPr>
            <p:spPr>
              <a:xfrm>
                <a:off x="1331640" y="4377878"/>
                <a:ext cx="662361" cy="923330"/>
              </a:xfrm>
              <a:prstGeom prst="rect">
                <a:avLst/>
              </a:prstGeom>
              <a:noFill/>
            </p:spPr>
            <p:txBody>
              <a:bodyPr wrap="square" rtlCol="0">
                <a:spAutoFit/>
              </a:bodyPr>
              <a:lstStyle/>
              <a:p>
                <a:r>
                  <a:rPr lang="fr-FR" sz="4000" dirty="0" smtClean="0"/>
                  <a:t>…</a:t>
                </a:r>
                <a:endParaRPr lang="fr-FR" sz="4000" dirty="0"/>
              </a:p>
            </p:txBody>
          </p:sp>
          <p:sp>
            <p:nvSpPr>
              <p:cNvPr id="24" name="ZoneTexte 23"/>
              <p:cNvSpPr txBox="1"/>
              <p:nvPr/>
            </p:nvSpPr>
            <p:spPr>
              <a:xfrm>
                <a:off x="94580" y="332656"/>
                <a:ext cx="2472343" cy="461665"/>
              </a:xfrm>
              <a:prstGeom prst="rect">
                <a:avLst/>
              </a:prstGeom>
              <a:noFill/>
            </p:spPr>
            <p:txBody>
              <a:bodyPr wrap="none" rtlCol="0">
                <a:spAutoFit/>
              </a:bodyPr>
              <a:lstStyle/>
              <a:p>
                <a:r>
                  <a:rPr lang="fr-FR" sz="2400" b="1" dirty="0" err="1" smtClean="0"/>
                  <a:t>Workflow</a:t>
                </a:r>
                <a:r>
                  <a:rPr lang="fr-FR" sz="2400" b="1" dirty="0" smtClean="0"/>
                  <a:t> manuel</a:t>
                </a:r>
                <a:endParaRPr lang="fr-FR" sz="2400" b="1" dirty="0"/>
              </a:p>
            </p:txBody>
          </p:sp>
          <p:sp>
            <p:nvSpPr>
              <p:cNvPr id="25" name="Rectangle 24"/>
              <p:cNvSpPr/>
              <p:nvPr/>
            </p:nvSpPr>
            <p:spPr>
              <a:xfrm>
                <a:off x="611560"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nvGrpSpPr>
            <p:cNvPr id="12" name="Groupe 25"/>
            <p:cNvGrpSpPr/>
            <p:nvPr/>
          </p:nvGrpSpPr>
          <p:grpSpPr>
            <a:xfrm>
              <a:off x="5316083" y="332656"/>
              <a:ext cx="2814046" cy="6120680"/>
              <a:chOff x="5316083" y="332656"/>
              <a:chExt cx="2814046" cy="6120680"/>
            </a:xfrm>
          </p:grpSpPr>
          <p:sp>
            <p:nvSpPr>
              <p:cNvPr id="13" name="ZoneTexte 12"/>
              <p:cNvSpPr txBox="1"/>
              <p:nvPr/>
            </p:nvSpPr>
            <p:spPr>
              <a:xfrm>
                <a:off x="5316083" y="332656"/>
                <a:ext cx="2814046" cy="646465"/>
              </a:xfrm>
              <a:prstGeom prst="rect">
                <a:avLst/>
              </a:prstGeom>
              <a:noFill/>
            </p:spPr>
            <p:txBody>
              <a:bodyPr wrap="none" rtlCol="0">
                <a:spAutoFit/>
              </a:bodyPr>
              <a:lstStyle/>
              <a:p>
                <a:r>
                  <a:rPr lang="fr-FR" sz="2400" b="1" dirty="0" smtClean="0"/>
                  <a:t>Automatisation</a:t>
                </a:r>
                <a:endParaRPr lang="fr-FR" sz="2400" b="1" dirty="0"/>
              </a:p>
            </p:txBody>
          </p:sp>
          <p:sp>
            <p:nvSpPr>
              <p:cNvPr id="14" name="Rectangle 13"/>
              <p:cNvSpPr/>
              <p:nvPr/>
            </p:nvSpPr>
            <p:spPr>
              <a:xfrm>
                <a:off x="565212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grpSp>
            <p:nvGrpSpPr>
              <p:cNvPr id="15" name="Groupe 24"/>
              <p:cNvGrpSpPr/>
              <p:nvPr/>
            </p:nvGrpSpPr>
            <p:grpSpPr>
              <a:xfrm>
                <a:off x="5595806" y="2492896"/>
                <a:ext cx="2424269" cy="2088232"/>
                <a:chOff x="5595806" y="2276872"/>
                <a:chExt cx="2424269" cy="2088232"/>
              </a:xfrm>
            </p:grpSpPr>
            <p:sp>
              <p:nvSpPr>
                <p:cNvPr id="17" name="Flèche courbée vers la droite 16"/>
                <p:cNvSpPr/>
                <p:nvPr/>
              </p:nvSpPr>
              <p:spPr>
                <a:xfrm>
                  <a:off x="5652120" y="2420888"/>
                  <a:ext cx="936104" cy="194421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Flèche courbée vers la droite 17"/>
                <p:cNvSpPr/>
                <p:nvPr/>
              </p:nvSpPr>
              <p:spPr>
                <a:xfrm flipH="1" flipV="1">
                  <a:off x="6969496" y="2276872"/>
                  <a:ext cx="864096" cy="20162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p:cNvSpPr txBox="1"/>
                <p:nvPr/>
              </p:nvSpPr>
              <p:spPr>
                <a:xfrm>
                  <a:off x="5595806" y="3124350"/>
                  <a:ext cx="2424269" cy="478238"/>
                </a:xfrm>
                <a:prstGeom prst="rect">
                  <a:avLst/>
                </a:prstGeom>
                <a:noFill/>
              </p:spPr>
              <p:txBody>
                <a:bodyPr wrap="square" rtlCol="0">
                  <a:spAutoFit/>
                </a:bodyPr>
                <a:lstStyle/>
                <a:p>
                  <a:r>
                    <a:rPr lang="fr-FR" b="1" dirty="0" smtClean="0"/>
                    <a:t>Python + ArcGis</a:t>
                  </a:r>
                  <a:endParaRPr lang="fr-FR" b="1" dirty="0"/>
                </a:p>
              </p:txBody>
            </p:sp>
          </p:grpSp>
          <p:sp>
            <p:nvSpPr>
              <p:cNvPr id="16" name="Rectangle 15"/>
              <p:cNvSpPr/>
              <p:nvPr/>
            </p:nvSpPr>
            <p:spPr>
              <a:xfrm>
                <a:off x="5724128"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r>
              <a:rPr lang="fr-FR" sz="4600" b="1" dirty="0" smtClean="0"/>
              <a:t>Ex :</a:t>
            </a:r>
          </a:p>
          <a:p>
            <a:pPr>
              <a:buNone/>
            </a:pPr>
            <a:r>
              <a:rPr lang="fr-FR" dirty="0" smtClean="0"/>
              <a:t>import </a:t>
            </a:r>
            <a:r>
              <a:rPr lang="fr-FR" dirty="0" err="1" smtClean="0"/>
              <a:t>arcpy</a:t>
            </a:r>
            <a:r>
              <a:rPr lang="fr-FR" dirty="0" smtClean="0"/>
              <a:t> </a:t>
            </a:r>
          </a:p>
          <a:p>
            <a:pPr>
              <a:buNone/>
            </a:pPr>
            <a:r>
              <a:rPr lang="fr-FR" dirty="0" err="1" smtClean="0"/>
              <a:t>rows</a:t>
            </a:r>
            <a:r>
              <a:rPr lang="fr-FR" dirty="0" smtClean="0"/>
              <a:t>=</a:t>
            </a:r>
            <a:r>
              <a:rPr lang="fr-FR" dirty="0" err="1" smtClean="0"/>
              <a:t>arcpy.InsertCursor</a:t>
            </a:r>
            <a:r>
              <a:rPr lang="fr-FR" dirty="0" smtClean="0"/>
              <a:t>("D:/St_Johns/data.gdb/roads_lut") </a:t>
            </a:r>
          </a:p>
          <a:p>
            <a:pPr>
              <a:buNone/>
            </a:pPr>
            <a:r>
              <a:rPr lang="fr-FR" dirty="0" smtClean="0"/>
              <a:t>x = 1 </a:t>
            </a:r>
          </a:p>
          <a:p>
            <a:pPr>
              <a:buNone/>
            </a:pPr>
            <a:r>
              <a:rPr lang="fr-FR" dirty="0" err="1" smtClean="0"/>
              <a:t>while</a:t>
            </a:r>
            <a:r>
              <a:rPr lang="fr-FR" dirty="0" smtClean="0"/>
              <a:t> x &lt;= 25: </a:t>
            </a:r>
          </a:p>
          <a:p>
            <a:pPr>
              <a:buNone/>
            </a:pPr>
            <a:r>
              <a:rPr lang="fr-FR" dirty="0" smtClean="0"/>
              <a:t>	</a:t>
            </a:r>
            <a:r>
              <a:rPr lang="fr-FR" dirty="0" err="1" smtClean="0"/>
              <a:t>row</a:t>
            </a:r>
            <a:r>
              <a:rPr lang="fr-FR" dirty="0" smtClean="0"/>
              <a:t> = </a:t>
            </a:r>
            <a:r>
              <a:rPr lang="fr-FR" dirty="0" err="1" smtClean="0"/>
              <a:t>rows.newRow</a:t>
            </a:r>
            <a:r>
              <a:rPr lang="fr-FR" dirty="0" smtClean="0"/>
              <a:t>() </a:t>
            </a:r>
          </a:p>
          <a:p>
            <a:pPr>
              <a:buNone/>
            </a:pPr>
            <a:r>
              <a:rPr lang="fr-FR" dirty="0" smtClean="0"/>
              <a:t>	</a:t>
            </a:r>
            <a:r>
              <a:rPr lang="fr-FR" dirty="0" err="1" smtClean="0"/>
              <a:t>row.rowid</a:t>
            </a:r>
            <a:r>
              <a:rPr lang="fr-FR" dirty="0" smtClean="0"/>
              <a:t> = x </a:t>
            </a:r>
          </a:p>
          <a:p>
            <a:pPr>
              <a:buNone/>
            </a:pPr>
            <a:r>
              <a:rPr lang="fr-FR" dirty="0" smtClean="0"/>
              <a:t>	</a:t>
            </a:r>
            <a:r>
              <a:rPr lang="fr-FR" dirty="0" err="1" smtClean="0"/>
              <a:t>row.distance</a:t>
            </a:r>
            <a:r>
              <a:rPr lang="fr-FR" dirty="0" smtClean="0"/>
              <a:t> = 100 </a:t>
            </a:r>
          </a:p>
          <a:p>
            <a:pPr>
              <a:buNone/>
            </a:pPr>
            <a:r>
              <a:rPr lang="fr-FR" dirty="0" smtClean="0"/>
              <a:t>	</a:t>
            </a:r>
            <a:r>
              <a:rPr lang="fr-FR" dirty="0" err="1" smtClean="0"/>
              <a:t>rows.insertRow</a:t>
            </a:r>
            <a:r>
              <a:rPr lang="fr-FR" dirty="0" smtClean="0"/>
              <a:t>(</a:t>
            </a:r>
            <a:r>
              <a:rPr lang="fr-FR" dirty="0" err="1" smtClean="0"/>
              <a:t>row</a:t>
            </a:r>
            <a:r>
              <a:rPr lang="fr-FR" dirty="0" smtClean="0"/>
              <a:t>) </a:t>
            </a:r>
          </a:p>
          <a:p>
            <a:pPr>
              <a:buNone/>
            </a:pPr>
            <a:r>
              <a:rPr lang="fr-FR" dirty="0" smtClean="0"/>
              <a:t>	x += 1 </a:t>
            </a:r>
          </a:p>
          <a:p>
            <a:pPr>
              <a:buNone/>
            </a:pPr>
            <a:r>
              <a:rPr lang="fr-FR" dirty="0" err="1" smtClean="0"/>
              <a:t>del</a:t>
            </a:r>
            <a:r>
              <a:rPr lang="fr-FR" dirty="0" smtClean="0"/>
              <a:t> </a:t>
            </a:r>
            <a:r>
              <a:rPr lang="fr-FR" dirty="0" err="1" smtClean="0"/>
              <a:t>row</a:t>
            </a:r>
            <a:r>
              <a:rPr lang="fr-FR" dirty="0" smtClean="0"/>
              <a:t> </a:t>
            </a:r>
          </a:p>
          <a:p>
            <a:pPr>
              <a:buNone/>
            </a:pPr>
            <a:r>
              <a:rPr lang="fr-FR" dirty="0" err="1" smtClean="0"/>
              <a:t>del</a:t>
            </a:r>
            <a:r>
              <a:rPr lang="fr-FR" dirty="0" smtClean="0"/>
              <a:t> </a:t>
            </a:r>
            <a:r>
              <a:rPr lang="fr-FR" dirty="0" err="1" smtClean="0"/>
              <a:t>rows</a:t>
            </a:r>
            <a:endParaRPr lang="fr-FR" dirty="0"/>
          </a:p>
        </p:txBody>
      </p:sp>
      <p:sp>
        <p:nvSpPr>
          <p:cNvPr id="5" name="Titr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0" i="0" u="none" strike="noStrike" kern="1200" cap="none" spc="0" normalizeH="0" baseline="0" noProof="0" smtClean="0">
                <a:ln>
                  <a:noFill/>
                </a:ln>
                <a:solidFill>
                  <a:srgbClr val="FFC000"/>
                </a:solidFill>
                <a:effectLst/>
                <a:uLnTx/>
                <a:uFillTx/>
                <a:latin typeface="+mj-lt"/>
                <a:ea typeface="+mj-ea"/>
                <a:cs typeface="+mj-cs"/>
              </a:rPr>
              <a:t>Les</a:t>
            </a:r>
            <a:r>
              <a:rPr kumimoji="0" lang="fr-FR" sz="4400" b="0" i="0" u="none" strike="noStrike" kern="1200" cap="none" spc="0" normalizeH="0" baseline="0" noProof="0" smtClean="0">
                <a:ln>
                  <a:noFill/>
                </a:ln>
                <a:solidFill>
                  <a:schemeClr val="tx1"/>
                </a:solidFill>
                <a:effectLst/>
                <a:uLnTx/>
                <a:uFillTx/>
                <a:latin typeface="+mj-lt"/>
                <a:ea typeface="+mj-ea"/>
                <a:cs typeface="+mj-cs"/>
              </a:rPr>
              <a:t> </a:t>
            </a:r>
            <a:r>
              <a:rPr kumimoji="0" lang="fr-FR" sz="4000" b="0" i="0" u="none" strike="noStrike" kern="1200" cap="none" spc="0" normalizeH="0" baseline="0" noProof="0" smtClean="0">
                <a:ln>
                  <a:noFill/>
                </a:ln>
                <a:solidFill>
                  <a:schemeClr val="accent1">
                    <a:lumMod val="75000"/>
                  </a:schemeClr>
                </a:solidFill>
                <a:effectLst/>
                <a:uLnTx/>
                <a:uFillTx/>
                <a:latin typeface="+mj-lt"/>
                <a:ea typeface="+mj-ea"/>
                <a:cs typeface="+mj-cs"/>
              </a:rPr>
              <a:t>curseurs</a:t>
            </a:r>
            <a:endParaRPr kumimoji="0" lang="fr-FR" sz="40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buNone/>
            </a:pPr>
            <a:r>
              <a:rPr lang="fr-FR" b="1" dirty="0" err="1" smtClean="0"/>
              <a:t>SearchCursor</a:t>
            </a:r>
            <a:r>
              <a:rPr lang="fr-FR" b="1" dirty="0" smtClean="0"/>
              <a:t> : </a:t>
            </a:r>
          </a:p>
          <a:p>
            <a:pPr>
              <a:buNone/>
            </a:pPr>
            <a:r>
              <a:rPr lang="fr-FR" dirty="0" smtClean="0"/>
              <a:t>La fonction </a:t>
            </a:r>
            <a:r>
              <a:rPr lang="fr-FR" dirty="0" err="1" smtClean="0"/>
              <a:t>SearchCursor</a:t>
            </a:r>
            <a:r>
              <a:rPr lang="fr-FR" dirty="0" smtClean="0"/>
              <a:t> crée un curseur en mode lecture seulement sur la table ou la classe d’entité.</a:t>
            </a:r>
          </a:p>
          <a:p>
            <a:pPr>
              <a:buNone/>
            </a:pPr>
            <a:r>
              <a:rPr lang="fr-FR" dirty="0" smtClean="0"/>
              <a:t>Elle peut être utilisée afin d’itérer la table et d’en extraire l’information des champs.</a:t>
            </a:r>
          </a:p>
          <a:p>
            <a:pPr>
              <a:buNone/>
            </a:pPr>
            <a:r>
              <a:rPr lang="fr-FR" dirty="0" smtClean="0"/>
              <a:t>Le résultat de la recherche peut être filtré en ajoutant un paramètre similaire à la clause </a:t>
            </a:r>
            <a:r>
              <a:rPr lang="fr-FR" dirty="0" err="1" smtClean="0"/>
              <a:t>where</a:t>
            </a:r>
            <a:r>
              <a:rPr lang="fr-FR" dirty="0" smtClean="0"/>
              <a:t>.</a:t>
            </a:r>
          </a:p>
        </p:txBody>
      </p:sp>
      <p:sp>
        <p:nvSpPr>
          <p:cNvPr id="5"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a:lnSpc>
                <a:spcPct val="90000"/>
              </a:lnSpc>
            </a:pPr>
            <a:r>
              <a:rPr lang="fr-FR" sz="3800" b="1" dirty="0" smtClean="0"/>
              <a:t>Ex :</a:t>
            </a:r>
          </a:p>
          <a:p>
            <a:pPr>
              <a:buNone/>
            </a:pPr>
            <a:r>
              <a:rPr lang="en-US" dirty="0" smtClean="0"/>
              <a:t>import </a:t>
            </a:r>
            <a:r>
              <a:rPr lang="en-US" dirty="0" err="1" smtClean="0"/>
              <a:t>arcpy</a:t>
            </a:r>
            <a:r>
              <a:rPr lang="en-US" dirty="0" smtClean="0"/>
              <a:t> </a:t>
            </a:r>
          </a:p>
          <a:p>
            <a:pPr>
              <a:buNone/>
            </a:pPr>
            <a:r>
              <a:rPr lang="en-US" dirty="0" smtClean="0"/>
              <a:t>rows = </a:t>
            </a:r>
            <a:r>
              <a:rPr lang="en-US" dirty="0" err="1" smtClean="0"/>
              <a:t>arcpy.SearchCursor</a:t>
            </a:r>
            <a:r>
              <a:rPr lang="en-US" dirty="0" smtClean="0"/>
              <a:t>("C:/Data/Counties.shp", "", "", "NAME; STATE_NAME; POP2000", "STATE_NAME A; POP2000 D") </a:t>
            </a:r>
          </a:p>
          <a:p>
            <a:pPr>
              <a:buNone/>
            </a:pPr>
            <a:r>
              <a:rPr lang="en-US" dirty="0" err="1" smtClean="0"/>
              <a:t>currentState</a:t>
            </a:r>
            <a:r>
              <a:rPr lang="en-US" dirty="0" smtClean="0"/>
              <a:t> = "" </a:t>
            </a:r>
          </a:p>
          <a:p>
            <a:pPr>
              <a:buNone/>
            </a:pPr>
            <a:r>
              <a:rPr lang="en-US" dirty="0" smtClean="0"/>
              <a:t>for row in rows:</a:t>
            </a:r>
          </a:p>
          <a:p>
            <a:pPr>
              <a:buNone/>
            </a:pPr>
            <a:r>
              <a:rPr lang="en-US" dirty="0" smtClean="0"/>
              <a:t>	if </a:t>
            </a:r>
            <a:r>
              <a:rPr lang="en-US" dirty="0" err="1" smtClean="0"/>
              <a:t>currentState</a:t>
            </a:r>
            <a:r>
              <a:rPr lang="en-US" dirty="0" smtClean="0"/>
              <a:t> != </a:t>
            </a:r>
            <a:r>
              <a:rPr lang="en-US" dirty="0" err="1" smtClean="0"/>
              <a:t>row.STATE_NAME</a:t>
            </a:r>
            <a:r>
              <a:rPr lang="en-US" dirty="0" smtClean="0"/>
              <a:t>: </a:t>
            </a:r>
          </a:p>
          <a:p>
            <a:pPr>
              <a:buNone/>
            </a:pPr>
            <a:r>
              <a:rPr lang="en-US" dirty="0" smtClean="0"/>
              <a:t>		print "State: %s, County: %s, population: %</a:t>
            </a:r>
            <a:r>
              <a:rPr lang="en-US" dirty="0" err="1" smtClean="0"/>
              <a:t>i</a:t>
            </a:r>
            <a:r>
              <a:rPr lang="en-US" dirty="0" smtClean="0"/>
              <a:t>" 	% \ 	(</a:t>
            </a:r>
            <a:r>
              <a:rPr lang="en-US" dirty="0" err="1" smtClean="0"/>
              <a:t>row.STATE_NAME</a:t>
            </a:r>
            <a:r>
              <a:rPr lang="en-US" dirty="0" smtClean="0"/>
              <a:t>, row.NAME, row.POP2000)</a:t>
            </a:r>
            <a:endParaRPr lang="fr-FR" dirty="0"/>
          </a:p>
        </p:txBody>
      </p:sp>
      <p:sp>
        <p:nvSpPr>
          <p:cNvPr id="6" name="Titre 1"/>
          <p:cNvSpPr>
            <a:spLocks noGrp="1"/>
          </p:cNvSpPr>
          <p:nvPr>
            <p:ph type="title"/>
          </p:nvPr>
        </p:nvSpPr>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b="1" dirty="0" err="1" smtClean="0"/>
              <a:t>UpdateCursor</a:t>
            </a:r>
            <a:r>
              <a:rPr lang="fr-FR" b="1" dirty="0" smtClean="0"/>
              <a:t> :</a:t>
            </a:r>
          </a:p>
          <a:p>
            <a:pPr>
              <a:buNone/>
            </a:pPr>
            <a:r>
              <a:rPr lang="fr-FR" dirty="0" smtClean="0"/>
              <a:t> Crée un curseur pour la mise à jour ou la suppression d’une ligne de table.</a:t>
            </a:r>
          </a:p>
          <a:p>
            <a:pPr>
              <a:buNone/>
            </a:pPr>
            <a:endParaRPr lang="fr-FR" dirty="0" smtClean="0"/>
          </a:p>
          <a:p>
            <a:pPr>
              <a:buNone/>
            </a:pPr>
            <a:r>
              <a:rPr lang="fr-FR" dirty="0" smtClean="0"/>
              <a:t>Le curseur place un verrou sur la table durant la phase de mise à jour ou de suppression. </a:t>
            </a:r>
          </a:p>
        </p:txBody>
      </p:sp>
      <p:sp>
        <p:nvSpPr>
          <p:cNvPr id="5"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sz="3500" b="1" dirty="0" smtClean="0"/>
              <a:t>Ex :</a:t>
            </a:r>
          </a:p>
          <a:p>
            <a:pPr>
              <a:buNone/>
            </a:pPr>
            <a:r>
              <a:rPr lang="en-US" dirty="0" smtClean="0"/>
              <a:t>import </a:t>
            </a:r>
            <a:r>
              <a:rPr lang="en-US" dirty="0" err="1" smtClean="0"/>
              <a:t>arcpy</a:t>
            </a:r>
            <a:endParaRPr lang="en-US" dirty="0" smtClean="0"/>
          </a:p>
          <a:p>
            <a:pPr>
              <a:buNone/>
            </a:pPr>
            <a:r>
              <a:rPr lang="en-US" dirty="0" smtClean="0"/>
              <a:t>rows = </a:t>
            </a:r>
            <a:r>
              <a:rPr lang="en-US" dirty="0" err="1" smtClean="0"/>
              <a:t>arcpy.UpdateCursor</a:t>
            </a:r>
            <a:r>
              <a:rPr lang="en-US" dirty="0" smtClean="0"/>
              <a:t>("D:/St_Johns/data.gdb/roads") </a:t>
            </a:r>
          </a:p>
          <a:p>
            <a:pPr>
              <a:buNone/>
            </a:pPr>
            <a:r>
              <a:rPr lang="fr-FR" dirty="0" smtClean="0"/>
              <a:t>for </a:t>
            </a:r>
            <a:r>
              <a:rPr lang="fr-FR" dirty="0" err="1" smtClean="0"/>
              <a:t>row</a:t>
            </a:r>
            <a:r>
              <a:rPr lang="fr-FR" dirty="0" smtClean="0"/>
              <a:t> in </a:t>
            </a:r>
            <a:r>
              <a:rPr lang="fr-FR" dirty="0" err="1" smtClean="0"/>
              <a:t>rows</a:t>
            </a:r>
            <a:r>
              <a:rPr lang="fr-FR" dirty="0" smtClean="0"/>
              <a:t>:</a:t>
            </a:r>
            <a:endParaRPr lang="en-US" dirty="0" smtClean="0"/>
          </a:p>
          <a:p>
            <a:pPr>
              <a:buNone/>
            </a:pPr>
            <a:r>
              <a:rPr lang="en-US" dirty="0" smtClean="0"/>
              <a:t>	</a:t>
            </a:r>
            <a:r>
              <a:rPr lang="en-US" dirty="0" err="1" smtClean="0"/>
              <a:t>row.BUFFER_DISTANCE</a:t>
            </a:r>
            <a:r>
              <a:rPr lang="en-US" dirty="0" smtClean="0"/>
              <a:t> = </a:t>
            </a:r>
            <a:r>
              <a:rPr lang="en-US" dirty="0" err="1" smtClean="0"/>
              <a:t>row.ROAD_TYPE</a:t>
            </a:r>
            <a:r>
              <a:rPr lang="en-US" dirty="0" smtClean="0"/>
              <a:t> * 100 </a:t>
            </a:r>
          </a:p>
          <a:p>
            <a:pPr>
              <a:buNone/>
            </a:pPr>
            <a:r>
              <a:rPr lang="en-US" dirty="0" smtClean="0"/>
              <a:t>	</a:t>
            </a:r>
            <a:r>
              <a:rPr lang="en-US" dirty="0" err="1" smtClean="0"/>
              <a:t>rows.updateRow</a:t>
            </a:r>
            <a:r>
              <a:rPr lang="en-US" dirty="0" smtClean="0"/>
              <a:t>(row) </a:t>
            </a:r>
          </a:p>
          <a:p>
            <a:pPr>
              <a:buNone/>
            </a:pPr>
            <a:r>
              <a:rPr lang="en-US" dirty="0" smtClean="0"/>
              <a:t>del row</a:t>
            </a:r>
          </a:p>
          <a:p>
            <a:pPr>
              <a:buNone/>
            </a:pPr>
            <a:r>
              <a:rPr lang="en-US" dirty="0" smtClean="0"/>
              <a:t>del rows</a:t>
            </a:r>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Les</a:t>
            </a:r>
            <a:r>
              <a:rPr lang="fr-FR" dirty="0" smtClean="0"/>
              <a:t> </a:t>
            </a:r>
            <a:r>
              <a:rPr lang="fr-FR" sz="4000" dirty="0" smtClean="0">
                <a:solidFill>
                  <a:schemeClr val="accent1">
                    <a:lumMod val="75000"/>
                  </a:schemeClr>
                </a:solidFill>
              </a:rPr>
              <a:t>curseurs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
        <p:nvSpPr>
          <p:cNvPr id="3" name="Espace réservé du contenu 2"/>
          <p:cNvSpPr>
            <a:spLocks noGrp="1"/>
          </p:cNvSpPr>
          <p:nvPr>
            <p:ph idx="1"/>
          </p:nvPr>
        </p:nvSpPr>
        <p:spPr/>
        <p:txBody>
          <a:bodyPr/>
          <a:lstStyle/>
          <a:p>
            <a:r>
              <a:rPr lang="fr-FR" b="1" dirty="0" err="1" smtClean="0"/>
              <a:t>ImportToolBox</a:t>
            </a:r>
            <a:r>
              <a:rPr lang="fr-FR" b="1" dirty="0" smtClean="0"/>
              <a:t> :</a:t>
            </a:r>
          </a:p>
          <a:p>
            <a:pPr>
              <a:buNone/>
            </a:pPr>
            <a:r>
              <a:rPr lang="fr-FR" dirty="0" smtClean="0"/>
              <a:t>Importe une boite à outils spécifique dans ArcPy permettant l’accès à ses outils.</a:t>
            </a:r>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fr-FR" sz="3500" b="1" dirty="0" smtClean="0"/>
              <a:t>Ex :</a:t>
            </a:r>
          </a:p>
          <a:p>
            <a:pPr>
              <a:buNone/>
            </a:pPr>
            <a:r>
              <a:rPr lang="fr-FR" dirty="0" smtClean="0"/>
              <a:t>import </a:t>
            </a:r>
            <a:r>
              <a:rPr lang="fr-FR" dirty="0" err="1" smtClean="0"/>
              <a:t>arcpy</a:t>
            </a:r>
            <a:r>
              <a:rPr lang="fr-FR" dirty="0" smtClean="0"/>
              <a:t> </a:t>
            </a:r>
            <a:r>
              <a:rPr lang="fr-FR" dirty="0" err="1" smtClean="0"/>
              <a:t>arcpy.ImportToolbox</a:t>
            </a:r>
            <a:r>
              <a:rPr lang="fr-FR" dirty="0" smtClean="0"/>
              <a:t>("c:/tools/My_Analysis_Tools.tbx")</a:t>
            </a:r>
          </a:p>
          <a:p>
            <a:pPr>
              <a:buNone/>
            </a:pPr>
            <a:r>
              <a:rPr lang="fr-FR" dirty="0" smtClean="0"/>
              <a:t> </a:t>
            </a:r>
            <a:r>
              <a:rPr lang="fr-FR" dirty="0" err="1" smtClean="0"/>
              <a:t>try</a:t>
            </a:r>
            <a:r>
              <a:rPr lang="fr-FR" dirty="0" smtClean="0"/>
              <a:t> :</a:t>
            </a:r>
          </a:p>
          <a:p>
            <a:pPr>
              <a:buNone/>
            </a:pPr>
            <a:r>
              <a:rPr lang="fr-FR" dirty="0" smtClean="0"/>
              <a:t>	</a:t>
            </a:r>
            <a:r>
              <a:rPr lang="fr-FR" dirty="0" err="1" smtClean="0"/>
              <a:t>arcpy.GetPoints_myanalysis</a:t>
            </a:r>
            <a:r>
              <a:rPr lang="fr-FR" dirty="0" smtClean="0"/>
              <a:t>("c:/data/forest.shp") </a:t>
            </a:r>
          </a:p>
          <a:p>
            <a:pPr>
              <a:buNone/>
            </a:pPr>
            <a:r>
              <a:rPr lang="fr-FR" dirty="0" err="1" smtClean="0"/>
              <a:t>except</a:t>
            </a:r>
            <a:r>
              <a:rPr lang="fr-FR" dirty="0" smtClean="0"/>
              <a:t>: </a:t>
            </a:r>
          </a:p>
          <a:p>
            <a:pPr>
              <a:buNone/>
            </a:pPr>
            <a:r>
              <a:rPr lang="fr-FR" dirty="0" smtClean="0"/>
              <a:t>	</a:t>
            </a:r>
            <a:r>
              <a:rPr lang="fr-FR" dirty="0" err="1" smtClean="0"/>
              <a:t>print</a:t>
            </a:r>
            <a:r>
              <a:rPr lang="fr-FR" dirty="0" smtClean="0"/>
              <a:t> </a:t>
            </a:r>
            <a:r>
              <a:rPr lang="fr-FR" dirty="0" err="1" smtClean="0"/>
              <a:t>arcpy.GetMessages</a:t>
            </a:r>
            <a:r>
              <a:rPr lang="fr-FR" dirty="0" smtClean="0"/>
              <a:t>(2)</a:t>
            </a:r>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b="1" dirty="0" err="1" smtClean="0"/>
              <a:t>IsSynchronous</a:t>
            </a:r>
            <a:r>
              <a:rPr lang="fr-FR" b="1" dirty="0" smtClean="0"/>
              <a:t> (</a:t>
            </a:r>
            <a:r>
              <a:rPr lang="fr-FR" b="1" dirty="0" err="1" smtClean="0"/>
              <a:t>tool_name</a:t>
            </a:r>
            <a:r>
              <a:rPr lang="fr-FR" b="1" dirty="0" smtClean="0"/>
              <a:t>) :</a:t>
            </a:r>
          </a:p>
          <a:p>
            <a:pPr>
              <a:buNone/>
            </a:pPr>
            <a:r>
              <a:rPr lang="fr-FR" dirty="0" smtClean="0"/>
              <a:t>Détermine si un outil se lance de façon synchrone ou asynchrone.</a:t>
            </a:r>
          </a:p>
          <a:p>
            <a:pPr>
              <a:buNone/>
            </a:pPr>
            <a:r>
              <a:rPr lang="fr-FR" dirty="0" smtClean="0"/>
              <a:t>Si un outil se lance d’une façon synchrone il retourne un résultat, cependant aucune action n’est possible durant son exécution. </a:t>
            </a:r>
          </a:p>
          <a:p>
            <a:pPr>
              <a:buNone/>
            </a:pPr>
            <a:endParaRPr lang="fr-FR" dirty="0" smtClean="0"/>
          </a:p>
          <a:p>
            <a:endParaRPr lang="fr-FR" dirty="0"/>
          </a:p>
        </p:txBody>
      </p:sp>
      <p:sp>
        <p:nvSpPr>
          <p:cNvPr id="6" name="Titre 1"/>
          <p:cNvSpPr>
            <a:spLocks noGrp="1"/>
          </p:cNvSpPr>
          <p:nvPr>
            <p:ph type="title"/>
          </p:nvPr>
        </p:nvSpPr>
        <p:spPr>
          <a:xfrm>
            <a:off x="457200" y="274638"/>
            <a:ext cx="8229600" cy="1143000"/>
          </a:xfrm>
        </p:spPr>
        <p:txBody>
          <a:bodyPr/>
          <a:lstStyle/>
          <a:p>
            <a:r>
              <a:rPr lang="fr-FR" sz="4000" dirty="0" smtClean="0">
                <a:solidFill>
                  <a:srgbClr val="FFC000"/>
                </a:solidFill>
              </a:rPr>
              <a:t>Outils</a:t>
            </a:r>
            <a:r>
              <a:rPr lang="fr-FR" dirty="0" smtClean="0"/>
              <a:t> </a:t>
            </a:r>
            <a:r>
              <a:rPr lang="fr-FR" sz="4000" dirty="0" smtClean="0">
                <a:solidFill>
                  <a:schemeClr val="accent1">
                    <a:lumMod val="75000"/>
                  </a:schemeClr>
                </a:solidFill>
              </a:rPr>
              <a:t>et</a:t>
            </a:r>
            <a:r>
              <a:rPr lang="fr-FR" dirty="0" smtClean="0"/>
              <a:t> </a:t>
            </a:r>
            <a:r>
              <a:rPr lang="fr-FR" sz="4000" dirty="0" smtClean="0">
                <a:solidFill>
                  <a:schemeClr val="accent1">
                    <a:lumMod val="75000"/>
                  </a:schemeClr>
                </a:solidFill>
              </a:rPr>
              <a:t>boite</a:t>
            </a:r>
            <a:r>
              <a:rPr lang="fr-FR" dirty="0" smtClean="0"/>
              <a:t> </a:t>
            </a:r>
            <a:r>
              <a:rPr lang="fr-FR" sz="4000" dirty="0" smtClean="0">
                <a:solidFill>
                  <a:srgbClr val="FFC000"/>
                </a:solidFill>
              </a:rPr>
              <a:t>d’outils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dirty="0" smtClean="0">
                <a:solidFill>
                  <a:srgbClr val="FFC000"/>
                </a:solidFill>
                <a:latin typeface="Adobe Caslon Pro Bold" pitchFamily="18" charset="0"/>
                <a:ea typeface="+mj-ea"/>
                <a:cs typeface="+mj-cs"/>
              </a:rPr>
              <a:t>Le </a:t>
            </a:r>
            <a:r>
              <a:rPr lang="fr-FR" sz="4000" dirty="0" err="1" smtClean="0">
                <a:solidFill>
                  <a:schemeClr val="accent1">
                    <a:lumMod val="50000"/>
                  </a:schemeClr>
                </a:solidFill>
                <a:latin typeface="Adobe Caslon Pro Bold" pitchFamily="18" charset="0"/>
                <a:ea typeface="+mj-ea"/>
                <a:cs typeface="+mj-cs"/>
              </a:rPr>
              <a:t>géotraitement</a:t>
            </a:r>
            <a:r>
              <a:rPr lang="fr-FR" sz="4000" dirty="0" smtClean="0">
                <a:solidFill>
                  <a:srgbClr val="FFC000"/>
                </a:solidFill>
                <a:latin typeface="Adobe Caslon Pro Bold" pitchFamily="18" charset="0"/>
                <a:ea typeface="+mj-ea"/>
                <a:cs typeface="+mj-cs"/>
              </a:rPr>
              <a:t> sur</a:t>
            </a:r>
            <a:r>
              <a:rPr lang="fr-FR" sz="4000" dirty="0" smtClean="0">
                <a:solidFill>
                  <a:schemeClr val="accent1">
                    <a:lumMod val="50000"/>
                  </a:schemeClr>
                </a:solidFill>
                <a:latin typeface="Adobe Caslon Pro Bold" pitchFamily="18" charset="0"/>
                <a:ea typeface="+mj-ea"/>
                <a:cs typeface="+mj-cs"/>
              </a:rPr>
              <a:t> ArcGIS</a:t>
            </a:r>
            <a:endParaRPr kumimoji="0" lang="fr-FR" sz="40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pic>
        <p:nvPicPr>
          <p:cNvPr id="6"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7"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grpSp>
        <p:nvGrpSpPr>
          <p:cNvPr id="21" name="Groupe 20"/>
          <p:cNvGrpSpPr/>
          <p:nvPr/>
        </p:nvGrpSpPr>
        <p:grpSpPr>
          <a:xfrm>
            <a:off x="539552" y="1268760"/>
            <a:ext cx="7740724" cy="4284341"/>
            <a:chOff x="-108520" y="1268760"/>
            <a:chExt cx="7740724" cy="4284341"/>
          </a:xfrm>
        </p:grpSpPr>
        <p:pic>
          <p:nvPicPr>
            <p:cNvPr id="9" name="Picture 3"/>
            <p:cNvPicPr>
              <a:picLocks noChangeAspect="1" noChangeArrowheads="1"/>
            </p:cNvPicPr>
            <p:nvPr/>
          </p:nvPicPr>
          <p:blipFill>
            <a:blip r:embed="rId4" cstate="print"/>
            <a:srcRect/>
            <a:stretch>
              <a:fillRect/>
            </a:stretch>
          </p:blipFill>
          <p:spPr bwMode="auto">
            <a:xfrm>
              <a:off x="-108520" y="3964260"/>
              <a:ext cx="3672408" cy="1264940"/>
            </a:xfrm>
            <a:prstGeom prst="rect">
              <a:avLst/>
            </a:prstGeom>
            <a:noFill/>
            <a:ln w="9525">
              <a:noFill/>
              <a:miter lim="800000"/>
              <a:headEnd/>
              <a:tailEnd/>
            </a:ln>
          </p:spPr>
        </p:pic>
        <p:pic>
          <p:nvPicPr>
            <p:cNvPr id="3074" name="Picture 2" descr="http://www.pistenmanagement.at/geomanagement/arcgis.gif"/>
            <p:cNvPicPr>
              <a:picLocks noChangeAspect="1" noChangeArrowheads="1"/>
            </p:cNvPicPr>
            <p:nvPr/>
          </p:nvPicPr>
          <p:blipFill>
            <a:blip r:embed="rId5" cstate="print"/>
            <a:srcRect/>
            <a:stretch>
              <a:fillRect/>
            </a:stretch>
          </p:blipFill>
          <p:spPr bwMode="auto">
            <a:xfrm>
              <a:off x="2987824" y="1268760"/>
              <a:ext cx="2304256" cy="1278862"/>
            </a:xfrm>
            <a:prstGeom prst="rect">
              <a:avLst/>
            </a:prstGeom>
            <a:noFill/>
          </p:spPr>
        </p:pic>
        <p:cxnSp>
          <p:nvCxnSpPr>
            <p:cNvPr id="14" name="Connecteur droit avec flèche 13"/>
            <p:cNvCxnSpPr>
              <a:stCxn id="3074" idx="2"/>
              <a:endCxn id="9" idx="0"/>
            </p:cNvCxnSpPr>
            <p:nvPr/>
          </p:nvCxnSpPr>
          <p:spPr>
            <a:xfrm flipH="1">
              <a:off x="1727684" y="2547622"/>
              <a:ext cx="2412268" cy="14166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076" name="Picture 4" descr="https://cdn0.iconfinder.com/data/icons/rcons-basic/16/code-512.png"/>
            <p:cNvPicPr>
              <a:picLocks noChangeAspect="1" noChangeArrowheads="1"/>
            </p:cNvPicPr>
            <p:nvPr/>
          </p:nvPicPr>
          <p:blipFill>
            <a:blip r:embed="rId6" cstate="print"/>
            <a:srcRect/>
            <a:stretch>
              <a:fillRect/>
            </a:stretch>
          </p:blipFill>
          <p:spPr bwMode="auto">
            <a:xfrm>
              <a:off x="5940152" y="3861048"/>
              <a:ext cx="1692052" cy="1692053"/>
            </a:xfrm>
            <a:prstGeom prst="rect">
              <a:avLst/>
            </a:prstGeom>
            <a:noFill/>
          </p:spPr>
        </p:pic>
        <p:cxnSp>
          <p:nvCxnSpPr>
            <p:cNvPr id="16" name="Connecteur droit avec flèche 15"/>
            <p:cNvCxnSpPr>
              <a:stCxn id="3074" idx="2"/>
              <a:endCxn id="3076" idx="0"/>
            </p:cNvCxnSpPr>
            <p:nvPr/>
          </p:nvCxnSpPr>
          <p:spPr>
            <a:xfrm>
              <a:off x="4139952" y="2547622"/>
              <a:ext cx="2646226" cy="13134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a:bodyPr>
          <a:lstStyle/>
          <a:p>
            <a:pPr lvl="0" algn="ctr">
              <a:spcBef>
                <a:spcPct val="0"/>
              </a:spcBef>
              <a:defRPr/>
            </a:pPr>
            <a:r>
              <a:rPr lang="fr-FR" sz="6600" b="1" dirty="0" smtClean="0">
                <a:solidFill>
                  <a:srgbClr val="FFC000"/>
                </a:solidFill>
                <a:latin typeface="Adobe Caslon Pro Bold" pitchFamily="18" charset="0"/>
              </a:rPr>
              <a:t>La </a:t>
            </a:r>
            <a:r>
              <a:rPr lang="fr-FR" sz="6600" b="1" dirty="0" smtClean="0">
                <a:solidFill>
                  <a:schemeClr val="accent1">
                    <a:lumMod val="50000"/>
                  </a:schemeClr>
                </a:solidFill>
                <a:latin typeface="Adobe Caslon Pro Bold" pitchFamily="18" charset="0"/>
              </a:rPr>
              <a:t>bibliothèque</a:t>
            </a:r>
            <a:r>
              <a:rPr lang="fr-FR" sz="6600" b="1" dirty="0" smtClean="0">
                <a:solidFill>
                  <a:srgbClr val="FFC000"/>
                </a:solidFill>
                <a:latin typeface="Adobe Caslon Pro Bold" pitchFamily="18" charset="0"/>
              </a:rPr>
              <a:t> python </a:t>
            </a:r>
            <a:r>
              <a:rPr lang="fr-FR" sz="6600" b="1" dirty="0" smtClean="0">
                <a:solidFill>
                  <a:schemeClr val="accent1">
                    <a:lumMod val="50000"/>
                  </a:schemeClr>
                </a:solidFill>
                <a:latin typeface="Adobe Caslon Pro Bold" pitchFamily="18" charset="0"/>
              </a:rPr>
              <a:t>utilisée</a:t>
            </a:r>
            <a:r>
              <a:rPr lang="fr-FR" sz="6600" b="1" dirty="0" smtClean="0">
                <a:solidFill>
                  <a:srgbClr val="FFC000"/>
                </a:solidFill>
                <a:latin typeface="Adobe Caslon Pro Bold" pitchFamily="18" charset="0"/>
              </a:rPr>
              <a:t> par </a:t>
            </a:r>
            <a:r>
              <a:rPr lang="fr-FR" sz="6600" b="1" dirty="0" smtClean="0">
                <a:solidFill>
                  <a:schemeClr val="accent1">
                    <a:lumMod val="50000"/>
                  </a:schemeClr>
                </a:solidFill>
                <a:latin typeface="Adobe Caslon Pro Bold" pitchFamily="18" charset="0"/>
              </a:rPr>
              <a:t>ArcGIS</a:t>
            </a:r>
            <a:endParaRPr kumimoji="0" lang="fr-FR" sz="66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780928"/>
            <a:ext cx="8229600" cy="3345235"/>
          </a:xfrm>
        </p:spPr>
        <p:txBody>
          <a:bodyPr>
            <a:normAutofit/>
          </a:bodyPr>
          <a:lstStyle/>
          <a:p>
            <a:pPr algn="just">
              <a:buNone/>
            </a:pPr>
            <a:r>
              <a:rPr lang="fr-FR" sz="2400" b="1" i="1" dirty="0" smtClean="0">
                <a:solidFill>
                  <a:schemeClr val="accent1">
                    <a:lumMod val="50000"/>
                  </a:schemeClr>
                </a:solidFill>
                <a:latin typeface="Adobe Caslon Pro Bold" pitchFamily="18" charset="0"/>
              </a:rPr>
              <a:t>Souvent appelée site-package, la bibliothèque ArcPy fournit l'accès pour tous les outils de </a:t>
            </a:r>
            <a:r>
              <a:rPr lang="fr-FR" sz="2400" b="1" i="1" dirty="0" err="1" smtClean="0">
                <a:solidFill>
                  <a:schemeClr val="accent1">
                    <a:lumMod val="50000"/>
                  </a:schemeClr>
                </a:solidFill>
                <a:latin typeface="Adobe Caslon Pro Bold" pitchFamily="18" charset="0"/>
              </a:rPr>
              <a:t>géotraitement</a:t>
            </a:r>
            <a:r>
              <a:rPr lang="fr-FR" sz="2400" b="1" i="1" dirty="0" smtClean="0">
                <a:solidFill>
                  <a:schemeClr val="accent1">
                    <a:lumMod val="50000"/>
                  </a:schemeClr>
                </a:solidFill>
                <a:latin typeface="Adobe Caslon Pro Bold" pitchFamily="18" charset="0"/>
              </a:rPr>
              <a:t> y compris les extensions, ainsi qu'une large gamme de fonctions et de classes utiles pour l'utilisation et l'interrogation des données SIG sur ArcGIS. </a:t>
            </a:r>
            <a:endParaRPr lang="fr-FR" sz="2400" b="1" i="1" dirty="0">
              <a:solidFill>
                <a:schemeClr val="accent1">
                  <a:lumMod val="50000"/>
                </a:schemeClr>
              </a:solidFill>
              <a:latin typeface="Adobe Caslon Pro Bold" pitchFamily="18" charset="0"/>
            </a:endParaRPr>
          </a:p>
        </p:txBody>
      </p:sp>
      <p:sp>
        <p:nvSpPr>
          <p:cNvPr id="4"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noProof="0" dirty="0" smtClean="0">
                <a:solidFill>
                  <a:srgbClr val="FFC000"/>
                </a:solidFill>
                <a:latin typeface="Adobe Caslon Pro Bold" pitchFamily="18" charset="0"/>
                <a:ea typeface="+mj-ea"/>
                <a:cs typeface="+mj-cs"/>
              </a:rPr>
              <a:t>La </a:t>
            </a:r>
            <a:r>
              <a:rPr lang="fr-FR" sz="4000" noProof="0" dirty="0" smtClean="0">
                <a:solidFill>
                  <a:schemeClr val="accent1">
                    <a:lumMod val="50000"/>
                  </a:schemeClr>
                </a:solidFill>
                <a:latin typeface="Adobe Caslon Pro Bold" pitchFamily="18" charset="0"/>
                <a:ea typeface="+mj-ea"/>
                <a:cs typeface="+mj-cs"/>
              </a:rPr>
              <a:t>bibliothèque</a:t>
            </a:r>
            <a:r>
              <a:rPr lang="fr-FR" sz="4000" noProof="0" dirty="0" smtClean="0">
                <a:solidFill>
                  <a:srgbClr val="FFC000"/>
                </a:solidFill>
                <a:latin typeface="Adobe Caslon Pro Bold" pitchFamily="18" charset="0"/>
                <a:ea typeface="+mj-ea"/>
                <a:cs typeface="+mj-cs"/>
              </a:rPr>
              <a:t> ArcPy</a:t>
            </a:r>
            <a:endParaRPr kumimoji="0" lang="fr-FR" sz="40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pic>
        <p:nvPicPr>
          <p:cNvPr id="5"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6"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43000"/>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000" noProof="0" dirty="0" smtClean="0">
                <a:solidFill>
                  <a:srgbClr val="FFC000"/>
                </a:solidFill>
                <a:latin typeface="Adobe Caslon Pro Bold" pitchFamily="18" charset="0"/>
                <a:ea typeface="+mj-ea"/>
                <a:cs typeface="+mj-cs"/>
              </a:rPr>
              <a:t>ArcPy  </a:t>
            </a:r>
            <a:r>
              <a:rPr lang="fr-FR" sz="4000" noProof="0" dirty="0" smtClean="0">
                <a:solidFill>
                  <a:schemeClr val="accent1">
                    <a:lumMod val="50000"/>
                  </a:schemeClr>
                </a:solidFill>
                <a:latin typeface="Adobe Caslon Pro Bold" pitchFamily="18" charset="0"/>
                <a:ea typeface="+mj-ea"/>
                <a:cs typeface="+mj-cs"/>
              </a:rPr>
              <a:t>VS</a:t>
            </a:r>
            <a:r>
              <a:rPr lang="fr-FR" sz="4000" noProof="0" dirty="0" smtClean="0">
                <a:solidFill>
                  <a:srgbClr val="FFC000"/>
                </a:solidFill>
                <a:latin typeface="Adobe Caslon Pro Bold" pitchFamily="18" charset="0"/>
                <a:ea typeface="+mj-ea"/>
                <a:cs typeface="+mj-cs"/>
              </a:rPr>
              <a:t> ArcGIS Scripting</a:t>
            </a:r>
            <a:endParaRPr kumimoji="0" lang="fr-FR" sz="40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pic>
        <p:nvPicPr>
          <p:cNvPr id="5" name="Picture 2" descr="E:\Projets\cours faculté\python\python logo-01.png"/>
          <p:cNvPicPr>
            <a:picLocks noChangeAspect="1" noChangeArrowheads="1"/>
          </p:cNvPicPr>
          <p:nvPr/>
        </p:nvPicPr>
        <p:blipFill>
          <a:blip r:embed="rId3" cstate="print"/>
          <a:srcRect/>
          <a:stretch>
            <a:fillRect/>
          </a:stretch>
        </p:blipFill>
        <p:spPr bwMode="auto">
          <a:xfrm>
            <a:off x="8172400" y="111102"/>
            <a:ext cx="869628" cy="869626"/>
          </a:xfrm>
          <a:prstGeom prst="rect">
            <a:avLst/>
          </a:prstGeom>
          <a:noFill/>
        </p:spPr>
      </p:pic>
      <p:sp>
        <p:nvSpPr>
          <p:cNvPr id="6" name="Titre 1"/>
          <p:cNvSpPr txBox="1">
            <a:spLocks/>
          </p:cNvSpPr>
          <p:nvPr/>
        </p:nvSpPr>
        <p:spPr>
          <a:xfrm>
            <a:off x="0" y="6021288"/>
            <a:ext cx="9144000" cy="638944"/>
          </a:xfrm>
          <a:prstGeom prst="rect">
            <a:avLst/>
          </a:prstGeom>
          <a:gradFill flip="none" rotWithShape="1">
            <a:gsLst>
              <a:gs pos="0">
                <a:srgbClr val="8488C4"/>
              </a:gs>
              <a:gs pos="53000">
                <a:srgbClr val="D4DEFF"/>
              </a:gs>
              <a:gs pos="83000">
                <a:srgbClr val="D4DEFF"/>
              </a:gs>
              <a:gs pos="100000">
                <a:srgbClr val="96AB94"/>
              </a:gs>
            </a:gsLst>
            <a:path path="shape">
              <a:fillToRect l="50000" t="50000" r="50000" b="50000"/>
            </a:path>
            <a:tileRect/>
          </a:gra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1" i="0" u="none" strike="noStrike" kern="1200" cap="none" spc="0" normalizeH="0" baseline="0" noProof="0" dirty="0" smtClean="0">
                <a:ln>
                  <a:noFill/>
                </a:ln>
                <a:solidFill>
                  <a:schemeClr val="tx2"/>
                </a:solidFill>
                <a:effectLst/>
                <a:uLnTx/>
                <a:uFillTx/>
                <a:latin typeface="+mj-lt"/>
                <a:ea typeface="+mj-ea"/>
                <a:cs typeface="+mj-cs"/>
              </a:rPr>
              <a:t>Python sur ArcGIS</a:t>
            </a:r>
            <a:endParaRPr kumimoji="0" lang="fr-FR" sz="2400" b="0" i="0" u="none" strike="noStrike" kern="1200" cap="none" spc="0" normalizeH="0" baseline="0" noProof="0" dirty="0">
              <a:ln>
                <a:noFill/>
              </a:ln>
              <a:solidFill>
                <a:schemeClr val="tx2"/>
              </a:solidFill>
              <a:effectLst/>
              <a:uLnTx/>
              <a:uFillTx/>
              <a:latin typeface="Adobe Caslon Pro Bold" pitchFamily="18" charset="0"/>
              <a:ea typeface="+mj-ea"/>
              <a:cs typeface="+mj-cs"/>
            </a:endParaRPr>
          </a:p>
        </p:txBody>
      </p:sp>
      <p:pic>
        <p:nvPicPr>
          <p:cNvPr id="34818" name="Picture 2" descr="http://1.bp.blogspot.com/_b4_wPXDfNCs/SCtwtRXOf8I/AAAAAAAAAJk/uIxkzaoihQA/s400/arc.jpg"/>
          <p:cNvPicPr>
            <a:picLocks noChangeAspect="1" noChangeArrowheads="1"/>
          </p:cNvPicPr>
          <p:nvPr/>
        </p:nvPicPr>
        <p:blipFill>
          <a:blip r:embed="rId4" cstate="print"/>
          <a:srcRect/>
          <a:stretch>
            <a:fillRect/>
          </a:stretch>
        </p:blipFill>
        <p:spPr bwMode="auto">
          <a:xfrm>
            <a:off x="1115616" y="1268760"/>
            <a:ext cx="3048000" cy="1838325"/>
          </a:xfrm>
          <a:prstGeom prst="rect">
            <a:avLst/>
          </a:prstGeom>
          <a:noFill/>
        </p:spPr>
      </p:pic>
      <p:pic>
        <p:nvPicPr>
          <p:cNvPr id="34820" name="Picture 4" descr="https://encrypted-tbn3.gstatic.com/images?q=tbn:ANd9GcSnBzmIvzZ0BBgmKHWS3_r__LUsoIaXg4nh5HWOZKI6fz6XJaMu"/>
          <p:cNvPicPr>
            <a:picLocks noChangeAspect="1" noChangeArrowheads="1"/>
          </p:cNvPicPr>
          <p:nvPr/>
        </p:nvPicPr>
        <p:blipFill>
          <a:blip r:embed="rId5" cstate="print"/>
          <a:srcRect/>
          <a:stretch>
            <a:fillRect/>
          </a:stretch>
        </p:blipFill>
        <p:spPr bwMode="auto">
          <a:xfrm>
            <a:off x="1115616" y="3990660"/>
            <a:ext cx="3024336" cy="1814603"/>
          </a:xfrm>
          <a:prstGeom prst="rect">
            <a:avLst/>
          </a:prstGeom>
          <a:noFill/>
        </p:spPr>
      </p:pic>
      <p:cxnSp>
        <p:nvCxnSpPr>
          <p:cNvPr id="13" name="Connecteur droit avec flèche 12"/>
          <p:cNvCxnSpPr>
            <a:stCxn id="34818" idx="2"/>
            <a:endCxn id="34820" idx="0"/>
          </p:cNvCxnSpPr>
          <p:nvPr/>
        </p:nvCxnSpPr>
        <p:spPr>
          <a:xfrm flipH="1">
            <a:off x="2627784" y="3107085"/>
            <a:ext cx="11832" cy="8835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4828" name="Picture 12" descr="C:\Users\pocket\Desktop\Diagramme1.png"/>
          <p:cNvPicPr>
            <a:picLocks noChangeAspect="1" noChangeArrowheads="1"/>
          </p:cNvPicPr>
          <p:nvPr/>
        </p:nvPicPr>
        <p:blipFill>
          <a:blip r:embed="rId6" cstate="print"/>
          <a:srcRect/>
          <a:stretch>
            <a:fillRect/>
          </a:stretch>
        </p:blipFill>
        <p:spPr bwMode="auto">
          <a:xfrm>
            <a:off x="5508104" y="1484784"/>
            <a:ext cx="1757883" cy="1408521"/>
          </a:xfrm>
          <a:prstGeom prst="rect">
            <a:avLst/>
          </a:prstGeom>
          <a:noFill/>
        </p:spPr>
      </p:pic>
      <p:pic>
        <p:nvPicPr>
          <p:cNvPr id="34829" name="Picture 13" descr="C:\Users\pocket\Desktop\Diagramme1.png"/>
          <p:cNvPicPr>
            <a:picLocks noChangeAspect="1" noChangeArrowheads="1"/>
          </p:cNvPicPr>
          <p:nvPr/>
        </p:nvPicPr>
        <p:blipFill>
          <a:blip r:embed="rId7" cstate="print"/>
          <a:srcRect/>
          <a:stretch>
            <a:fillRect/>
          </a:stretch>
        </p:blipFill>
        <p:spPr bwMode="auto">
          <a:xfrm>
            <a:off x="5508105" y="4221088"/>
            <a:ext cx="1800199" cy="1442427"/>
          </a:xfrm>
          <a:prstGeom prst="rect">
            <a:avLst/>
          </a:prstGeom>
          <a:noFill/>
        </p:spPr>
      </p:pic>
      <p:cxnSp>
        <p:nvCxnSpPr>
          <p:cNvPr id="35" name="Connecteur droit avec flèche 34"/>
          <p:cNvCxnSpPr>
            <a:stCxn id="34828" idx="2"/>
            <a:endCxn id="34829" idx="0"/>
          </p:cNvCxnSpPr>
          <p:nvPr/>
        </p:nvCxnSpPr>
        <p:spPr>
          <a:xfrm>
            <a:off x="6387046" y="2893305"/>
            <a:ext cx="21159" cy="132778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0"/>
            <a:ext cx="8964488" cy="7101408"/>
          </a:xfrm>
          <a:prstGeom prst="rect">
            <a:avLst/>
          </a:prstGeom>
          <a:blipFill dpi="0" rotWithShape="1">
            <a:blip r:embed="rId2" cstate="print">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2132856"/>
            <a:ext cx="9144000" cy="2636912"/>
          </a:xfrm>
          <a:prstGeom prst="rect">
            <a:avLst/>
          </a:prstGeom>
          <a:solidFill>
            <a:schemeClr val="tx2">
              <a:lumMod val="60000"/>
              <a:lumOff val="40000"/>
            </a:schemeClr>
          </a:solidFill>
          <a:effectLst>
            <a:outerShdw blurRad="1270000" sx="95000" sy="95000" algn="ctr" rotWithShape="0">
              <a:srgbClr val="000000"/>
            </a:outerShdw>
          </a:effectLst>
          <a:scene3d>
            <a:camera prst="orthographicFront"/>
            <a:lightRig rig="threePt" dir="t"/>
          </a:scene3d>
          <a:sp3d>
            <a:bevelT prst="convex"/>
            <a:bevelB prst="relaxedInset"/>
          </a:sp3d>
        </p:spPr>
        <p:txBody>
          <a:bodyPr vert="horz" lIns="91440" tIns="45720" rIns="91440" bIns="45720" rtlCol="0" anchor="ctr">
            <a:normAutofit fontScale="92500"/>
          </a:bodyPr>
          <a:lstStyle/>
          <a:p>
            <a:pPr lvl="0" algn="ctr">
              <a:spcBef>
                <a:spcPct val="0"/>
              </a:spcBef>
              <a:defRPr/>
            </a:pPr>
            <a:r>
              <a:rPr lang="fr-FR" sz="6600" b="1" dirty="0" smtClean="0">
                <a:solidFill>
                  <a:srgbClr val="FFC000"/>
                </a:solidFill>
                <a:latin typeface="Adobe Caslon Pro Bold" pitchFamily="18" charset="0"/>
              </a:rPr>
              <a:t>Choix </a:t>
            </a:r>
            <a:r>
              <a:rPr lang="fr-FR" sz="6600" b="1" dirty="0" smtClean="0">
                <a:solidFill>
                  <a:schemeClr val="accent1">
                    <a:lumMod val="50000"/>
                  </a:schemeClr>
                </a:solidFill>
                <a:latin typeface="Adobe Caslon Pro Bold" pitchFamily="18" charset="0"/>
              </a:rPr>
              <a:t>de</a:t>
            </a:r>
            <a:r>
              <a:rPr lang="fr-FR" sz="6600" b="1" dirty="0" smtClean="0">
                <a:solidFill>
                  <a:srgbClr val="FFC000"/>
                </a:solidFill>
                <a:latin typeface="Adobe Caslon Pro Bold" pitchFamily="18" charset="0"/>
              </a:rPr>
              <a:t> l’environnement </a:t>
            </a:r>
            <a:r>
              <a:rPr lang="fr-FR" sz="6600" b="1" dirty="0" smtClean="0">
                <a:solidFill>
                  <a:schemeClr val="accent1">
                    <a:lumMod val="50000"/>
                  </a:schemeClr>
                </a:solidFill>
                <a:latin typeface="Adobe Caslon Pro Bold" pitchFamily="18" charset="0"/>
              </a:rPr>
              <a:t>de</a:t>
            </a:r>
            <a:r>
              <a:rPr lang="fr-FR" sz="6600" b="1" dirty="0" smtClean="0">
                <a:solidFill>
                  <a:srgbClr val="FFC000"/>
                </a:solidFill>
                <a:latin typeface="Adobe Caslon Pro Bold" pitchFamily="18" charset="0"/>
              </a:rPr>
              <a:t> travail</a:t>
            </a:r>
            <a:endParaRPr kumimoji="0" lang="fr-FR" sz="6600" b="0" i="0" u="none" strike="noStrike" kern="1200" cap="none" spc="0" normalizeH="0" baseline="0" noProof="0" dirty="0">
              <a:ln>
                <a:noFill/>
              </a:ln>
              <a:solidFill>
                <a:schemeClr val="accent1">
                  <a:lumMod val="50000"/>
                </a:schemeClr>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3221</TotalTime>
  <Words>1944</Words>
  <Application>Microsoft Office PowerPoint</Application>
  <PresentationFormat>Affichage à l'écran (4:3)</PresentationFormat>
  <Paragraphs>378</Paragraphs>
  <Slides>47</Slides>
  <Notes>19</Notes>
  <HiddenSlides>0</HiddenSlides>
  <MMClips>2</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Les curseurs</vt:lpstr>
      <vt:lpstr>Diapositive 40</vt:lpstr>
      <vt:lpstr>Les curseurs</vt:lpstr>
      <vt:lpstr>Les curseurs</vt:lpstr>
      <vt:lpstr>Les curseurs</vt:lpstr>
      <vt:lpstr>Les curseurs</vt:lpstr>
      <vt:lpstr>Outils et boite d’outils</vt:lpstr>
      <vt:lpstr>Outils et boite d’outils</vt:lpstr>
      <vt:lpstr>Outils et boite d’outils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SIG en python</dc:title>
  <dc:creator>pocket</dc:creator>
  <cp:lastModifiedBy>pocket</cp:lastModifiedBy>
  <cp:revision>202</cp:revision>
  <dcterms:created xsi:type="dcterms:W3CDTF">2013-10-24T06:25:44Z</dcterms:created>
  <dcterms:modified xsi:type="dcterms:W3CDTF">2014-11-13T12:12:47Z</dcterms:modified>
</cp:coreProperties>
</file>