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4" r:id="rId9"/>
    <p:sldId id="262" r:id="rId10"/>
    <p:sldId id="267" r:id="rId11"/>
    <p:sldId id="269" r:id="rId12"/>
    <p:sldId id="268" r:id="rId13"/>
    <p:sldId id="265" r:id="rId14"/>
    <p:sldId id="266" r:id="rId15"/>
    <p:sldId id="270" r:id="rId16"/>
    <p:sldId id="271"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01" autoAdjust="0"/>
    <p:restoredTop sz="94660"/>
  </p:normalViewPr>
  <p:slideViewPr>
    <p:cSldViewPr>
      <p:cViewPr varScale="1">
        <p:scale>
          <a:sx n="64" d="100"/>
          <a:sy n="64" d="100"/>
        </p:scale>
        <p:origin x="-153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30/11/2013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30/11/2013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30/11/2013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30/11/2013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30/11/2013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30/11/2013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30/11/2013</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30/11/2013</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30/11/2013</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30/11/2013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30/11/2013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30/11/2013</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2348880"/>
            <a:ext cx="7772400" cy="1470025"/>
          </a:xfrm>
        </p:spPr>
        <p:txBody>
          <a:bodyPr/>
          <a:lstStyle/>
          <a:p>
            <a:r>
              <a:rPr lang="fr-FR" dirty="0" smtClean="0"/>
              <a:t>Développement SIG en python</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8172400" y="188640"/>
            <a:ext cx="771525" cy="78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pPr>
              <a:buNone/>
            </a:pPr>
            <a:r>
              <a:rPr lang="fr-FR" b="1" dirty="0" err="1" smtClean="0"/>
              <a:t>SearchCursor</a:t>
            </a:r>
            <a:r>
              <a:rPr lang="fr-FR" b="1" dirty="0" smtClean="0"/>
              <a:t> : </a:t>
            </a:r>
          </a:p>
          <a:p>
            <a:pPr>
              <a:buNone/>
            </a:pPr>
            <a:r>
              <a:rPr lang="fr-FR" dirty="0" smtClean="0"/>
              <a:t>La fonction </a:t>
            </a:r>
            <a:r>
              <a:rPr lang="fr-FR" dirty="0" err="1" smtClean="0"/>
              <a:t>SearchCursor</a:t>
            </a:r>
            <a:r>
              <a:rPr lang="fr-FR" dirty="0" smtClean="0"/>
              <a:t> crée un curseur en mode lecture seulement sur la table ou la classe d’entité.</a:t>
            </a:r>
          </a:p>
          <a:p>
            <a:pPr>
              <a:buNone/>
            </a:pPr>
            <a:r>
              <a:rPr lang="fr-FR" dirty="0" smtClean="0"/>
              <a:t>Elle peut être utilisée afin </a:t>
            </a:r>
            <a:r>
              <a:rPr lang="fr-FR" dirty="0" smtClean="0"/>
              <a:t>d’itérer </a:t>
            </a:r>
            <a:r>
              <a:rPr lang="fr-FR" dirty="0" smtClean="0"/>
              <a:t>la table et d’en extraire l’information des champs.</a:t>
            </a:r>
          </a:p>
          <a:p>
            <a:pPr>
              <a:buNone/>
            </a:pPr>
            <a:r>
              <a:rPr lang="fr-FR" dirty="0" smtClean="0"/>
              <a:t>Le résultat de la recherche peut être filtré </a:t>
            </a:r>
            <a:r>
              <a:rPr lang="fr-FR" dirty="0" smtClean="0"/>
              <a:t>en </a:t>
            </a:r>
            <a:r>
              <a:rPr lang="fr-FR" dirty="0" smtClean="0"/>
              <a:t>ajoutant un paramètre similaire à la clause </a:t>
            </a:r>
            <a:r>
              <a:rPr lang="fr-FR" dirty="0" err="1" smtClean="0"/>
              <a:t>where</a:t>
            </a:r>
            <a:r>
              <a:rPr lang="fr-FR" dirty="0" smtClean="0"/>
              <a:t>.</a:t>
            </a:r>
          </a:p>
        </p:txBody>
      </p:sp>
      <p:sp>
        <p:nvSpPr>
          <p:cNvPr id="5" name="Titre 1"/>
          <p:cNvSpPr>
            <a:spLocks noGrp="1"/>
          </p:cNvSpPr>
          <p:nvPr>
            <p:ph type="title"/>
          </p:nvPr>
        </p:nvSpPr>
        <p:spPr>
          <a:xfrm>
            <a:off x="457200" y="274638"/>
            <a:ext cx="8229600" cy="1143000"/>
          </a:xfrm>
        </p:spPr>
        <p:txBody>
          <a:bodyPr/>
          <a:lstStyle/>
          <a:p>
            <a:r>
              <a:rPr lang="fr-FR" sz="4000" dirty="0" smtClean="0">
                <a:solidFill>
                  <a:srgbClr val="FFC000"/>
                </a:solidFill>
              </a:rPr>
              <a:t>Les</a:t>
            </a:r>
            <a:r>
              <a:rPr lang="fr-FR" dirty="0" smtClean="0"/>
              <a:t> </a:t>
            </a:r>
            <a:r>
              <a:rPr lang="fr-FR" sz="4000" dirty="0" smtClean="0">
                <a:solidFill>
                  <a:schemeClr val="accent1">
                    <a:lumMod val="75000"/>
                  </a:schemeClr>
                </a:solidFill>
              </a:rPr>
              <a:t>curseurs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10000"/>
          </a:bodyPr>
          <a:lstStyle/>
          <a:p>
            <a:pPr>
              <a:lnSpc>
                <a:spcPct val="90000"/>
              </a:lnSpc>
            </a:pPr>
            <a:r>
              <a:rPr lang="fr-FR" sz="3800" b="1" dirty="0" smtClean="0"/>
              <a:t>Ex :</a:t>
            </a:r>
          </a:p>
          <a:p>
            <a:pPr>
              <a:buNone/>
            </a:pPr>
            <a:r>
              <a:rPr lang="en-US" dirty="0" smtClean="0"/>
              <a:t>import </a:t>
            </a:r>
            <a:r>
              <a:rPr lang="en-US" dirty="0" err="1" smtClean="0"/>
              <a:t>arcpy</a:t>
            </a:r>
            <a:r>
              <a:rPr lang="en-US" dirty="0" smtClean="0"/>
              <a:t> </a:t>
            </a:r>
          </a:p>
          <a:p>
            <a:pPr>
              <a:buNone/>
            </a:pPr>
            <a:r>
              <a:rPr lang="en-US" dirty="0" smtClean="0"/>
              <a:t>rows = </a:t>
            </a:r>
            <a:r>
              <a:rPr lang="en-US" dirty="0" err="1" smtClean="0"/>
              <a:t>arcpy.SearchCursor</a:t>
            </a:r>
            <a:r>
              <a:rPr lang="en-US" dirty="0" smtClean="0"/>
              <a:t>("C:/Data/Counties.shp", "", "", "NAME; STATE_NAME; POP2000", "STATE_NAME A; POP2000 D") </a:t>
            </a:r>
          </a:p>
          <a:p>
            <a:pPr>
              <a:buNone/>
            </a:pPr>
            <a:r>
              <a:rPr lang="en-US" dirty="0" err="1" smtClean="0"/>
              <a:t>currentState</a:t>
            </a:r>
            <a:r>
              <a:rPr lang="en-US" dirty="0" smtClean="0"/>
              <a:t> = "" </a:t>
            </a:r>
          </a:p>
          <a:p>
            <a:pPr>
              <a:buNone/>
            </a:pPr>
            <a:r>
              <a:rPr lang="en-US" dirty="0" smtClean="0"/>
              <a:t>for row in rows:</a:t>
            </a:r>
          </a:p>
          <a:p>
            <a:pPr>
              <a:buNone/>
            </a:pPr>
            <a:r>
              <a:rPr lang="en-US" dirty="0" smtClean="0"/>
              <a:t>	if </a:t>
            </a:r>
            <a:r>
              <a:rPr lang="en-US" dirty="0" err="1" smtClean="0"/>
              <a:t>currentState</a:t>
            </a:r>
            <a:r>
              <a:rPr lang="en-US" dirty="0" smtClean="0"/>
              <a:t> != </a:t>
            </a:r>
            <a:r>
              <a:rPr lang="en-US" dirty="0" err="1" smtClean="0"/>
              <a:t>row.STATE_NAME</a:t>
            </a:r>
            <a:r>
              <a:rPr lang="en-US" dirty="0" smtClean="0"/>
              <a:t>: </a:t>
            </a:r>
          </a:p>
          <a:p>
            <a:pPr>
              <a:buNone/>
            </a:pPr>
            <a:r>
              <a:rPr lang="en-US" dirty="0" smtClean="0"/>
              <a:t>		print "State: %s, County: %s, population: %</a:t>
            </a:r>
            <a:r>
              <a:rPr lang="en-US" dirty="0" err="1" smtClean="0"/>
              <a:t>i</a:t>
            </a:r>
            <a:r>
              <a:rPr lang="en-US" dirty="0" smtClean="0"/>
              <a:t>" 	% \ 	(</a:t>
            </a:r>
            <a:r>
              <a:rPr lang="en-US" dirty="0" err="1" smtClean="0"/>
              <a:t>row.STATE_NAME</a:t>
            </a:r>
            <a:r>
              <a:rPr lang="en-US" dirty="0" smtClean="0"/>
              <a:t>, row.NAME, row.POP2000)</a:t>
            </a:r>
            <a:endParaRPr lang="fr-FR" dirty="0"/>
          </a:p>
        </p:txBody>
      </p:sp>
      <p:sp>
        <p:nvSpPr>
          <p:cNvPr id="6" name="Titre 1"/>
          <p:cNvSpPr>
            <a:spLocks noGrp="1"/>
          </p:cNvSpPr>
          <p:nvPr>
            <p:ph type="title"/>
          </p:nvPr>
        </p:nvSpPr>
        <p:spPr/>
        <p:txBody>
          <a:bodyPr/>
          <a:lstStyle/>
          <a:p>
            <a:r>
              <a:rPr lang="fr-FR" sz="4000" dirty="0" smtClean="0">
                <a:solidFill>
                  <a:srgbClr val="FFC000"/>
                </a:solidFill>
              </a:rPr>
              <a:t>Les</a:t>
            </a:r>
            <a:r>
              <a:rPr lang="fr-FR" dirty="0" smtClean="0"/>
              <a:t> </a:t>
            </a:r>
            <a:r>
              <a:rPr lang="fr-FR" sz="4000" dirty="0" smtClean="0">
                <a:solidFill>
                  <a:schemeClr val="accent1">
                    <a:lumMod val="75000"/>
                  </a:schemeClr>
                </a:solidFill>
              </a:rPr>
              <a:t>curseurs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b="1" dirty="0" err="1" smtClean="0"/>
              <a:t>UpdateCursor</a:t>
            </a:r>
            <a:r>
              <a:rPr lang="fr-FR" b="1" dirty="0" smtClean="0"/>
              <a:t> :</a:t>
            </a:r>
          </a:p>
          <a:p>
            <a:pPr>
              <a:buNone/>
            </a:pPr>
            <a:r>
              <a:rPr lang="fr-FR" dirty="0" smtClean="0"/>
              <a:t> Crée un curseur </a:t>
            </a:r>
            <a:r>
              <a:rPr lang="fr-FR" dirty="0" smtClean="0"/>
              <a:t>pour </a:t>
            </a:r>
            <a:r>
              <a:rPr lang="fr-FR" dirty="0" smtClean="0"/>
              <a:t>la mise à jour ou la suppression d’une ligne de table.</a:t>
            </a:r>
          </a:p>
          <a:p>
            <a:pPr>
              <a:buNone/>
            </a:pPr>
            <a:endParaRPr lang="fr-FR" dirty="0" smtClean="0"/>
          </a:p>
          <a:p>
            <a:pPr>
              <a:buNone/>
            </a:pPr>
            <a:r>
              <a:rPr lang="fr-FR" dirty="0" smtClean="0"/>
              <a:t>Le curseur place un verrou sur la table durant la phase de mise à jour ou de suppression. </a:t>
            </a:r>
          </a:p>
        </p:txBody>
      </p:sp>
      <p:sp>
        <p:nvSpPr>
          <p:cNvPr id="5" name="Titre 1"/>
          <p:cNvSpPr>
            <a:spLocks noGrp="1"/>
          </p:cNvSpPr>
          <p:nvPr>
            <p:ph type="title"/>
          </p:nvPr>
        </p:nvSpPr>
        <p:spPr>
          <a:xfrm>
            <a:off x="457200" y="274638"/>
            <a:ext cx="8229600" cy="1143000"/>
          </a:xfrm>
        </p:spPr>
        <p:txBody>
          <a:bodyPr/>
          <a:lstStyle/>
          <a:p>
            <a:r>
              <a:rPr lang="fr-FR" sz="4000" dirty="0" smtClean="0">
                <a:solidFill>
                  <a:srgbClr val="FFC000"/>
                </a:solidFill>
              </a:rPr>
              <a:t>Les</a:t>
            </a:r>
            <a:r>
              <a:rPr lang="fr-FR" dirty="0" smtClean="0"/>
              <a:t> </a:t>
            </a:r>
            <a:r>
              <a:rPr lang="fr-FR" sz="4000" dirty="0" smtClean="0">
                <a:solidFill>
                  <a:schemeClr val="accent1">
                    <a:lumMod val="75000"/>
                  </a:schemeClr>
                </a:solidFill>
              </a:rPr>
              <a:t>curseurs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r>
              <a:rPr lang="fr-FR" sz="3500" b="1" dirty="0" smtClean="0"/>
              <a:t>Ex :</a:t>
            </a:r>
          </a:p>
          <a:p>
            <a:pPr>
              <a:buNone/>
            </a:pPr>
            <a:r>
              <a:rPr lang="en-US" dirty="0" smtClean="0"/>
              <a:t>import </a:t>
            </a:r>
            <a:r>
              <a:rPr lang="en-US" dirty="0" err="1" smtClean="0"/>
              <a:t>arcpy</a:t>
            </a:r>
            <a:endParaRPr lang="en-US" dirty="0" smtClean="0"/>
          </a:p>
          <a:p>
            <a:pPr>
              <a:buNone/>
            </a:pPr>
            <a:r>
              <a:rPr lang="en-US" dirty="0" smtClean="0"/>
              <a:t>rows = </a:t>
            </a:r>
            <a:r>
              <a:rPr lang="en-US" dirty="0" err="1" smtClean="0"/>
              <a:t>arcpy.UpdateCursor</a:t>
            </a:r>
            <a:r>
              <a:rPr lang="en-US" dirty="0" smtClean="0"/>
              <a:t>("D:/St_Johns/data.gdb/roads") </a:t>
            </a:r>
          </a:p>
          <a:p>
            <a:pPr>
              <a:buNone/>
            </a:pPr>
            <a:r>
              <a:rPr lang="fr-FR" dirty="0" smtClean="0"/>
              <a:t>for </a:t>
            </a:r>
            <a:r>
              <a:rPr lang="fr-FR" dirty="0" err="1" smtClean="0"/>
              <a:t>row</a:t>
            </a:r>
            <a:r>
              <a:rPr lang="fr-FR" dirty="0" smtClean="0"/>
              <a:t> in </a:t>
            </a:r>
            <a:r>
              <a:rPr lang="fr-FR" dirty="0" err="1" smtClean="0"/>
              <a:t>rows</a:t>
            </a:r>
            <a:r>
              <a:rPr lang="fr-FR" dirty="0" smtClean="0"/>
              <a:t>:</a:t>
            </a:r>
            <a:endParaRPr lang="en-US" dirty="0" smtClean="0"/>
          </a:p>
          <a:p>
            <a:pPr>
              <a:buNone/>
            </a:pPr>
            <a:r>
              <a:rPr lang="en-US" dirty="0" smtClean="0"/>
              <a:t>	</a:t>
            </a:r>
            <a:r>
              <a:rPr lang="en-US" dirty="0" err="1" smtClean="0"/>
              <a:t>row.BUFFER_DISTANCE</a:t>
            </a:r>
            <a:r>
              <a:rPr lang="en-US" dirty="0" smtClean="0"/>
              <a:t> = </a:t>
            </a:r>
            <a:r>
              <a:rPr lang="en-US" dirty="0" err="1" smtClean="0"/>
              <a:t>row.ROAD_TYPE</a:t>
            </a:r>
            <a:r>
              <a:rPr lang="en-US" dirty="0" smtClean="0"/>
              <a:t> * 100 </a:t>
            </a:r>
          </a:p>
          <a:p>
            <a:pPr>
              <a:buNone/>
            </a:pPr>
            <a:r>
              <a:rPr lang="en-US" dirty="0" smtClean="0"/>
              <a:t>	</a:t>
            </a:r>
            <a:r>
              <a:rPr lang="en-US" dirty="0" err="1" smtClean="0"/>
              <a:t>rows.updateRow</a:t>
            </a:r>
            <a:r>
              <a:rPr lang="en-US" dirty="0" smtClean="0"/>
              <a:t>(row) </a:t>
            </a:r>
          </a:p>
          <a:p>
            <a:pPr>
              <a:buNone/>
            </a:pPr>
            <a:r>
              <a:rPr lang="en-US" dirty="0" smtClean="0"/>
              <a:t>del row</a:t>
            </a:r>
          </a:p>
          <a:p>
            <a:pPr>
              <a:buNone/>
            </a:pPr>
            <a:r>
              <a:rPr lang="en-US" dirty="0" smtClean="0"/>
              <a:t>del rows</a:t>
            </a:r>
            <a:endParaRPr lang="fr-FR" dirty="0"/>
          </a:p>
        </p:txBody>
      </p:sp>
      <p:sp>
        <p:nvSpPr>
          <p:cNvPr id="6" name="Titre 1"/>
          <p:cNvSpPr>
            <a:spLocks noGrp="1"/>
          </p:cNvSpPr>
          <p:nvPr>
            <p:ph type="title"/>
          </p:nvPr>
        </p:nvSpPr>
        <p:spPr>
          <a:xfrm>
            <a:off x="457200" y="274638"/>
            <a:ext cx="8229600" cy="1143000"/>
          </a:xfrm>
        </p:spPr>
        <p:txBody>
          <a:bodyPr/>
          <a:lstStyle/>
          <a:p>
            <a:r>
              <a:rPr lang="fr-FR" sz="4000" dirty="0" smtClean="0">
                <a:solidFill>
                  <a:srgbClr val="FFC000"/>
                </a:solidFill>
              </a:rPr>
              <a:t>Les</a:t>
            </a:r>
            <a:r>
              <a:rPr lang="fr-FR" dirty="0" smtClean="0"/>
              <a:t> </a:t>
            </a:r>
            <a:r>
              <a:rPr lang="fr-FR" sz="4000" dirty="0" smtClean="0">
                <a:solidFill>
                  <a:schemeClr val="accent1">
                    <a:lumMod val="75000"/>
                  </a:schemeClr>
                </a:solidFill>
              </a:rPr>
              <a:t>curseurs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solidFill>
                  <a:srgbClr val="FFC000"/>
                </a:solidFill>
              </a:rPr>
              <a:t>Outils</a:t>
            </a:r>
            <a:r>
              <a:rPr lang="fr-FR" dirty="0" smtClean="0"/>
              <a:t> </a:t>
            </a:r>
            <a:r>
              <a:rPr lang="fr-FR" sz="4000" dirty="0" smtClean="0">
                <a:solidFill>
                  <a:schemeClr val="accent1">
                    <a:lumMod val="75000"/>
                  </a:schemeClr>
                </a:solidFill>
              </a:rPr>
              <a:t>et</a:t>
            </a:r>
            <a:r>
              <a:rPr lang="fr-FR" dirty="0" smtClean="0"/>
              <a:t> </a:t>
            </a:r>
            <a:r>
              <a:rPr lang="fr-FR" sz="4000" dirty="0" smtClean="0">
                <a:solidFill>
                  <a:schemeClr val="accent1">
                    <a:lumMod val="75000"/>
                  </a:schemeClr>
                </a:solidFill>
              </a:rPr>
              <a:t>boite</a:t>
            </a:r>
            <a:r>
              <a:rPr lang="fr-FR" dirty="0" smtClean="0"/>
              <a:t> </a:t>
            </a:r>
            <a:r>
              <a:rPr lang="fr-FR" sz="4000" dirty="0" smtClean="0">
                <a:solidFill>
                  <a:srgbClr val="FFC000"/>
                </a:solidFill>
              </a:rPr>
              <a:t>d’outils</a:t>
            </a:r>
          </a:p>
        </p:txBody>
      </p:sp>
      <p:sp>
        <p:nvSpPr>
          <p:cNvPr id="3" name="Espace réservé du contenu 2"/>
          <p:cNvSpPr>
            <a:spLocks noGrp="1"/>
          </p:cNvSpPr>
          <p:nvPr>
            <p:ph idx="1"/>
          </p:nvPr>
        </p:nvSpPr>
        <p:spPr/>
        <p:txBody>
          <a:bodyPr/>
          <a:lstStyle/>
          <a:p>
            <a:r>
              <a:rPr lang="fr-FR" b="1" dirty="0" err="1" smtClean="0"/>
              <a:t>ImportToolBox</a:t>
            </a:r>
            <a:r>
              <a:rPr lang="fr-FR" b="1" dirty="0" smtClean="0"/>
              <a:t> :</a:t>
            </a:r>
          </a:p>
          <a:p>
            <a:pPr>
              <a:buNone/>
            </a:pPr>
            <a:r>
              <a:rPr lang="fr-FR" dirty="0" smtClean="0"/>
              <a:t>Importe une boite à outils spécifique dans </a:t>
            </a:r>
            <a:r>
              <a:rPr lang="fr-FR" dirty="0" err="1" smtClean="0"/>
              <a:t>ArcPy</a:t>
            </a:r>
            <a:r>
              <a:rPr lang="fr-FR" dirty="0" smtClean="0"/>
              <a:t> permettant l’accès à ses outils.</a:t>
            </a:r>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a:bodyPr>
          <a:lstStyle/>
          <a:p>
            <a:r>
              <a:rPr lang="fr-FR" sz="3500" b="1" dirty="0" smtClean="0"/>
              <a:t>Ex :</a:t>
            </a:r>
          </a:p>
          <a:p>
            <a:pPr>
              <a:buNone/>
            </a:pPr>
            <a:r>
              <a:rPr lang="fr-FR" dirty="0" smtClean="0"/>
              <a:t>import </a:t>
            </a:r>
            <a:r>
              <a:rPr lang="fr-FR" dirty="0" err="1" smtClean="0"/>
              <a:t>arcpy</a:t>
            </a:r>
            <a:r>
              <a:rPr lang="fr-FR" dirty="0" smtClean="0"/>
              <a:t> </a:t>
            </a:r>
            <a:r>
              <a:rPr lang="fr-FR" dirty="0" err="1" smtClean="0"/>
              <a:t>arcpy.ImportToolbox</a:t>
            </a:r>
            <a:r>
              <a:rPr lang="fr-FR" dirty="0" smtClean="0"/>
              <a:t>("c:/tools/My_Analysis_Tools.tbx")</a:t>
            </a:r>
          </a:p>
          <a:p>
            <a:pPr>
              <a:buNone/>
            </a:pPr>
            <a:r>
              <a:rPr lang="fr-FR" dirty="0" smtClean="0"/>
              <a:t> </a:t>
            </a:r>
            <a:r>
              <a:rPr lang="fr-FR" dirty="0" err="1" smtClean="0"/>
              <a:t>try</a:t>
            </a:r>
            <a:r>
              <a:rPr lang="fr-FR" dirty="0" smtClean="0"/>
              <a:t> :</a:t>
            </a:r>
          </a:p>
          <a:p>
            <a:pPr>
              <a:buNone/>
            </a:pPr>
            <a:r>
              <a:rPr lang="fr-FR" dirty="0" smtClean="0"/>
              <a:t>	</a:t>
            </a:r>
            <a:r>
              <a:rPr lang="fr-FR" dirty="0" err="1" smtClean="0"/>
              <a:t>arcpy.GetPoints_myanalysis</a:t>
            </a:r>
            <a:r>
              <a:rPr lang="fr-FR" dirty="0" smtClean="0"/>
              <a:t>("c:/data/forest.shp") </a:t>
            </a:r>
          </a:p>
          <a:p>
            <a:pPr>
              <a:buNone/>
            </a:pPr>
            <a:r>
              <a:rPr lang="fr-FR" dirty="0" err="1" smtClean="0"/>
              <a:t>except</a:t>
            </a:r>
            <a:r>
              <a:rPr lang="fr-FR" dirty="0" smtClean="0"/>
              <a:t>: </a:t>
            </a:r>
          </a:p>
          <a:p>
            <a:pPr>
              <a:buNone/>
            </a:pPr>
            <a:r>
              <a:rPr lang="fr-FR" dirty="0" smtClean="0"/>
              <a:t>	</a:t>
            </a:r>
            <a:r>
              <a:rPr lang="fr-FR" dirty="0" err="1" smtClean="0"/>
              <a:t>print</a:t>
            </a:r>
            <a:r>
              <a:rPr lang="fr-FR" dirty="0" smtClean="0"/>
              <a:t> </a:t>
            </a:r>
            <a:r>
              <a:rPr lang="fr-FR" dirty="0" err="1" smtClean="0"/>
              <a:t>arcpy.GetMessages</a:t>
            </a:r>
            <a:r>
              <a:rPr lang="fr-FR" dirty="0" smtClean="0"/>
              <a:t>(2)</a:t>
            </a:r>
            <a:endParaRPr lang="fr-FR" dirty="0"/>
          </a:p>
        </p:txBody>
      </p:sp>
      <p:sp>
        <p:nvSpPr>
          <p:cNvPr id="6" name="Titre 1"/>
          <p:cNvSpPr>
            <a:spLocks noGrp="1"/>
          </p:cNvSpPr>
          <p:nvPr>
            <p:ph type="title"/>
          </p:nvPr>
        </p:nvSpPr>
        <p:spPr>
          <a:xfrm>
            <a:off x="457200" y="274638"/>
            <a:ext cx="8229600" cy="1143000"/>
          </a:xfrm>
        </p:spPr>
        <p:txBody>
          <a:bodyPr/>
          <a:lstStyle/>
          <a:p>
            <a:r>
              <a:rPr lang="fr-FR" sz="4000" dirty="0" smtClean="0">
                <a:solidFill>
                  <a:srgbClr val="FFC000"/>
                </a:solidFill>
              </a:rPr>
              <a:t>Outils</a:t>
            </a:r>
            <a:r>
              <a:rPr lang="fr-FR" dirty="0" smtClean="0"/>
              <a:t> </a:t>
            </a:r>
            <a:r>
              <a:rPr lang="fr-FR" sz="4000" dirty="0" smtClean="0">
                <a:solidFill>
                  <a:schemeClr val="accent1">
                    <a:lumMod val="75000"/>
                  </a:schemeClr>
                </a:solidFill>
              </a:rPr>
              <a:t>et</a:t>
            </a:r>
            <a:r>
              <a:rPr lang="fr-FR" dirty="0" smtClean="0"/>
              <a:t> </a:t>
            </a:r>
            <a:r>
              <a:rPr lang="fr-FR" sz="4000" dirty="0" smtClean="0">
                <a:solidFill>
                  <a:schemeClr val="accent1">
                    <a:lumMod val="75000"/>
                  </a:schemeClr>
                </a:solidFill>
              </a:rPr>
              <a:t>boite</a:t>
            </a:r>
            <a:r>
              <a:rPr lang="fr-FR" dirty="0" smtClean="0"/>
              <a:t> </a:t>
            </a:r>
            <a:r>
              <a:rPr lang="fr-FR" sz="4000" dirty="0" smtClean="0">
                <a:solidFill>
                  <a:srgbClr val="FFC000"/>
                </a:solidFill>
              </a:rPr>
              <a:t>d’outils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b="1" dirty="0" err="1" smtClean="0"/>
              <a:t>IsSynchronous</a:t>
            </a:r>
            <a:r>
              <a:rPr lang="fr-FR" b="1" dirty="0" smtClean="0"/>
              <a:t> (</a:t>
            </a:r>
            <a:r>
              <a:rPr lang="fr-FR" b="1" dirty="0" err="1" smtClean="0"/>
              <a:t>tool_name</a:t>
            </a:r>
            <a:r>
              <a:rPr lang="fr-FR" b="1" dirty="0" smtClean="0"/>
              <a:t>) :</a:t>
            </a:r>
          </a:p>
          <a:p>
            <a:pPr>
              <a:buNone/>
            </a:pPr>
            <a:r>
              <a:rPr lang="fr-FR" dirty="0" smtClean="0"/>
              <a:t>Détermine si un outil se lance de façon synchrone ou asynchrone.</a:t>
            </a:r>
          </a:p>
          <a:p>
            <a:pPr>
              <a:buNone/>
            </a:pPr>
            <a:r>
              <a:rPr lang="fr-FR" dirty="0" smtClean="0"/>
              <a:t>Si un outil se lance d’une façon synchrone il retourne un résultat, cependant aucune action n’est possible durant son exécution. </a:t>
            </a:r>
          </a:p>
          <a:p>
            <a:pPr>
              <a:buNone/>
            </a:pPr>
            <a:endParaRPr lang="fr-FR" dirty="0" smtClean="0"/>
          </a:p>
          <a:p>
            <a:endParaRPr lang="fr-FR" dirty="0"/>
          </a:p>
        </p:txBody>
      </p:sp>
      <p:sp>
        <p:nvSpPr>
          <p:cNvPr id="6" name="Titre 1"/>
          <p:cNvSpPr>
            <a:spLocks noGrp="1"/>
          </p:cNvSpPr>
          <p:nvPr>
            <p:ph type="title"/>
          </p:nvPr>
        </p:nvSpPr>
        <p:spPr>
          <a:xfrm>
            <a:off x="457200" y="274638"/>
            <a:ext cx="8229600" cy="1143000"/>
          </a:xfrm>
        </p:spPr>
        <p:txBody>
          <a:bodyPr/>
          <a:lstStyle/>
          <a:p>
            <a:r>
              <a:rPr lang="fr-FR" sz="4000" dirty="0" smtClean="0">
                <a:solidFill>
                  <a:srgbClr val="FFC000"/>
                </a:solidFill>
              </a:rPr>
              <a:t>Outils</a:t>
            </a:r>
            <a:r>
              <a:rPr lang="fr-FR" dirty="0" smtClean="0"/>
              <a:t> </a:t>
            </a:r>
            <a:r>
              <a:rPr lang="fr-FR" sz="4000" dirty="0" smtClean="0">
                <a:solidFill>
                  <a:schemeClr val="accent1">
                    <a:lumMod val="75000"/>
                  </a:schemeClr>
                </a:solidFill>
              </a:rPr>
              <a:t>et</a:t>
            </a:r>
            <a:r>
              <a:rPr lang="fr-FR" dirty="0" smtClean="0"/>
              <a:t> </a:t>
            </a:r>
            <a:r>
              <a:rPr lang="fr-FR" sz="4000" dirty="0" smtClean="0">
                <a:solidFill>
                  <a:schemeClr val="accent1">
                    <a:lumMod val="75000"/>
                  </a:schemeClr>
                </a:solidFill>
              </a:rPr>
              <a:t>boite</a:t>
            </a:r>
            <a:r>
              <a:rPr lang="fr-FR" dirty="0" smtClean="0"/>
              <a:t> </a:t>
            </a:r>
            <a:r>
              <a:rPr lang="fr-FR" sz="4000" dirty="0" smtClean="0">
                <a:solidFill>
                  <a:srgbClr val="FFC000"/>
                </a:solidFill>
              </a:rPr>
              <a:t>d’outils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708920"/>
            <a:ext cx="8229600" cy="1143000"/>
          </a:xfrm>
        </p:spPr>
        <p:txBody>
          <a:bodyPr>
            <a:noAutofit/>
          </a:bodyPr>
          <a:lstStyle/>
          <a:p>
            <a:r>
              <a:rPr lang="fr-FR" sz="9600" b="1" dirty="0" err="1" smtClean="0">
                <a:solidFill>
                  <a:srgbClr val="FFC000"/>
                </a:solidFill>
              </a:rPr>
              <a:t>Géotraitement</a:t>
            </a:r>
            <a:r>
              <a:rPr lang="fr-FR" sz="9600" b="1" dirty="0" smtClean="0">
                <a:solidFill>
                  <a:srgbClr val="FFC000"/>
                </a:solidFill>
              </a:rPr>
              <a:t/>
            </a:r>
            <a:br>
              <a:rPr lang="fr-FR" sz="9600" b="1" dirty="0" smtClean="0">
                <a:solidFill>
                  <a:srgbClr val="FFC000"/>
                </a:solidFill>
              </a:rPr>
            </a:br>
            <a:r>
              <a:rPr lang="fr-FR" sz="9600" b="1" dirty="0" smtClean="0">
                <a:solidFill>
                  <a:schemeClr val="tx2">
                    <a:lumMod val="75000"/>
                  </a:schemeClr>
                </a:solidFill>
              </a:rPr>
              <a:t>avec</a:t>
            </a:r>
            <a:br>
              <a:rPr lang="fr-FR" sz="9600" b="1" dirty="0" smtClean="0">
                <a:solidFill>
                  <a:schemeClr val="tx2">
                    <a:lumMod val="75000"/>
                  </a:schemeClr>
                </a:solidFill>
              </a:rPr>
            </a:br>
            <a:r>
              <a:rPr lang="fr-FR" sz="9600" b="1" dirty="0" smtClean="0">
                <a:solidFill>
                  <a:schemeClr val="tx2">
                    <a:lumMod val="75000"/>
                  </a:schemeClr>
                </a:solidFill>
              </a:rPr>
              <a:t> Pyt</a:t>
            </a:r>
            <a:r>
              <a:rPr lang="fr-FR" sz="9600" b="1" dirty="0" smtClean="0">
                <a:solidFill>
                  <a:srgbClr val="FFCC00"/>
                </a:solidFill>
              </a:rPr>
              <a:t>hon</a:t>
            </a:r>
            <a:endParaRPr lang="fr-FR" sz="9600" b="1" dirty="0">
              <a:solidFill>
                <a:srgbClr val="FFCC00"/>
              </a:solidFill>
            </a:endParaRPr>
          </a:p>
        </p:txBody>
      </p:sp>
      <p:pic>
        <p:nvPicPr>
          <p:cNvPr id="4" name="Picture 2"/>
          <p:cNvPicPr>
            <a:picLocks noChangeAspect="1" noChangeArrowheads="1"/>
          </p:cNvPicPr>
          <p:nvPr/>
        </p:nvPicPr>
        <p:blipFill>
          <a:blip r:embed="rId2" cstate="print"/>
          <a:srcRect/>
          <a:stretch>
            <a:fillRect/>
          </a:stretch>
        </p:blipFill>
        <p:spPr bwMode="auto">
          <a:xfrm>
            <a:off x="8172400" y="188640"/>
            <a:ext cx="771525" cy="78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C000"/>
                </a:solidFill>
              </a:rPr>
              <a:t>Qu’est ce que </a:t>
            </a:r>
            <a:r>
              <a:rPr lang="fr-FR" dirty="0" smtClean="0">
                <a:solidFill>
                  <a:schemeClr val="accent1">
                    <a:lumMod val="75000"/>
                  </a:schemeClr>
                </a:solidFill>
              </a:rPr>
              <a:t>le </a:t>
            </a:r>
            <a:r>
              <a:rPr lang="fr-FR" dirty="0" err="1" smtClean="0">
                <a:solidFill>
                  <a:schemeClr val="accent1">
                    <a:lumMod val="75000"/>
                  </a:schemeClr>
                </a:solidFill>
              </a:rPr>
              <a:t>géotraitement</a:t>
            </a:r>
            <a:r>
              <a:rPr lang="fr-FR" dirty="0" smtClean="0">
                <a:solidFill>
                  <a:schemeClr val="accent1">
                    <a:lumMod val="75000"/>
                  </a:schemeClr>
                </a:solidFill>
              </a:rPr>
              <a:t>?</a:t>
            </a:r>
            <a:endParaRPr lang="fr-FR" dirty="0">
              <a:solidFill>
                <a:schemeClr val="accent1">
                  <a:lumMod val="75000"/>
                </a:schemeClr>
              </a:solidFill>
            </a:endParaRPr>
          </a:p>
        </p:txBody>
      </p:sp>
      <p:sp>
        <p:nvSpPr>
          <p:cNvPr id="3" name="Espace réservé du contenu 2"/>
          <p:cNvSpPr>
            <a:spLocks noGrp="1"/>
          </p:cNvSpPr>
          <p:nvPr>
            <p:ph idx="1"/>
          </p:nvPr>
        </p:nvSpPr>
        <p:spPr/>
        <p:txBody>
          <a:bodyPr>
            <a:normAutofit fontScale="85000" lnSpcReduction="20000"/>
          </a:bodyPr>
          <a:lstStyle/>
          <a:p>
            <a:r>
              <a:rPr lang="fr-FR" dirty="0" smtClean="0"/>
              <a:t>Le </a:t>
            </a:r>
            <a:r>
              <a:rPr lang="fr-FR" dirty="0" err="1" smtClean="0"/>
              <a:t>géotraitement</a:t>
            </a:r>
            <a:r>
              <a:rPr lang="fr-FR" dirty="0" smtClean="0"/>
              <a:t> permet essentiellement d'automatiser des tâches SIG et d'exécuter la modélisation et l'analyse spatiales. Presque toutes les utilisations du SIG impliquent la répétition de tâches. Il est donc nécessaire de créer des méthodes permettant d'automatiser, de documenter et de partager des procédures comprenant plusieurs étapes, appelées </a:t>
            </a:r>
            <a:r>
              <a:rPr lang="fr-FR" dirty="0" err="1" smtClean="0"/>
              <a:t>workflows</a:t>
            </a:r>
            <a:r>
              <a:rPr lang="fr-FR" dirty="0" smtClean="0"/>
              <a:t>. Le </a:t>
            </a:r>
            <a:r>
              <a:rPr lang="fr-FR" dirty="0" err="1" smtClean="0"/>
              <a:t>géotraitement</a:t>
            </a:r>
            <a:r>
              <a:rPr lang="fr-FR" dirty="0" smtClean="0"/>
              <a:t> permet d'automatiser des </a:t>
            </a:r>
            <a:r>
              <a:rPr lang="fr-FR" dirty="0" err="1" smtClean="0"/>
              <a:t>workflows</a:t>
            </a:r>
            <a:r>
              <a:rPr lang="fr-FR" dirty="0" smtClean="0"/>
              <a:t> en fournissant une gamme complète d'outils ainsi qu'un mécanisme pour combiner une série d'outils dans une séquence d'opérations à l'aide de modèles et de scripts.</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900" dirty="0" smtClean="0">
                <a:solidFill>
                  <a:srgbClr val="FFC000"/>
                </a:solidFill>
              </a:rPr>
              <a:t>Les moyens offerts </a:t>
            </a:r>
            <a:r>
              <a:rPr lang="fr-FR" sz="4900" dirty="0" smtClean="0">
                <a:solidFill>
                  <a:schemeClr val="accent1">
                    <a:lumMod val="75000"/>
                  </a:schemeClr>
                </a:solidFill>
              </a:rPr>
              <a:t>par ArcGis pour </a:t>
            </a:r>
            <a:r>
              <a:rPr lang="fr-FR" sz="4900" dirty="0" smtClean="0">
                <a:solidFill>
                  <a:srgbClr val="FFC000"/>
                </a:solidFill>
              </a:rPr>
              <a:t>le </a:t>
            </a:r>
            <a:r>
              <a:rPr lang="fr-FR" sz="4900" dirty="0" err="1" smtClean="0">
                <a:solidFill>
                  <a:srgbClr val="FFC000"/>
                </a:solidFill>
              </a:rPr>
              <a:t>Géotraitement</a:t>
            </a:r>
            <a:endParaRPr lang="fr-FR" sz="4900" dirty="0" smtClean="0">
              <a:solidFill>
                <a:srgbClr val="FFC000"/>
              </a:solidFill>
            </a:endParaRPr>
          </a:p>
        </p:txBody>
      </p:sp>
      <p:sp>
        <p:nvSpPr>
          <p:cNvPr id="3" name="Espace réservé du contenu 2"/>
          <p:cNvSpPr>
            <a:spLocks noGrp="1"/>
          </p:cNvSpPr>
          <p:nvPr>
            <p:ph idx="1"/>
          </p:nvPr>
        </p:nvSpPr>
        <p:spPr/>
        <p:txBody>
          <a:bodyPr/>
          <a:lstStyle/>
          <a:p>
            <a:r>
              <a:rPr lang="fr-FR" dirty="0" smtClean="0"/>
              <a:t>Model </a:t>
            </a:r>
            <a:r>
              <a:rPr lang="fr-FR" dirty="0" err="1" smtClean="0"/>
              <a:t>builder</a:t>
            </a:r>
            <a:r>
              <a:rPr lang="fr-FR" dirty="0" smtClean="0"/>
              <a:t> : C’est une interface graphique qui se base sur le principe du drag n’ drop afin de mettre en place un </a:t>
            </a:r>
            <a:r>
              <a:rPr lang="fr-FR" dirty="0" err="1" smtClean="0"/>
              <a:t>workflow</a:t>
            </a:r>
            <a:r>
              <a:rPr lang="fr-FR" dirty="0" smtClean="0"/>
              <a:t> en se basant sur les outils déjà </a:t>
            </a:r>
            <a:r>
              <a:rPr lang="fr-FR" dirty="0" smtClean="0"/>
              <a:t>disponibles.</a:t>
            </a:r>
            <a:endParaRPr lang="fr-FR" dirty="0" smtClean="0"/>
          </a:p>
          <a:p>
            <a:endParaRPr lang="fr-FR" dirty="0" smtClean="0"/>
          </a:p>
        </p:txBody>
      </p:sp>
      <p:pic>
        <p:nvPicPr>
          <p:cNvPr id="1027" name="Picture 3"/>
          <p:cNvPicPr>
            <a:picLocks noChangeAspect="1" noChangeArrowheads="1"/>
          </p:cNvPicPr>
          <p:nvPr/>
        </p:nvPicPr>
        <p:blipFill>
          <a:blip r:embed="rId2" cstate="print"/>
          <a:srcRect/>
          <a:stretch>
            <a:fillRect/>
          </a:stretch>
        </p:blipFill>
        <p:spPr bwMode="auto">
          <a:xfrm>
            <a:off x="2195736" y="4005064"/>
            <a:ext cx="4286250" cy="1476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Les scripts : à l’aide de la bibliothèque </a:t>
            </a:r>
            <a:r>
              <a:rPr lang="fr-FR" dirty="0" err="1" smtClean="0"/>
              <a:t>arcpy</a:t>
            </a:r>
            <a:r>
              <a:rPr lang="fr-FR" dirty="0" smtClean="0"/>
              <a:t> disponible depuis la version 10 d’</a:t>
            </a:r>
            <a:r>
              <a:rPr lang="fr-FR" dirty="0" err="1" smtClean="0"/>
              <a:t>arcgis</a:t>
            </a:r>
            <a:r>
              <a:rPr lang="fr-FR" dirty="0" smtClean="0"/>
              <a:t> et qui remplace le module </a:t>
            </a:r>
            <a:r>
              <a:rPr lang="fr-FR" i="1" dirty="0" err="1" smtClean="0"/>
              <a:t>arcgisscripting</a:t>
            </a:r>
            <a:r>
              <a:rPr lang="fr-FR" i="1" dirty="0" smtClean="0"/>
              <a:t> disponible depuis la version 9.2, il est désormais possible de créer des </a:t>
            </a:r>
            <a:r>
              <a:rPr lang="fr-FR" i="1" dirty="0" err="1" smtClean="0"/>
              <a:t>workflows</a:t>
            </a:r>
            <a:r>
              <a:rPr lang="fr-FR" i="1" dirty="0" smtClean="0"/>
              <a:t> à base d’outils ArcGis et de code source python.</a:t>
            </a:r>
            <a:endParaRPr lang="fr-FR" dirty="0" smtClean="0"/>
          </a:p>
          <a:p>
            <a:endParaRPr lang="fr-FR" dirty="0" smtClean="0"/>
          </a:p>
        </p:txBody>
      </p:sp>
      <p:sp>
        <p:nvSpPr>
          <p:cNvPr id="6" name="Titre 1"/>
          <p:cNvSpPr txBox="1">
            <a:spLocks/>
          </p:cNvSpPr>
          <p:nvPr/>
        </p:nvSpPr>
        <p:spPr>
          <a:xfrm>
            <a:off x="609600" y="427038"/>
            <a:ext cx="8229600" cy="1143000"/>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900" b="0" i="0" u="none" strike="noStrike" kern="1200" cap="none" spc="0" normalizeH="0" baseline="0" noProof="0" dirty="0" smtClean="0">
                <a:ln>
                  <a:noFill/>
                </a:ln>
                <a:solidFill>
                  <a:srgbClr val="FFC000"/>
                </a:solidFill>
                <a:effectLst/>
                <a:uLnTx/>
                <a:uFillTx/>
                <a:latin typeface="+mj-lt"/>
                <a:ea typeface="+mj-ea"/>
                <a:cs typeface="+mj-cs"/>
              </a:rPr>
              <a:t>Les moyens offerts </a:t>
            </a:r>
            <a:r>
              <a:rPr kumimoji="0" lang="fr-FR" sz="4900" b="0" i="0" u="none" strike="noStrike" kern="1200" cap="none" spc="0" normalizeH="0" baseline="0" noProof="0" dirty="0" smtClean="0">
                <a:ln>
                  <a:noFill/>
                </a:ln>
                <a:solidFill>
                  <a:schemeClr val="accent1">
                    <a:lumMod val="75000"/>
                  </a:schemeClr>
                </a:solidFill>
                <a:effectLst/>
                <a:uLnTx/>
                <a:uFillTx/>
                <a:latin typeface="+mj-lt"/>
                <a:ea typeface="+mj-ea"/>
                <a:cs typeface="+mj-cs"/>
              </a:rPr>
              <a:t>par ArcGis pour </a:t>
            </a:r>
            <a:r>
              <a:rPr kumimoji="0" lang="fr-FR" sz="4900" b="0" i="0" u="none" strike="noStrike" kern="1200" cap="none" spc="0" normalizeH="0" baseline="0" noProof="0" dirty="0" smtClean="0">
                <a:ln>
                  <a:noFill/>
                </a:ln>
                <a:solidFill>
                  <a:srgbClr val="FFC000"/>
                </a:solidFill>
                <a:effectLst/>
                <a:uLnTx/>
                <a:uFillTx/>
                <a:latin typeface="+mj-lt"/>
                <a:ea typeface="+mj-ea"/>
                <a:cs typeface="+mj-cs"/>
              </a:rPr>
              <a:t>le </a:t>
            </a:r>
            <a:r>
              <a:rPr kumimoji="0" lang="fr-FR" sz="4900" b="0" i="0" u="none" strike="noStrike" kern="1200" cap="none" spc="0" normalizeH="0" baseline="0" noProof="0" dirty="0" err="1" smtClean="0">
                <a:ln>
                  <a:noFill/>
                </a:ln>
                <a:solidFill>
                  <a:srgbClr val="FFC000"/>
                </a:solidFill>
                <a:effectLst/>
                <a:uLnTx/>
                <a:uFillTx/>
                <a:latin typeface="+mj-lt"/>
                <a:ea typeface="+mj-ea"/>
                <a:cs typeface="+mj-cs"/>
              </a:rPr>
              <a:t>Géotraitement</a:t>
            </a:r>
            <a:endParaRPr kumimoji="0" lang="fr-FR" sz="4900" b="0" i="0" u="none" strike="noStrike" kern="1200" cap="none" spc="0" normalizeH="0" baseline="0" noProof="0" dirty="0" smtClean="0">
              <a:ln>
                <a:noFill/>
              </a:ln>
              <a:solidFill>
                <a:srgbClr val="FFC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solidFill>
                  <a:srgbClr val="FFC000"/>
                </a:solidFill>
              </a:rPr>
              <a:t>Le Site package</a:t>
            </a:r>
            <a:r>
              <a:rPr lang="fr-FR" dirty="0" smtClean="0"/>
              <a:t> </a:t>
            </a:r>
            <a:r>
              <a:rPr lang="fr-FR" sz="4000" dirty="0" err="1" smtClean="0">
                <a:solidFill>
                  <a:schemeClr val="accent1">
                    <a:lumMod val="75000"/>
                  </a:schemeClr>
                </a:solidFill>
              </a:rPr>
              <a:t>Arcpy</a:t>
            </a:r>
            <a:endParaRPr lang="fr-FR" sz="4000" dirty="0" smtClean="0">
              <a:solidFill>
                <a:schemeClr val="accent1">
                  <a:lumMod val="75000"/>
                </a:schemeClr>
              </a:solidFill>
            </a:endParaRPr>
          </a:p>
        </p:txBody>
      </p:sp>
      <p:sp>
        <p:nvSpPr>
          <p:cNvPr id="3" name="Espace réservé du contenu 2"/>
          <p:cNvSpPr>
            <a:spLocks noGrp="1"/>
          </p:cNvSpPr>
          <p:nvPr>
            <p:ph idx="1"/>
          </p:nvPr>
        </p:nvSpPr>
        <p:spPr/>
        <p:txBody>
          <a:bodyPr>
            <a:normAutofit fontScale="92500" lnSpcReduction="20000"/>
          </a:bodyPr>
          <a:lstStyle/>
          <a:p>
            <a:r>
              <a:rPr lang="fr-FR" dirty="0" err="1" smtClean="0"/>
              <a:t>ArcGIS</a:t>
            </a:r>
            <a:r>
              <a:rPr lang="fr-FR" dirty="0" smtClean="0"/>
              <a:t> 10 introduit </a:t>
            </a:r>
            <a:r>
              <a:rPr lang="fr-FR" dirty="0" err="1" smtClean="0"/>
              <a:t>ArcPy</a:t>
            </a:r>
            <a:r>
              <a:rPr lang="fr-FR" dirty="0" smtClean="0"/>
              <a:t> (souvent appelé site-package </a:t>
            </a:r>
            <a:r>
              <a:rPr lang="fr-FR" dirty="0" err="1" smtClean="0"/>
              <a:t>ArcPy</a:t>
            </a:r>
            <a:r>
              <a:rPr lang="fr-FR" dirty="0" smtClean="0"/>
              <a:t>), qui fournit l'accès Python pour tous les outils de </a:t>
            </a:r>
            <a:r>
              <a:rPr lang="fr-FR" dirty="0" err="1" smtClean="0"/>
              <a:t>géotraitement</a:t>
            </a:r>
            <a:r>
              <a:rPr lang="fr-FR" dirty="0" smtClean="0"/>
              <a:t> y compris les extensions, ainsi qu'une large gamme de fonctions et de classes utiles pour l'utilisation et l'interrogation de données SIG. Un site-package est le terme de Python désignant une bibliothèque qui ajoute des fonctions supplémentaires </a:t>
            </a:r>
            <a:r>
              <a:rPr lang="fr-FR" dirty="0" smtClean="0"/>
              <a:t>à ce langage. </a:t>
            </a:r>
            <a:r>
              <a:rPr lang="fr-FR" dirty="0" smtClean="0"/>
              <a:t>A l'aide de Python et d'</a:t>
            </a:r>
            <a:r>
              <a:rPr lang="fr-FR" dirty="0" err="1" smtClean="0"/>
              <a:t>ArcPy</a:t>
            </a:r>
            <a:r>
              <a:rPr lang="fr-FR" dirty="0" smtClean="0"/>
              <a:t>, vous pouvez développer un nombre infini de programmes utiles, appliqués aux données géographiques.</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solidFill>
                  <a:srgbClr val="FFC000"/>
                </a:solidFill>
              </a:rPr>
              <a:t>Fonctions</a:t>
            </a:r>
            <a:r>
              <a:rPr lang="fr-FR" dirty="0" smtClean="0"/>
              <a:t> </a:t>
            </a:r>
            <a:r>
              <a:rPr lang="fr-FR" sz="4000" dirty="0" smtClean="0">
                <a:solidFill>
                  <a:schemeClr val="accent1">
                    <a:lumMod val="75000"/>
                  </a:schemeClr>
                </a:solidFill>
              </a:rPr>
              <a:t>d’</a:t>
            </a:r>
            <a:r>
              <a:rPr lang="fr-FR" sz="4000" dirty="0" err="1" smtClean="0">
                <a:solidFill>
                  <a:schemeClr val="accent1">
                    <a:lumMod val="75000"/>
                  </a:schemeClr>
                </a:solidFill>
              </a:rPr>
              <a:t>Arcpy</a:t>
            </a:r>
            <a:endParaRPr lang="fr-FR" sz="4000" dirty="0" smtClean="0">
              <a:solidFill>
                <a:schemeClr val="accent1">
                  <a:lumMod val="75000"/>
                </a:schemeClr>
              </a:solidFill>
            </a:endParaRPr>
          </a:p>
        </p:txBody>
      </p:sp>
      <p:sp>
        <p:nvSpPr>
          <p:cNvPr id="3" name="Espace réservé du contenu 2"/>
          <p:cNvSpPr>
            <a:spLocks noGrp="1"/>
          </p:cNvSpPr>
          <p:nvPr>
            <p:ph idx="1"/>
          </p:nvPr>
        </p:nvSpPr>
        <p:spPr/>
        <p:txBody>
          <a:bodyPr/>
          <a:lstStyle/>
          <a:p>
            <a:r>
              <a:rPr lang="fr-FR" dirty="0" err="1" smtClean="0"/>
              <a:t>Arcpy</a:t>
            </a:r>
            <a:r>
              <a:rPr lang="fr-FR" dirty="0" smtClean="0"/>
              <a:t> offre plusieurs fonction qui peuvent être divisées par groupes :</a:t>
            </a:r>
          </a:p>
          <a:p>
            <a:pPr>
              <a:buNone/>
            </a:pPr>
            <a:r>
              <a:rPr lang="fr-FR" dirty="0" smtClean="0"/>
              <a:t>Les curseurs, Description de données, environnements et configuration, les champs, général, les raster, les outils et boites d’outils, le listing de données, la gestion des exceptions, l’état de progrès,…</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solidFill>
                  <a:srgbClr val="FFC000"/>
                </a:solidFill>
              </a:rPr>
              <a:t>Les</a:t>
            </a:r>
            <a:r>
              <a:rPr lang="fr-FR" dirty="0" smtClean="0"/>
              <a:t> </a:t>
            </a:r>
            <a:r>
              <a:rPr lang="fr-FR" sz="4000" dirty="0" smtClean="0">
                <a:solidFill>
                  <a:schemeClr val="accent1">
                    <a:lumMod val="75000"/>
                  </a:schemeClr>
                </a:solidFill>
              </a:rPr>
              <a:t>curseurs</a:t>
            </a:r>
          </a:p>
        </p:txBody>
      </p:sp>
      <p:sp>
        <p:nvSpPr>
          <p:cNvPr id="3" name="Espace réservé du contenu 2"/>
          <p:cNvSpPr>
            <a:spLocks noGrp="1"/>
          </p:cNvSpPr>
          <p:nvPr>
            <p:ph idx="1"/>
          </p:nvPr>
        </p:nvSpPr>
        <p:spPr/>
        <p:txBody>
          <a:bodyPr>
            <a:normAutofit/>
          </a:bodyPr>
          <a:lstStyle/>
          <a:p>
            <a:pPr>
              <a:buNone/>
            </a:pPr>
            <a:r>
              <a:rPr lang="fr-FR" b="1" dirty="0" err="1" smtClean="0"/>
              <a:t>InsertCursor</a:t>
            </a:r>
            <a:r>
              <a:rPr lang="fr-FR" b="1" dirty="0" smtClean="0"/>
              <a:t> :</a:t>
            </a:r>
          </a:p>
          <a:p>
            <a:pPr>
              <a:buNone/>
            </a:pPr>
            <a:r>
              <a:rPr lang="fr-FR" dirty="0" smtClean="0"/>
              <a:t> insert une ligne dans une classe d’entité, une table.</a:t>
            </a:r>
          </a:p>
          <a:p>
            <a:pPr>
              <a:buNone/>
            </a:pPr>
            <a:r>
              <a:rPr lang="fr-FR" dirty="0" smtClean="0"/>
              <a:t>Les nouvelles lignes sont obtenues en utilisant la méthode </a:t>
            </a:r>
            <a:r>
              <a:rPr lang="fr-FR" dirty="0" err="1" smtClean="0"/>
              <a:t>newRow</a:t>
            </a:r>
            <a:r>
              <a:rPr lang="fr-FR" dirty="0" smtClean="0"/>
              <a:t> sur l’objet </a:t>
            </a:r>
            <a:r>
              <a:rPr lang="fr-FR" dirty="0" err="1" smtClean="0"/>
              <a:t>enumération</a:t>
            </a:r>
            <a:r>
              <a:rPr lang="fr-FR" dirty="0" smtClean="0"/>
              <a:t>, ensuite chaque appel de la méthode </a:t>
            </a:r>
            <a:r>
              <a:rPr lang="fr-FR" dirty="0" err="1" smtClean="0"/>
              <a:t>insertRow</a:t>
            </a:r>
            <a:r>
              <a:rPr lang="fr-FR" dirty="0" smtClean="0"/>
              <a:t> sur le curseur crée une nouvelle ligne au niveau de la table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0000" lnSpcReduction="20000"/>
          </a:bodyPr>
          <a:lstStyle/>
          <a:p>
            <a:r>
              <a:rPr lang="fr-FR" sz="4600" b="1" dirty="0" smtClean="0"/>
              <a:t>Ex :</a:t>
            </a:r>
          </a:p>
          <a:p>
            <a:pPr>
              <a:buNone/>
            </a:pPr>
            <a:r>
              <a:rPr lang="fr-FR" dirty="0" smtClean="0"/>
              <a:t>import </a:t>
            </a:r>
            <a:r>
              <a:rPr lang="fr-FR" dirty="0" err="1" smtClean="0"/>
              <a:t>arcpy</a:t>
            </a:r>
            <a:r>
              <a:rPr lang="fr-FR" dirty="0" smtClean="0"/>
              <a:t> </a:t>
            </a:r>
          </a:p>
          <a:p>
            <a:pPr>
              <a:buNone/>
            </a:pPr>
            <a:r>
              <a:rPr lang="fr-FR" dirty="0" err="1" smtClean="0"/>
              <a:t>rows</a:t>
            </a:r>
            <a:r>
              <a:rPr lang="fr-FR" dirty="0" smtClean="0"/>
              <a:t>=</a:t>
            </a:r>
            <a:r>
              <a:rPr lang="fr-FR" dirty="0" err="1" smtClean="0"/>
              <a:t>arcpy.InsertCursor</a:t>
            </a:r>
            <a:r>
              <a:rPr lang="fr-FR" dirty="0" smtClean="0"/>
              <a:t>("D:/St_Johns/data.gdb/roads_lut") </a:t>
            </a:r>
          </a:p>
          <a:p>
            <a:pPr>
              <a:buNone/>
            </a:pPr>
            <a:r>
              <a:rPr lang="fr-FR" dirty="0" smtClean="0"/>
              <a:t>x = 1 </a:t>
            </a:r>
          </a:p>
          <a:p>
            <a:pPr>
              <a:buNone/>
            </a:pPr>
            <a:r>
              <a:rPr lang="fr-FR" dirty="0" err="1" smtClean="0"/>
              <a:t>while</a:t>
            </a:r>
            <a:r>
              <a:rPr lang="fr-FR" dirty="0" smtClean="0"/>
              <a:t> x &lt;= 25: </a:t>
            </a:r>
          </a:p>
          <a:p>
            <a:pPr>
              <a:buNone/>
            </a:pPr>
            <a:r>
              <a:rPr lang="fr-FR" dirty="0" smtClean="0"/>
              <a:t>	</a:t>
            </a:r>
            <a:r>
              <a:rPr lang="fr-FR" dirty="0" err="1" smtClean="0"/>
              <a:t>row</a:t>
            </a:r>
            <a:r>
              <a:rPr lang="fr-FR" dirty="0" smtClean="0"/>
              <a:t> = </a:t>
            </a:r>
            <a:r>
              <a:rPr lang="fr-FR" dirty="0" err="1" smtClean="0"/>
              <a:t>rows.newRow</a:t>
            </a:r>
            <a:r>
              <a:rPr lang="fr-FR" dirty="0" smtClean="0"/>
              <a:t>() </a:t>
            </a:r>
          </a:p>
          <a:p>
            <a:pPr>
              <a:buNone/>
            </a:pPr>
            <a:r>
              <a:rPr lang="fr-FR" dirty="0" smtClean="0"/>
              <a:t>	</a:t>
            </a:r>
            <a:r>
              <a:rPr lang="fr-FR" dirty="0" err="1" smtClean="0"/>
              <a:t>row.rowid</a:t>
            </a:r>
            <a:r>
              <a:rPr lang="fr-FR" dirty="0" smtClean="0"/>
              <a:t> = x </a:t>
            </a:r>
          </a:p>
          <a:p>
            <a:pPr>
              <a:buNone/>
            </a:pPr>
            <a:r>
              <a:rPr lang="fr-FR" dirty="0" smtClean="0"/>
              <a:t>	</a:t>
            </a:r>
            <a:r>
              <a:rPr lang="fr-FR" dirty="0" err="1" smtClean="0"/>
              <a:t>row.distance</a:t>
            </a:r>
            <a:r>
              <a:rPr lang="fr-FR" dirty="0" smtClean="0"/>
              <a:t> = 100 </a:t>
            </a:r>
          </a:p>
          <a:p>
            <a:pPr>
              <a:buNone/>
            </a:pPr>
            <a:r>
              <a:rPr lang="fr-FR" dirty="0" smtClean="0"/>
              <a:t>	</a:t>
            </a:r>
            <a:r>
              <a:rPr lang="fr-FR" dirty="0" err="1" smtClean="0"/>
              <a:t>rows.insertRow</a:t>
            </a:r>
            <a:r>
              <a:rPr lang="fr-FR" dirty="0" smtClean="0"/>
              <a:t>(</a:t>
            </a:r>
            <a:r>
              <a:rPr lang="fr-FR" dirty="0" err="1" smtClean="0"/>
              <a:t>row</a:t>
            </a:r>
            <a:r>
              <a:rPr lang="fr-FR" dirty="0" smtClean="0"/>
              <a:t>) </a:t>
            </a:r>
          </a:p>
          <a:p>
            <a:pPr>
              <a:buNone/>
            </a:pPr>
            <a:r>
              <a:rPr lang="fr-FR" dirty="0" smtClean="0"/>
              <a:t>	x += 1 </a:t>
            </a:r>
          </a:p>
          <a:p>
            <a:pPr>
              <a:buNone/>
            </a:pPr>
            <a:r>
              <a:rPr lang="fr-FR" dirty="0" err="1" smtClean="0"/>
              <a:t>del</a:t>
            </a:r>
            <a:r>
              <a:rPr lang="fr-FR" dirty="0" smtClean="0"/>
              <a:t> </a:t>
            </a:r>
            <a:r>
              <a:rPr lang="fr-FR" dirty="0" err="1" smtClean="0"/>
              <a:t>row</a:t>
            </a:r>
            <a:r>
              <a:rPr lang="fr-FR" dirty="0" smtClean="0"/>
              <a:t> </a:t>
            </a:r>
          </a:p>
          <a:p>
            <a:pPr>
              <a:buNone/>
            </a:pPr>
            <a:r>
              <a:rPr lang="fr-FR" dirty="0" err="1" smtClean="0"/>
              <a:t>del</a:t>
            </a:r>
            <a:r>
              <a:rPr lang="fr-FR" dirty="0" smtClean="0"/>
              <a:t> </a:t>
            </a:r>
            <a:r>
              <a:rPr lang="fr-FR" dirty="0" err="1" smtClean="0"/>
              <a:t>rows</a:t>
            </a:r>
            <a:endParaRPr lang="fr-FR" dirty="0"/>
          </a:p>
        </p:txBody>
      </p:sp>
      <p:sp>
        <p:nvSpPr>
          <p:cNvPr id="5" name="Titr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000" b="0" i="0" u="none" strike="noStrike" kern="1200" cap="none" spc="0" normalizeH="0" baseline="0" noProof="0" smtClean="0">
                <a:ln>
                  <a:noFill/>
                </a:ln>
                <a:solidFill>
                  <a:srgbClr val="FFC000"/>
                </a:solidFill>
                <a:effectLst/>
                <a:uLnTx/>
                <a:uFillTx/>
                <a:latin typeface="+mj-lt"/>
                <a:ea typeface="+mj-ea"/>
                <a:cs typeface="+mj-cs"/>
              </a:rPr>
              <a:t>Les</a:t>
            </a:r>
            <a:r>
              <a:rPr kumimoji="0" lang="fr-FR" sz="4400" b="0" i="0" u="none" strike="noStrike" kern="1200" cap="none" spc="0" normalizeH="0" baseline="0" noProof="0" smtClean="0">
                <a:ln>
                  <a:noFill/>
                </a:ln>
                <a:solidFill>
                  <a:schemeClr val="tx1"/>
                </a:solidFill>
                <a:effectLst/>
                <a:uLnTx/>
                <a:uFillTx/>
                <a:latin typeface="+mj-lt"/>
                <a:ea typeface="+mj-ea"/>
                <a:cs typeface="+mj-cs"/>
              </a:rPr>
              <a:t> </a:t>
            </a:r>
            <a:r>
              <a:rPr kumimoji="0" lang="fr-FR" sz="4000" b="0" i="0" u="none" strike="noStrike" kern="1200" cap="none" spc="0" normalizeH="0" baseline="0" noProof="0" smtClean="0">
                <a:ln>
                  <a:noFill/>
                </a:ln>
                <a:solidFill>
                  <a:schemeClr val="accent1">
                    <a:lumMod val="75000"/>
                  </a:schemeClr>
                </a:solidFill>
                <a:effectLst/>
                <a:uLnTx/>
                <a:uFillTx/>
                <a:latin typeface="+mj-lt"/>
                <a:ea typeface="+mj-ea"/>
                <a:cs typeface="+mj-cs"/>
              </a:rPr>
              <a:t>curseurs</a:t>
            </a:r>
            <a:endParaRPr kumimoji="0" lang="fr-FR" sz="40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510</TotalTime>
  <Words>549</Words>
  <Application>Microsoft Office PowerPoint</Application>
  <PresentationFormat>Affichage à l'écran (4:3)</PresentationFormat>
  <Paragraphs>71</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Thème Office</vt:lpstr>
      <vt:lpstr>Développement SIG en python</vt:lpstr>
      <vt:lpstr>Géotraitement avec  Python</vt:lpstr>
      <vt:lpstr>Qu’est ce que le géotraitement?</vt:lpstr>
      <vt:lpstr>Les moyens offerts par ArcGis pour le Géotraitement</vt:lpstr>
      <vt:lpstr>Diapositive 5</vt:lpstr>
      <vt:lpstr>Le Site package Arcpy</vt:lpstr>
      <vt:lpstr>Fonctions d’Arcpy</vt:lpstr>
      <vt:lpstr>Les curseurs</vt:lpstr>
      <vt:lpstr>Diapositive 9</vt:lpstr>
      <vt:lpstr>Les curseurs</vt:lpstr>
      <vt:lpstr>Les curseurs</vt:lpstr>
      <vt:lpstr>Les curseurs</vt:lpstr>
      <vt:lpstr>Les curseurs</vt:lpstr>
      <vt:lpstr>Outils et boite d’outils</vt:lpstr>
      <vt:lpstr>Outils et boite d’outils</vt:lpstr>
      <vt:lpstr>Outils et boite d’outils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Développement SIG en python</dc:title>
  <dc:creator>pocket</dc:creator>
  <cp:lastModifiedBy>pocket</cp:lastModifiedBy>
  <cp:revision>55</cp:revision>
  <dcterms:created xsi:type="dcterms:W3CDTF">2013-10-24T06:25:44Z</dcterms:created>
  <dcterms:modified xsi:type="dcterms:W3CDTF">2013-11-30T20:11:36Z</dcterms:modified>
</cp:coreProperties>
</file>