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260" r:id="rId5"/>
    <p:sldId id="262"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278"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404BB6"/>
    <a:srgbClr val="FAFAFA"/>
    <a:srgbClr val="BBBBBB"/>
    <a:srgbClr val="632C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CF2A9A4E-C80D-4E30-AFCE-00931D91A4F2}" type="datetimeFigureOut">
              <a:rPr lang="fr-FR" smtClean="0"/>
              <a:t>21/01/2015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5DD05AC-3853-4757-9FE3-3A233A4763BC}" type="slidenum">
              <a:rPr lang="fr-FR" smtClean="0"/>
              <a:t>‹N°›</a:t>
            </a:fld>
            <a:endParaRPr lang="fr-FR"/>
          </a:p>
        </p:txBody>
      </p:sp>
    </p:spTree>
    <p:extLst>
      <p:ext uri="{BB962C8B-B14F-4D97-AF65-F5344CB8AC3E}">
        <p14:creationId xmlns:p14="http://schemas.microsoft.com/office/powerpoint/2010/main" val="94318148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F2A9A4E-C80D-4E30-AFCE-00931D91A4F2}" type="datetimeFigureOut">
              <a:rPr lang="fr-FR" smtClean="0"/>
              <a:t>21/01/2015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5DD05AC-3853-4757-9FE3-3A233A4763BC}" type="slidenum">
              <a:rPr lang="fr-FR" smtClean="0"/>
              <a:t>‹N°›</a:t>
            </a:fld>
            <a:endParaRPr lang="fr-FR"/>
          </a:p>
        </p:txBody>
      </p:sp>
    </p:spTree>
    <p:extLst>
      <p:ext uri="{BB962C8B-B14F-4D97-AF65-F5344CB8AC3E}">
        <p14:creationId xmlns:p14="http://schemas.microsoft.com/office/powerpoint/2010/main" val="151650542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F2A9A4E-C80D-4E30-AFCE-00931D91A4F2}" type="datetimeFigureOut">
              <a:rPr lang="fr-FR" smtClean="0"/>
              <a:t>21/01/2015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5DD05AC-3853-4757-9FE3-3A233A4763BC}" type="slidenum">
              <a:rPr lang="fr-FR" smtClean="0"/>
              <a:t>‹N°›</a:t>
            </a:fld>
            <a:endParaRPr lang="fr-FR"/>
          </a:p>
        </p:txBody>
      </p:sp>
    </p:spTree>
    <p:extLst>
      <p:ext uri="{BB962C8B-B14F-4D97-AF65-F5344CB8AC3E}">
        <p14:creationId xmlns:p14="http://schemas.microsoft.com/office/powerpoint/2010/main" val="4127820798"/>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ytuł i zawartoś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871667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F2A9A4E-C80D-4E30-AFCE-00931D91A4F2}" type="datetimeFigureOut">
              <a:rPr lang="fr-FR" smtClean="0"/>
              <a:t>21/01/2015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5DD05AC-3853-4757-9FE3-3A233A4763BC}" type="slidenum">
              <a:rPr lang="fr-FR" smtClean="0"/>
              <a:t>‹N°›</a:t>
            </a:fld>
            <a:endParaRPr lang="fr-FR"/>
          </a:p>
        </p:txBody>
      </p:sp>
    </p:spTree>
    <p:extLst>
      <p:ext uri="{BB962C8B-B14F-4D97-AF65-F5344CB8AC3E}">
        <p14:creationId xmlns:p14="http://schemas.microsoft.com/office/powerpoint/2010/main" val="18454946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CF2A9A4E-C80D-4E30-AFCE-00931D91A4F2}" type="datetimeFigureOut">
              <a:rPr lang="fr-FR" smtClean="0"/>
              <a:t>21/01/2015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5DD05AC-3853-4757-9FE3-3A233A4763BC}" type="slidenum">
              <a:rPr lang="fr-FR" smtClean="0"/>
              <a:t>‹N°›</a:t>
            </a:fld>
            <a:endParaRPr lang="fr-FR"/>
          </a:p>
        </p:txBody>
      </p:sp>
    </p:spTree>
    <p:extLst>
      <p:ext uri="{BB962C8B-B14F-4D97-AF65-F5344CB8AC3E}">
        <p14:creationId xmlns:p14="http://schemas.microsoft.com/office/powerpoint/2010/main" val="341655219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F2A9A4E-C80D-4E30-AFCE-00931D91A4F2}" type="datetimeFigureOut">
              <a:rPr lang="fr-FR" smtClean="0"/>
              <a:t>21/01/2015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5DD05AC-3853-4757-9FE3-3A233A4763BC}" type="slidenum">
              <a:rPr lang="fr-FR" smtClean="0"/>
              <a:t>‹N°›</a:t>
            </a:fld>
            <a:endParaRPr lang="fr-FR"/>
          </a:p>
        </p:txBody>
      </p:sp>
    </p:spTree>
    <p:extLst>
      <p:ext uri="{BB962C8B-B14F-4D97-AF65-F5344CB8AC3E}">
        <p14:creationId xmlns:p14="http://schemas.microsoft.com/office/powerpoint/2010/main" val="174266498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F2A9A4E-C80D-4E30-AFCE-00931D91A4F2}" type="datetimeFigureOut">
              <a:rPr lang="fr-FR" smtClean="0"/>
              <a:t>21/01/2015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5DD05AC-3853-4757-9FE3-3A233A4763BC}" type="slidenum">
              <a:rPr lang="fr-FR" smtClean="0"/>
              <a:t>‹N°›</a:t>
            </a:fld>
            <a:endParaRPr lang="fr-FR"/>
          </a:p>
        </p:txBody>
      </p:sp>
    </p:spTree>
    <p:extLst>
      <p:ext uri="{BB962C8B-B14F-4D97-AF65-F5344CB8AC3E}">
        <p14:creationId xmlns:p14="http://schemas.microsoft.com/office/powerpoint/2010/main" val="213445123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F2A9A4E-C80D-4E30-AFCE-00931D91A4F2}" type="datetimeFigureOut">
              <a:rPr lang="fr-FR" smtClean="0"/>
              <a:t>21/01/2015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5DD05AC-3853-4757-9FE3-3A233A4763BC}" type="slidenum">
              <a:rPr lang="fr-FR" smtClean="0"/>
              <a:t>‹N°›</a:t>
            </a:fld>
            <a:endParaRPr lang="fr-FR"/>
          </a:p>
        </p:txBody>
      </p:sp>
    </p:spTree>
    <p:extLst>
      <p:ext uri="{BB962C8B-B14F-4D97-AF65-F5344CB8AC3E}">
        <p14:creationId xmlns:p14="http://schemas.microsoft.com/office/powerpoint/2010/main" val="412472847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F2A9A4E-C80D-4E30-AFCE-00931D91A4F2}" type="datetimeFigureOut">
              <a:rPr lang="fr-FR" smtClean="0"/>
              <a:t>21/01/2015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5DD05AC-3853-4757-9FE3-3A233A4763BC}" type="slidenum">
              <a:rPr lang="fr-FR" smtClean="0"/>
              <a:t>‹N°›</a:t>
            </a:fld>
            <a:endParaRPr lang="fr-FR"/>
          </a:p>
        </p:txBody>
      </p:sp>
    </p:spTree>
    <p:extLst>
      <p:ext uri="{BB962C8B-B14F-4D97-AF65-F5344CB8AC3E}">
        <p14:creationId xmlns:p14="http://schemas.microsoft.com/office/powerpoint/2010/main" val="219924945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F2A9A4E-C80D-4E30-AFCE-00931D91A4F2}" type="datetimeFigureOut">
              <a:rPr lang="fr-FR" smtClean="0"/>
              <a:t>21/01/2015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5DD05AC-3853-4757-9FE3-3A233A4763BC}" type="slidenum">
              <a:rPr lang="fr-FR" smtClean="0"/>
              <a:t>‹N°›</a:t>
            </a:fld>
            <a:endParaRPr lang="fr-FR"/>
          </a:p>
        </p:txBody>
      </p:sp>
    </p:spTree>
    <p:extLst>
      <p:ext uri="{BB962C8B-B14F-4D97-AF65-F5344CB8AC3E}">
        <p14:creationId xmlns:p14="http://schemas.microsoft.com/office/powerpoint/2010/main" val="336435422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F2A9A4E-C80D-4E30-AFCE-00931D91A4F2}" type="datetimeFigureOut">
              <a:rPr lang="fr-FR" smtClean="0"/>
              <a:t>21/01/2015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5DD05AC-3853-4757-9FE3-3A233A4763BC}" type="slidenum">
              <a:rPr lang="fr-FR" smtClean="0"/>
              <a:t>‹N°›</a:t>
            </a:fld>
            <a:endParaRPr lang="fr-FR"/>
          </a:p>
        </p:txBody>
      </p:sp>
    </p:spTree>
    <p:extLst>
      <p:ext uri="{BB962C8B-B14F-4D97-AF65-F5344CB8AC3E}">
        <p14:creationId xmlns:p14="http://schemas.microsoft.com/office/powerpoint/2010/main" val="62156060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A9A4E-C80D-4E30-AFCE-00931D91A4F2}" type="datetimeFigureOut">
              <a:rPr lang="fr-FR" smtClean="0"/>
              <a:t>21/01/2015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D05AC-3853-4757-9FE3-3A233A4763BC}" type="slidenum">
              <a:rPr lang="fr-FR" smtClean="0"/>
              <a:t>‹N°›</a:t>
            </a:fld>
            <a:endParaRPr lang="fr-FR"/>
          </a:p>
        </p:txBody>
      </p:sp>
    </p:spTree>
    <p:extLst>
      <p:ext uri="{BB962C8B-B14F-4D97-AF65-F5344CB8AC3E}">
        <p14:creationId xmlns:p14="http://schemas.microsoft.com/office/powerpoint/2010/main" val="121650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geoapt.net/pluginbuilder/_images/pluginbuilder.png"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
          <p:cNvSpPr>
            <a:spLocks/>
          </p:cNvSpPr>
          <p:nvPr/>
        </p:nvSpPr>
        <p:spPr bwMode="auto">
          <a:xfrm>
            <a:off x="2277687" y="-1443"/>
            <a:ext cx="9914313" cy="7137642"/>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dirty="0"/>
          </a:p>
        </p:txBody>
      </p:sp>
      <p:grpSp>
        <p:nvGrpSpPr>
          <p:cNvPr id="3" name="Groupe 2"/>
          <p:cNvGrpSpPr/>
          <p:nvPr/>
        </p:nvGrpSpPr>
        <p:grpSpPr>
          <a:xfrm>
            <a:off x="700881" y="481278"/>
            <a:ext cx="3517900" cy="3536950"/>
            <a:chOff x="1123950" y="198645"/>
            <a:chExt cx="3517900" cy="3536950"/>
          </a:xfrm>
        </p:grpSpPr>
        <p:sp>
          <p:nvSpPr>
            <p:cNvPr id="16385" name="AutoShape 1"/>
            <p:cNvSpPr>
              <a:spLocks/>
            </p:cNvSpPr>
            <p:nvPr/>
          </p:nvSpPr>
          <p:spPr bwMode="auto">
            <a:xfrm>
              <a:off x="1123950" y="198645"/>
              <a:ext cx="3517900" cy="3536950"/>
            </a:xfrm>
            <a:custGeom>
              <a:avLst/>
              <a:gdLst>
                <a:gd name="T0" fmla="+- 0 10813 298"/>
                <a:gd name="T1" fmla="*/ T0 w 21031"/>
                <a:gd name="T2" fmla="+- 0 10723 179"/>
                <a:gd name="T3" fmla="*/ 10723 h 21089"/>
                <a:gd name="T4" fmla="+- 0 10813 298"/>
                <a:gd name="T5" fmla="*/ T4 w 21031"/>
                <a:gd name="T6" fmla="+- 0 10723 179"/>
                <a:gd name="T7" fmla="*/ 10723 h 21089"/>
                <a:gd name="T8" fmla="+- 0 10813 298"/>
                <a:gd name="T9" fmla="*/ T8 w 21031"/>
                <a:gd name="T10" fmla="+- 0 10723 179"/>
                <a:gd name="T11" fmla="*/ 10723 h 21089"/>
                <a:gd name="T12" fmla="+- 0 10813 298"/>
                <a:gd name="T13" fmla="*/ T12 w 21031"/>
                <a:gd name="T14" fmla="+- 0 10723 179"/>
                <a:gd name="T15" fmla="*/ 10723 h 21089"/>
              </a:gdLst>
              <a:ahLst/>
              <a:cxnLst>
                <a:cxn ang="0">
                  <a:pos x="T1" y="T3"/>
                </a:cxn>
                <a:cxn ang="0">
                  <a:pos x="T5" y="T7"/>
                </a:cxn>
                <a:cxn ang="0">
                  <a:pos x="T9" y="T11"/>
                </a:cxn>
                <a:cxn ang="0">
                  <a:pos x="T13" y="T15"/>
                </a:cxn>
              </a:cxnLst>
              <a:rect l="0" t="0" r="r" b="b"/>
              <a:pathLst>
                <a:path w="21031" h="21089">
                  <a:moveTo>
                    <a:pt x="20649" y="10666"/>
                  </a:moveTo>
                  <a:cubicBezTo>
                    <a:pt x="21014" y="10283"/>
                    <a:pt x="21197" y="9565"/>
                    <a:pt x="20831" y="9356"/>
                  </a:cubicBezTo>
                  <a:cubicBezTo>
                    <a:pt x="20466" y="9148"/>
                    <a:pt x="20231" y="8471"/>
                    <a:pt x="20361" y="8132"/>
                  </a:cubicBezTo>
                  <a:cubicBezTo>
                    <a:pt x="20805" y="7194"/>
                    <a:pt x="20335" y="6908"/>
                    <a:pt x="19970" y="6726"/>
                  </a:cubicBezTo>
                  <a:cubicBezTo>
                    <a:pt x="19604" y="6543"/>
                    <a:pt x="19369" y="6335"/>
                    <a:pt x="19499" y="5684"/>
                  </a:cubicBezTo>
                  <a:cubicBezTo>
                    <a:pt x="19735" y="4694"/>
                    <a:pt x="19212" y="4564"/>
                    <a:pt x="18847" y="4486"/>
                  </a:cubicBezTo>
                  <a:cubicBezTo>
                    <a:pt x="18481" y="4407"/>
                    <a:pt x="17985" y="4225"/>
                    <a:pt x="17985" y="3496"/>
                  </a:cubicBezTo>
                  <a:cubicBezTo>
                    <a:pt x="17985" y="2767"/>
                    <a:pt x="17463" y="2610"/>
                    <a:pt x="17097" y="2636"/>
                  </a:cubicBezTo>
                  <a:cubicBezTo>
                    <a:pt x="16731" y="2662"/>
                    <a:pt x="16183" y="2610"/>
                    <a:pt x="16052" y="1855"/>
                  </a:cubicBezTo>
                  <a:cubicBezTo>
                    <a:pt x="15922" y="1100"/>
                    <a:pt x="15138" y="1126"/>
                    <a:pt x="14825" y="1204"/>
                  </a:cubicBezTo>
                  <a:cubicBezTo>
                    <a:pt x="14512" y="1282"/>
                    <a:pt x="14094" y="1386"/>
                    <a:pt x="13754" y="865"/>
                  </a:cubicBezTo>
                  <a:cubicBezTo>
                    <a:pt x="13310" y="84"/>
                    <a:pt x="12736" y="214"/>
                    <a:pt x="12553" y="314"/>
                  </a:cubicBezTo>
                  <a:cubicBezTo>
                    <a:pt x="12370" y="413"/>
                    <a:pt x="11822" y="943"/>
                    <a:pt x="11378" y="512"/>
                  </a:cubicBezTo>
                  <a:cubicBezTo>
                    <a:pt x="10751" y="-179"/>
                    <a:pt x="10411" y="-125"/>
                    <a:pt x="9811" y="396"/>
                  </a:cubicBezTo>
                  <a:cubicBezTo>
                    <a:pt x="9297" y="842"/>
                    <a:pt x="8748" y="660"/>
                    <a:pt x="8600" y="597"/>
                  </a:cubicBezTo>
                  <a:cubicBezTo>
                    <a:pt x="8587" y="592"/>
                    <a:pt x="8574" y="586"/>
                    <a:pt x="8561" y="580"/>
                  </a:cubicBezTo>
                  <a:cubicBezTo>
                    <a:pt x="7845" y="231"/>
                    <a:pt x="7503" y="266"/>
                    <a:pt x="7077" y="1096"/>
                  </a:cubicBezTo>
                  <a:cubicBezTo>
                    <a:pt x="6760" y="1627"/>
                    <a:pt x="6093" y="1256"/>
                    <a:pt x="5890" y="1207"/>
                  </a:cubicBezTo>
                  <a:cubicBezTo>
                    <a:pt x="5688" y="1158"/>
                    <a:pt x="5099" y="1180"/>
                    <a:pt x="4873" y="2049"/>
                  </a:cubicBezTo>
                  <a:cubicBezTo>
                    <a:pt x="4680" y="2640"/>
                    <a:pt x="4249" y="2647"/>
                    <a:pt x="3926" y="2652"/>
                  </a:cubicBezTo>
                  <a:cubicBezTo>
                    <a:pt x="3603" y="2658"/>
                    <a:pt x="2840" y="2834"/>
                    <a:pt x="2909" y="3598"/>
                  </a:cubicBezTo>
                  <a:cubicBezTo>
                    <a:pt x="2979" y="4361"/>
                    <a:pt x="2462" y="4553"/>
                    <a:pt x="2103" y="4622"/>
                  </a:cubicBezTo>
                  <a:cubicBezTo>
                    <a:pt x="1743" y="4691"/>
                    <a:pt x="1279" y="4977"/>
                    <a:pt x="1468" y="5681"/>
                  </a:cubicBezTo>
                  <a:cubicBezTo>
                    <a:pt x="1657" y="6386"/>
                    <a:pt x="1224" y="6690"/>
                    <a:pt x="892" y="6859"/>
                  </a:cubicBezTo>
                  <a:cubicBezTo>
                    <a:pt x="559" y="7029"/>
                    <a:pt x="88" y="7289"/>
                    <a:pt x="571" y="8185"/>
                  </a:cubicBezTo>
                  <a:cubicBezTo>
                    <a:pt x="866" y="8780"/>
                    <a:pt x="693" y="9042"/>
                    <a:pt x="387" y="9313"/>
                  </a:cubicBezTo>
                  <a:cubicBezTo>
                    <a:pt x="81" y="9583"/>
                    <a:pt x="-298" y="9981"/>
                    <a:pt x="373" y="10772"/>
                  </a:cubicBezTo>
                  <a:cubicBezTo>
                    <a:pt x="587" y="11066"/>
                    <a:pt x="536" y="11780"/>
                    <a:pt x="236" y="12076"/>
                  </a:cubicBezTo>
                  <a:cubicBezTo>
                    <a:pt x="-63" y="12372"/>
                    <a:pt x="300" y="13018"/>
                    <a:pt x="752" y="13294"/>
                  </a:cubicBezTo>
                  <a:cubicBezTo>
                    <a:pt x="1205" y="13570"/>
                    <a:pt x="958" y="14364"/>
                    <a:pt x="911" y="14592"/>
                  </a:cubicBezTo>
                  <a:cubicBezTo>
                    <a:pt x="865" y="14820"/>
                    <a:pt x="660" y="15468"/>
                    <a:pt x="1866" y="15631"/>
                  </a:cubicBezTo>
                  <a:cubicBezTo>
                    <a:pt x="2406" y="15730"/>
                    <a:pt x="2225" y="16668"/>
                    <a:pt x="2268" y="16926"/>
                  </a:cubicBezTo>
                  <a:cubicBezTo>
                    <a:pt x="2310" y="17185"/>
                    <a:pt x="2349" y="17633"/>
                    <a:pt x="3203" y="17593"/>
                  </a:cubicBezTo>
                  <a:cubicBezTo>
                    <a:pt x="4058" y="17554"/>
                    <a:pt x="4017" y="18509"/>
                    <a:pt x="4123" y="18804"/>
                  </a:cubicBezTo>
                  <a:cubicBezTo>
                    <a:pt x="4229" y="19099"/>
                    <a:pt x="4532" y="19423"/>
                    <a:pt x="5244" y="19152"/>
                  </a:cubicBezTo>
                  <a:cubicBezTo>
                    <a:pt x="5955" y="18881"/>
                    <a:pt x="6323" y="20050"/>
                    <a:pt x="6452" y="20231"/>
                  </a:cubicBezTo>
                  <a:cubicBezTo>
                    <a:pt x="6582" y="20413"/>
                    <a:pt x="7092" y="20600"/>
                    <a:pt x="7731" y="20160"/>
                  </a:cubicBezTo>
                  <a:cubicBezTo>
                    <a:pt x="8144" y="19888"/>
                    <a:pt x="8584" y="20418"/>
                    <a:pt x="8695" y="20631"/>
                  </a:cubicBezTo>
                  <a:cubicBezTo>
                    <a:pt x="8806" y="20844"/>
                    <a:pt x="9069" y="21421"/>
                    <a:pt x="9965" y="20831"/>
                  </a:cubicBezTo>
                  <a:cubicBezTo>
                    <a:pt x="10861" y="20241"/>
                    <a:pt x="11121" y="20603"/>
                    <a:pt x="11262" y="20727"/>
                  </a:cubicBezTo>
                  <a:cubicBezTo>
                    <a:pt x="11339" y="20795"/>
                    <a:pt x="11445" y="20913"/>
                    <a:pt x="11622" y="20944"/>
                  </a:cubicBezTo>
                  <a:cubicBezTo>
                    <a:pt x="12043" y="21074"/>
                    <a:pt x="12327" y="20699"/>
                    <a:pt x="12422" y="20556"/>
                  </a:cubicBezTo>
                  <a:cubicBezTo>
                    <a:pt x="12527" y="20400"/>
                    <a:pt x="12684" y="19983"/>
                    <a:pt x="13702" y="20321"/>
                  </a:cubicBezTo>
                  <a:cubicBezTo>
                    <a:pt x="14721" y="20660"/>
                    <a:pt x="14825" y="20035"/>
                    <a:pt x="14877" y="19801"/>
                  </a:cubicBezTo>
                  <a:cubicBezTo>
                    <a:pt x="14929" y="19566"/>
                    <a:pt x="15217" y="18941"/>
                    <a:pt x="15687" y="19097"/>
                  </a:cubicBezTo>
                  <a:cubicBezTo>
                    <a:pt x="16418" y="19358"/>
                    <a:pt x="16862" y="19045"/>
                    <a:pt x="16940" y="18837"/>
                  </a:cubicBezTo>
                  <a:cubicBezTo>
                    <a:pt x="17019" y="18629"/>
                    <a:pt x="17071" y="17404"/>
                    <a:pt x="17828" y="17482"/>
                  </a:cubicBezTo>
                  <a:cubicBezTo>
                    <a:pt x="18586" y="17561"/>
                    <a:pt x="18794" y="17170"/>
                    <a:pt x="18821" y="16857"/>
                  </a:cubicBezTo>
                  <a:cubicBezTo>
                    <a:pt x="18847" y="16545"/>
                    <a:pt x="18559" y="15633"/>
                    <a:pt x="19395" y="15451"/>
                  </a:cubicBezTo>
                  <a:cubicBezTo>
                    <a:pt x="20231" y="15269"/>
                    <a:pt x="20152" y="14826"/>
                    <a:pt x="20126" y="14565"/>
                  </a:cubicBezTo>
                  <a:cubicBezTo>
                    <a:pt x="20100" y="14305"/>
                    <a:pt x="19682" y="13445"/>
                    <a:pt x="20179" y="13211"/>
                  </a:cubicBezTo>
                  <a:cubicBezTo>
                    <a:pt x="21301" y="12742"/>
                    <a:pt x="20936" y="12169"/>
                    <a:pt x="20831" y="11961"/>
                  </a:cubicBezTo>
                  <a:cubicBezTo>
                    <a:pt x="20727" y="11752"/>
                    <a:pt x="20283" y="11049"/>
                    <a:pt x="20649" y="10666"/>
                  </a:cubicBezTo>
                  <a:close/>
                </a:path>
              </a:pathLst>
            </a:custGeom>
            <a:solidFill>
              <a:srgbClr val="64305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dirty="0">
                <a:solidFill>
                  <a:srgbClr val="FFFFFF"/>
                </a:solidFill>
                <a:effectLst>
                  <a:outerShdw blurRad="38100" dist="38100" dir="2700000" algn="tl">
                    <a:srgbClr val="000000"/>
                  </a:outerShdw>
                </a:effectLst>
              </a:endParaRPr>
            </a:p>
          </p:txBody>
        </p:sp>
        <p:sp>
          <p:nvSpPr>
            <p:cNvPr id="16386" name="AutoShape 2"/>
            <p:cNvSpPr>
              <a:spLocks/>
            </p:cNvSpPr>
            <p:nvPr/>
          </p:nvSpPr>
          <p:spPr bwMode="auto">
            <a:xfrm>
              <a:off x="1412081" y="500270"/>
              <a:ext cx="2933700" cy="2933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rgbClr val="7B3B6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dirty="0">
                <a:solidFill>
                  <a:srgbClr val="FFFFFF"/>
                </a:solidFill>
                <a:effectLst>
                  <a:outerShdw blurRad="38100" dist="38100" dir="2700000" algn="tl">
                    <a:srgbClr val="000000"/>
                  </a:outerShdw>
                </a:effectLst>
              </a:endParaRPr>
            </a:p>
          </p:txBody>
        </p:sp>
        <p:sp>
          <p:nvSpPr>
            <p:cNvPr id="16387" name="AutoShape 3"/>
            <p:cNvSpPr>
              <a:spLocks/>
            </p:cNvSpPr>
            <p:nvPr/>
          </p:nvSpPr>
          <p:spPr bwMode="auto">
            <a:xfrm>
              <a:off x="1565275" y="649495"/>
              <a:ext cx="2635250" cy="263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rgbClr val="87447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dirty="0">
                <a:solidFill>
                  <a:srgbClr val="FFFFFF"/>
                </a:solidFill>
                <a:effectLst>
                  <a:outerShdw blurRad="38100" dist="38100" dir="2700000" algn="tl">
                    <a:srgbClr val="000000"/>
                  </a:outerShdw>
                </a:effectLst>
              </a:endParaRPr>
            </a:p>
          </p:txBody>
        </p:sp>
      </p:grpSp>
      <p:sp>
        <p:nvSpPr>
          <p:cNvPr id="3077" name="AutoShape 4"/>
          <p:cNvSpPr>
            <a:spLocks/>
          </p:cNvSpPr>
          <p:nvPr/>
        </p:nvSpPr>
        <p:spPr bwMode="auto">
          <a:xfrm>
            <a:off x="1282699" y="1659203"/>
            <a:ext cx="2346325" cy="1181100"/>
          </a:xfrm>
          <a:custGeom>
            <a:avLst/>
            <a:gdLst>
              <a:gd name="T0" fmla="*/ 2346325 w 21600"/>
              <a:gd name="T1" fmla="*/ 1181100 h 21600"/>
              <a:gd name="T2" fmla="*/ 2346325 w 21600"/>
              <a:gd name="T3" fmla="*/ 1181100 h 21600"/>
              <a:gd name="T4" fmla="*/ 2346325 w 21600"/>
              <a:gd name="T5" fmla="*/ 1181100 h 21600"/>
              <a:gd name="T6" fmla="*/ 2346325 w 21600"/>
              <a:gd name="T7" fmla="*/ 1181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eaLnBrk="1"/>
            <a:r>
              <a:rPr lang="en-US" sz="3700" b="1" dirty="0" smtClean="0">
                <a:solidFill>
                  <a:srgbClr val="FFFFFF"/>
                </a:solidFill>
                <a:latin typeface="Aleo" panose="020F0502020204030203" pitchFamily="34" charset="0"/>
                <a:sym typeface="Aleo Regular" charset="0"/>
              </a:rPr>
              <a:t>PROJET FIN</a:t>
            </a:r>
          </a:p>
          <a:p>
            <a:pPr eaLnBrk="1"/>
            <a:r>
              <a:rPr lang="en-US" sz="3700" b="1" dirty="0" smtClean="0">
                <a:solidFill>
                  <a:srgbClr val="FFFFFF"/>
                </a:solidFill>
                <a:latin typeface="Aleo" panose="020F0502020204030203" pitchFamily="34" charset="0"/>
                <a:sym typeface="Aleo Regular" charset="0"/>
              </a:rPr>
              <a:t>MODULE</a:t>
            </a:r>
            <a:endParaRPr lang="en-US" sz="2800" dirty="0"/>
          </a:p>
        </p:txBody>
      </p:sp>
      <p:sp>
        <p:nvSpPr>
          <p:cNvPr id="16389" name="AutoShape 5"/>
          <p:cNvSpPr>
            <a:spLocks/>
          </p:cNvSpPr>
          <p:nvPr/>
        </p:nvSpPr>
        <p:spPr bwMode="auto">
          <a:xfrm>
            <a:off x="-38100" y="5041900"/>
            <a:ext cx="12274550" cy="189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E8E8E8"/>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dirty="0">
              <a:solidFill>
                <a:srgbClr val="FFFFFF"/>
              </a:solidFill>
              <a:effectLst>
                <a:outerShdw blurRad="38100" dist="38100" dir="2700000" algn="tl">
                  <a:srgbClr val="000000"/>
                </a:outerShdw>
              </a:effectLst>
            </a:endParaRPr>
          </a:p>
        </p:txBody>
      </p:sp>
      <p:sp>
        <p:nvSpPr>
          <p:cNvPr id="3079" name="AutoShape 6"/>
          <p:cNvSpPr>
            <a:spLocks/>
          </p:cNvSpPr>
          <p:nvPr/>
        </p:nvSpPr>
        <p:spPr bwMode="auto">
          <a:xfrm>
            <a:off x="951672" y="6155427"/>
            <a:ext cx="4521786" cy="381000"/>
          </a:xfrm>
          <a:custGeom>
            <a:avLst/>
            <a:gdLst>
              <a:gd name="T0" fmla="*/ 1978819 w 21600"/>
              <a:gd name="T1" fmla="*/ 381000 h 21600"/>
              <a:gd name="T2" fmla="*/ 1978819 w 21600"/>
              <a:gd name="T3" fmla="*/ 381000 h 21600"/>
              <a:gd name="T4" fmla="*/ 1978819 w 21600"/>
              <a:gd name="T5" fmla="*/ 381000 h 21600"/>
              <a:gd name="T6" fmla="*/ 1978819 w 21600"/>
              <a:gd name="T7" fmla="*/ 381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2200" b="1" dirty="0" smtClean="0">
                <a:solidFill>
                  <a:srgbClr val="4D4D4D"/>
                </a:solidFill>
                <a:latin typeface="Aleo" panose="020F0502020204030203" pitchFamily="34" charset="0"/>
                <a:ea typeface="Aleo Regular" charset="0"/>
                <a:cs typeface="Aleo Regular" charset="0"/>
                <a:sym typeface="Aleo Regular" charset="0"/>
              </a:rPr>
              <a:t>MSAHAL YASSER| </a:t>
            </a:r>
            <a:r>
              <a:rPr lang="en-US" sz="2200" b="1" dirty="0">
                <a:solidFill>
                  <a:srgbClr val="4D4D4D"/>
                </a:solidFill>
                <a:latin typeface="Aleo" panose="020F0502020204030203" pitchFamily="34" charset="0"/>
                <a:ea typeface="Aleo Regular" charset="0"/>
                <a:cs typeface="Aleo Regular" charset="0"/>
                <a:sym typeface="Aleo Regular" charset="0"/>
              </a:rPr>
              <a:t>MARSAOUI AYOUB</a:t>
            </a:r>
            <a:endParaRPr lang="en-US" sz="2200" b="1" dirty="0" smtClean="0">
              <a:solidFill>
                <a:srgbClr val="4D4D4D"/>
              </a:solidFill>
              <a:latin typeface="Aleo" panose="020F0502020204030203" pitchFamily="34" charset="0"/>
              <a:ea typeface="Aleo Regular" charset="0"/>
              <a:cs typeface="Aleo Regular" charset="0"/>
              <a:sym typeface="Aleo Regular" charset="0"/>
            </a:endParaRPr>
          </a:p>
          <a:p>
            <a:pPr eaLnBrk="1"/>
            <a:r>
              <a:rPr lang="en-US" sz="2200" b="1" dirty="0">
                <a:solidFill>
                  <a:srgbClr val="4D4D4D"/>
                </a:solidFill>
                <a:latin typeface="Aleo" panose="020F0502020204030203" pitchFamily="34" charset="0"/>
                <a:ea typeface="Aleo Regular" charset="0"/>
                <a:cs typeface="Aleo Regular" charset="0"/>
              </a:rPr>
              <a:t>LARHNIMI </a:t>
            </a:r>
            <a:r>
              <a:rPr lang="en-US" sz="2200" b="1" dirty="0" smtClean="0">
                <a:solidFill>
                  <a:srgbClr val="4D4D4D"/>
                </a:solidFill>
                <a:latin typeface="Aleo" panose="020F0502020204030203" pitchFamily="34" charset="0"/>
                <a:ea typeface="Aleo Regular" charset="0"/>
                <a:cs typeface="Aleo Regular" charset="0"/>
              </a:rPr>
              <a:t>OMAR | ZADA BAHIA</a:t>
            </a:r>
            <a:endParaRPr lang="en-US" sz="2200" b="1" dirty="0">
              <a:solidFill>
                <a:srgbClr val="4D4D4D"/>
              </a:solidFill>
              <a:latin typeface="Aleo" panose="020F0502020204030203" pitchFamily="34" charset="0"/>
              <a:ea typeface="Aleo Regular" charset="0"/>
              <a:cs typeface="Aleo Regular" charset="0"/>
            </a:endParaRPr>
          </a:p>
        </p:txBody>
      </p:sp>
      <p:sp>
        <p:nvSpPr>
          <p:cNvPr id="3080" name="AutoShape 7"/>
          <p:cNvSpPr>
            <a:spLocks/>
          </p:cNvSpPr>
          <p:nvPr/>
        </p:nvSpPr>
        <p:spPr bwMode="auto">
          <a:xfrm>
            <a:off x="277812" y="5353359"/>
            <a:ext cx="4364038" cy="755650"/>
          </a:xfrm>
          <a:custGeom>
            <a:avLst/>
            <a:gdLst>
              <a:gd name="T0" fmla="*/ 4364038 w 21600"/>
              <a:gd name="T1" fmla="*/ 755650 h 21600"/>
              <a:gd name="T2" fmla="*/ 4364038 w 21600"/>
              <a:gd name="T3" fmla="*/ 755650 h 21600"/>
              <a:gd name="T4" fmla="*/ 4364038 w 21600"/>
              <a:gd name="T5" fmla="*/ 755650 h 21600"/>
              <a:gd name="T6" fmla="*/ 4364038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eaLnBrk="1"/>
            <a:r>
              <a:rPr lang="fr-FR" sz="4600" b="1" dirty="0" smtClean="0">
                <a:solidFill>
                  <a:srgbClr val="4D4D4D"/>
                </a:solidFill>
                <a:latin typeface="Aleo" panose="020F0502020204030203" pitchFamily="34" charset="0"/>
                <a:ea typeface="Aleo Regular" charset="0"/>
                <a:cs typeface="Aleo Regular" charset="0"/>
                <a:sym typeface="Aleo Regular" charset="0"/>
              </a:rPr>
              <a:t>Réalisé</a:t>
            </a:r>
            <a:r>
              <a:rPr lang="en-US" sz="4600" b="1" dirty="0" smtClean="0">
                <a:solidFill>
                  <a:srgbClr val="4D4D4D"/>
                </a:solidFill>
                <a:latin typeface="Aleo" panose="020F0502020204030203" pitchFamily="34" charset="0"/>
                <a:ea typeface="Aleo Regular" charset="0"/>
                <a:cs typeface="Aleo Regular" charset="0"/>
                <a:sym typeface="Aleo Regular" charset="0"/>
              </a:rPr>
              <a:t> par:</a:t>
            </a:r>
          </a:p>
          <a:p>
            <a:pPr eaLnBrk="1"/>
            <a:endParaRPr lang="en-US" sz="2800" dirty="0"/>
          </a:p>
        </p:txBody>
      </p:sp>
      <p:sp>
        <p:nvSpPr>
          <p:cNvPr id="10" name="AutoShape 6"/>
          <p:cNvSpPr>
            <a:spLocks/>
          </p:cNvSpPr>
          <p:nvPr/>
        </p:nvSpPr>
        <p:spPr bwMode="auto">
          <a:xfrm>
            <a:off x="7319342" y="6140604"/>
            <a:ext cx="4521786" cy="381000"/>
          </a:xfrm>
          <a:custGeom>
            <a:avLst/>
            <a:gdLst>
              <a:gd name="T0" fmla="*/ 1978819 w 21600"/>
              <a:gd name="T1" fmla="*/ 381000 h 21600"/>
              <a:gd name="T2" fmla="*/ 1978819 w 21600"/>
              <a:gd name="T3" fmla="*/ 381000 h 21600"/>
              <a:gd name="T4" fmla="*/ 1978819 w 21600"/>
              <a:gd name="T5" fmla="*/ 381000 h 21600"/>
              <a:gd name="T6" fmla="*/ 1978819 w 21600"/>
              <a:gd name="T7" fmla="*/ 381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eaLnBrk="1"/>
            <a:r>
              <a:rPr lang="en-US" sz="2200" b="1" dirty="0" err="1" smtClean="0">
                <a:solidFill>
                  <a:srgbClr val="4D4D4D"/>
                </a:solidFill>
                <a:latin typeface="Aleo" panose="020F0502020204030203" pitchFamily="34" charset="0"/>
                <a:ea typeface="Aleo Regular" charset="0"/>
                <a:cs typeface="Aleo Regular" charset="0"/>
                <a:sym typeface="Aleo Regular" charset="0"/>
              </a:rPr>
              <a:t>Mr</a:t>
            </a:r>
            <a:r>
              <a:rPr lang="en-US" sz="2200" b="1" dirty="0" smtClean="0">
                <a:solidFill>
                  <a:srgbClr val="4D4D4D"/>
                </a:solidFill>
                <a:latin typeface="Aleo" panose="020F0502020204030203" pitchFamily="34" charset="0"/>
                <a:ea typeface="Aleo Regular" charset="0"/>
                <a:cs typeface="Aleo Regular" charset="0"/>
                <a:sym typeface="Aleo Regular" charset="0"/>
              </a:rPr>
              <a:t>  </a:t>
            </a:r>
            <a:r>
              <a:rPr lang="en-US" sz="2200" b="1" dirty="0" err="1" smtClean="0">
                <a:solidFill>
                  <a:srgbClr val="4D4D4D"/>
                </a:solidFill>
                <a:latin typeface="Aleo" panose="020F0502020204030203" pitchFamily="34" charset="0"/>
                <a:ea typeface="Aleo Regular" charset="0"/>
                <a:cs typeface="Aleo Regular" charset="0"/>
                <a:sym typeface="Aleo Regular" charset="0"/>
              </a:rPr>
              <a:t>Houd</a:t>
            </a:r>
            <a:endParaRPr lang="en-US" sz="2800" dirty="0"/>
          </a:p>
        </p:txBody>
      </p:sp>
      <p:sp>
        <p:nvSpPr>
          <p:cNvPr id="11" name="AutoShape 7"/>
          <p:cNvSpPr>
            <a:spLocks/>
          </p:cNvSpPr>
          <p:nvPr/>
        </p:nvSpPr>
        <p:spPr bwMode="auto">
          <a:xfrm>
            <a:off x="7652647" y="5270302"/>
            <a:ext cx="4364038" cy="755650"/>
          </a:xfrm>
          <a:custGeom>
            <a:avLst/>
            <a:gdLst>
              <a:gd name="T0" fmla="*/ 4364038 w 21600"/>
              <a:gd name="T1" fmla="*/ 755650 h 21600"/>
              <a:gd name="T2" fmla="*/ 4364038 w 21600"/>
              <a:gd name="T3" fmla="*/ 755650 h 21600"/>
              <a:gd name="T4" fmla="*/ 4364038 w 21600"/>
              <a:gd name="T5" fmla="*/ 755650 h 21600"/>
              <a:gd name="T6" fmla="*/ 4364038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eaLnBrk="1"/>
            <a:r>
              <a:rPr lang="fr-FR" sz="4600" b="1" dirty="0" smtClean="0">
                <a:solidFill>
                  <a:srgbClr val="4D4D4D"/>
                </a:solidFill>
                <a:latin typeface="Aleo" panose="020F0502020204030203" pitchFamily="34" charset="0"/>
                <a:ea typeface="Aleo Regular" charset="0"/>
                <a:cs typeface="Aleo Regular" charset="0"/>
                <a:sym typeface="Aleo Regular" charset="0"/>
              </a:rPr>
              <a:t>Encadré</a:t>
            </a:r>
            <a:r>
              <a:rPr lang="en-US" sz="4600" b="1" dirty="0" smtClean="0">
                <a:solidFill>
                  <a:srgbClr val="4D4D4D"/>
                </a:solidFill>
                <a:latin typeface="Aleo" panose="020F0502020204030203" pitchFamily="34" charset="0"/>
                <a:ea typeface="Aleo Regular" charset="0"/>
                <a:cs typeface="Aleo Regular" charset="0"/>
                <a:sym typeface="Aleo Regular" charset="0"/>
              </a:rPr>
              <a:t> par:</a:t>
            </a:r>
            <a:endParaRPr lang="en-US"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400" y="366703"/>
            <a:ext cx="4070266" cy="4103268"/>
          </a:xfrm>
          <a:prstGeom prst="rect">
            <a:avLst/>
          </a:prstGeom>
        </p:spPr>
      </p:pic>
      <p:sp>
        <p:nvSpPr>
          <p:cNvPr id="15" name="AutoShape 4"/>
          <p:cNvSpPr>
            <a:spLocks/>
          </p:cNvSpPr>
          <p:nvPr/>
        </p:nvSpPr>
        <p:spPr bwMode="auto">
          <a:xfrm>
            <a:off x="4943338" y="1929679"/>
            <a:ext cx="2539138" cy="1181100"/>
          </a:xfrm>
          <a:custGeom>
            <a:avLst/>
            <a:gdLst>
              <a:gd name="T0" fmla="*/ 2346325 w 21600"/>
              <a:gd name="T1" fmla="*/ 1181100 h 21600"/>
              <a:gd name="T2" fmla="*/ 2346325 w 21600"/>
              <a:gd name="T3" fmla="*/ 1181100 h 21600"/>
              <a:gd name="T4" fmla="*/ 2346325 w 21600"/>
              <a:gd name="T5" fmla="*/ 1181100 h 21600"/>
              <a:gd name="T6" fmla="*/ 2346325 w 21600"/>
              <a:gd name="T7" fmla="*/ 1181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fr-FR" sz="3700" b="1" dirty="0">
                <a:solidFill>
                  <a:srgbClr val="FFFFFF"/>
                </a:solidFill>
                <a:latin typeface="Aleo" panose="020F0502020204030203" pitchFamily="34" charset="0"/>
              </a:rPr>
              <a:t>Outil</a:t>
            </a:r>
            <a:r>
              <a:rPr lang="fr-FR" sz="4000" dirty="0" smtClean="0"/>
              <a:t> </a:t>
            </a:r>
            <a:r>
              <a:rPr lang="fr-FR" sz="2000" dirty="0">
                <a:solidFill>
                  <a:srgbClr val="FFC000"/>
                </a:solidFill>
              </a:rPr>
              <a:t>de</a:t>
            </a:r>
            <a:r>
              <a:rPr lang="fr-FR" sz="4000" dirty="0"/>
              <a:t> </a:t>
            </a:r>
            <a:r>
              <a:rPr lang="fr-FR" sz="3700" b="1" dirty="0">
                <a:solidFill>
                  <a:srgbClr val="FFFFFF"/>
                </a:solidFill>
                <a:latin typeface="Aleo" panose="020F0502020204030203" pitchFamily="34" charset="0"/>
              </a:rPr>
              <a:t>chainage</a:t>
            </a:r>
            <a:r>
              <a:rPr lang="fr-FR" sz="4000" dirty="0"/>
              <a:t/>
            </a:r>
            <a:br>
              <a:rPr lang="fr-FR" sz="4000" dirty="0"/>
            </a:br>
            <a:r>
              <a:rPr lang="fr-FR" sz="3700" b="1" dirty="0">
                <a:solidFill>
                  <a:srgbClr val="FFFFFF"/>
                </a:solidFill>
                <a:latin typeface="Aleo" panose="020F0502020204030203" pitchFamily="34" charset="0"/>
              </a:rPr>
              <a:t>des</a:t>
            </a:r>
            <a:r>
              <a:rPr lang="fr-FR" sz="4000" dirty="0"/>
              <a:t> </a:t>
            </a:r>
            <a:r>
              <a:rPr lang="fr-FR" sz="2000" dirty="0" smtClean="0">
                <a:solidFill>
                  <a:srgbClr val="FFC000"/>
                </a:solidFill>
              </a:rPr>
              <a:t>points</a:t>
            </a:r>
            <a:endParaRPr lang="en-US" sz="2800" dirty="0"/>
          </a:p>
        </p:txBody>
      </p:sp>
      <p:grpSp>
        <p:nvGrpSpPr>
          <p:cNvPr id="16" name="Groupe 15"/>
          <p:cNvGrpSpPr/>
          <p:nvPr/>
        </p:nvGrpSpPr>
        <p:grpSpPr>
          <a:xfrm>
            <a:off x="8145483" y="328714"/>
            <a:ext cx="2784213" cy="2799290"/>
            <a:chOff x="1123950" y="198645"/>
            <a:chExt cx="3517900" cy="3536950"/>
          </a:xfrm>
        </p:grpSpPr>
        <p:sp>
          <p:nvSpPr>
            <p:cNvPr id="17" name="AutoShape 1"/>
            <p:cNvSpPr>
              <a:spLocks/>
            </p:cNvSpPr>
            <p:nvPr/>
          </p:nvSpPr>
          <p:spPr bwMode="auto">
            <a:xfrm>
              <a:off x="1123950" y="198645"/>
              <a:ext cx="3517900" cy="3536950"/>
            </a:xfrm>
            <a:custGeom>
              <a:avLst/>
              <a:gdLst>
                <a:gd name="T0" fmla="+- 0 10813 298"/>
                <a:gd name="T1" fmla="*/ T0 w 21031"/>
                <a:gd name="T2" fmla="+- 0 10723 179"/>
                <a:gd name="T3" fmla="*/ 10723 h 21089"/>
                <a:gd name="T4" fmla="+- 0 10813 298"/>
                <a:gd name="T5" fmla="*/ T4 w 21031"/>
                <a:gd name="T6" fmla="+- 0 10723 179"/>
                <a:gd name="T7" fmla="*/ 10723 h 21089"/>
                <a:gd name="T8" fmla="+- 0 10813 298"/>
                <a:gd name="T9" fmla="*/ T8 w 21031"/>
                <a:gd name="T10" fmla="+- 0 10723 179"/>
                <a:gd name="T11" fmla="*/ 10723 h 21089"/>
                <a:gd name="T12" fmla="+- 0 10813 298"/>
                <a:gd name="T13" fmla="*/ T12 w 21031"/>
                <a:gd name="T14" fmla="+- 0 10723 179"/>
                <a:gd name="T15" fmla="*/ 10723 h 21089"/>
              </a:gdLst>
              <a:ahLst/>
              <a:cxnLst>
                <a:cxn ang="0">
                  <a:pos x="T1" y="T3"/>
                </a:cxn>
                <a:cxn ang="0">
                  <a:pos x="T5" y="T7"/>
                </a:cxn>
                <a:cxn ang="0">
                  <a:pos x="T9" y="T11"/>
                </a:cxn>
                <a:cxn ang="0">
                  <a:pos x="T13" y="T15"/>
                </a:cxn>
              </a:cxnLst>
              <a:rect l="0" t="0" r="r" b="b"/>
              <a:pathLst>
                <a:path w="21031" h="21089">
                  <a:moveTo>
                    <a:pt x="20649" y="10666"/>
                  </a:moveTo>
                  <a:cubicBezTo>
                    <a:pt x="21014" y="10283"/>
                    <a:pt x="21197" y="9565"/>
                    <a:pt x="20831" y="9356"/>
                  </a:cubicBezTo>
                  <a:cubicBezTo>
                    <a:pt x="20466" y="9148"/>
                    <a:pt x="20231" y="8471"/>
                    <a:pt x="20361" y="8132"/>
                  </a:cubicBezTo>
                  <a:cubicBezTo>
                    <a:pt x="20805" y="7194"/>
                    <a:pt x="20335" y="6908"/>
                    <a:pt x="19970" y="6726"/>
                  </a:cubicBezTo>
                  <a:cubicBezTo>
                    <a:pt x="19604" y="6543"/>
                    <a:pt x="19369" y="6335"/>
                    <a:pt x="19499" y="5684"/>
                  </a:cubicBezTo>
                  <a:cubicBezTo>
                    <a:pt x="19735" y="4694"/>
                    <a:pt x="19212" y="4564"/>
                    <a:pt x="18847" y="4486"/>
                  </a:cubicBezTo>
                  <a:cubicBezTo>
                    <a:pt x="18481" y="4407"/>
                    <a:pt x="17985" y="4225"/>
                    <a:pt x="17985" y="3496"/>
                  </a:cubicBezTo>
                  <a:cubicBezTo>
                    <a:pt x="17985" y="2767"/>
                    <a:pt x="17463" y="2610"/>
                    <a:pt x="17097" y="2636"/>
                  </a:cubicBezTo>
                  <a:cubicBezTo>
                    <a:pt x="16731" y="2662"/>
                    <a:pt x="16183" y="2610"/>
                    <a:pt x="16052" y="1855"/>
                  </a:cubicBezTo>
                  <a:cubicBezTo>
                    <a:pt x="15922" y="1100"/>
                    <a:pt x="15138" y="1126"/>
                    <a:pt x="14825" y="1204"/>
                  </a:cubicBezTo>
                  <a:cubicBezTo>
                    <a:pt x="14512" y="1282"/>
                    <a:pt x="14094" y="1386"/>
                    <a:pt x="13754" y="865"/>
                  </a:cubicBezTo>
                  <a:cubicBezTo>
                    <a:pt x="13310" y="84"/>
                    <a:pt x="12736" y="214"/>
                    <a:pt x="12553" y="314"/>
                  </a:cubicBezTo>
                  <a:cubicBezTo>
                    <a:pt x="12370" y="413"/>
                    <a:pt x="11822" y="943"/>
                    <a:pt x="11378" y="512"/>
                  </a:cubicBezTo>
                  <a:cubicBezTo>
                    <a:pt x="10751" y="-179"/>
                    <a:pt x="10411" y="-125"/>
                    <a:pt x="9811" y="396"/>
                  </a:cubicBezTo>
                  <a:cubicBezTo>
                    <a:pt x="9297" y="842"/>
                    <a:pt x="8748" y="660"/>
                    <a:pt x="8600" y="597"/>
                  </a:cubicBezTo>
                  <a:cubicBezTo>
                    <a:pt x="8587" y="592"/>
                    <a:pt x="8574" y="586"/>
                    <a:pt x="8561" y="580"/>
                  </a:cubicBezTo>
                  <a:cubicBezTo>
                    <a:pt x="7845" y="231"/>
                    <a:pt x="7503" y="266"/>
                    <a:pt x="7077" y="1096"/>
                  </a:cubicBezTo>
                  <a:cubicBezTo>
                    <a:pt x="6760" y="1627"/>
                    <a:pt x="6093" y="1256"/>
                    <a:pt x="5890" y="1207"/>
                  </a:cubicBezTo>
                  <a:cubicBezTo>
                    <a:pt x="5688" y="1158"/>
                    <a:pt x="5099" y="1180"/>
                    <a:pt x="4873" y="2049"/>
                  </a:cubicBezTo>
                  <a:cubicBezTo>
                    <a:pt x="4680" y="2640"/>
                    <a:pt x="4249" y="2647"/>
                    <a:pt x="3926" y="2652"/>
                  </a:cubicBezTo>
                  <a:cubicBezTo>
                    <a:pt x="3603" y="2658"/>
                    <a:pt x="2840" y="2834"/>
                    <a:pt x="2909" y="3598"/>
                  </a:cubicBezTo>
                  <a:cubicBezTo>
                    <a:pt x="2979" y="4361"/>
                    <a:pt x="2462" y="4553"/>
                    <a:pt x="2103" y="4622"/>
                  </a:cubicBezTo>
                  <a:cubicBezTo>
                    <a:pt x="1743" y="4691"/>
                    <a:pt x="1279" y="4977"/>
                    <a:pt x="1468" y="5681"/>
                  </a:cubicBezTo>
                  <a:cubicBezTo>
                    <a:pt x="1657" y="6386"/>
                    <a:pt x="1224" y="6690"/>
                    <a:pt x="892" y="6859"/>
                  </a:cubicBezTo>
                  <a:cubicBezTo>
                    <a:pt x="559" y="7029"/>
                    <a:pt x="88" y="7289"/>
                    <a:pt x="571" y="8185"/>
                  </a:cubicBezTo>
                  <a:cubicBezTo>
                    <a:pt x="866" y="8780"/>
                    <a:pt x="693" y="9042"/>
                    <a:pt x="387" y="9313"/>
                  </a:cubicBezTo>
                  <a:cubicBezTo>
                    <a:pt x="81" y="9583"/>
                    <a:pt x="-298" y="9981"/>
                    <a:pt x="373" y="10772"/>
                  </a:cubicBezTo>
                  <a:cubicBezTo>
                    <a:pt x="587" y="11066"/>
                    <a:pt x="536" y="11780"/>
                    <a:pt x="236" y="12076"/>
                  </a:cubicBezTo>
                  <a:cubicBezTo>
                    <a:pt x="-63" y="12372"/>
                    <a:pt x="300" y="13018"/>
                    <a:pt x="752" y="13294"/>
                  </a:cubicBezTo>
                  <a:cubicBezTo>
                    <a:pt x="1205" y="13570"/>
                    <a:pt x="958" y="14364"/>
                    <a:pt x="911" y="14592"/>
                  </a:cubicBezTo>
                  <a:cubicBezTo>
                    <a:pt x="865" y="14820"/>
                    <a:pt x="660" y="15468"/>
                    <a:pt x="1866" y="15631"/>
                  </a:cubicBezTo>
                  <a:cubicBezTo>
                    <a:pt x="2406" y="15730"/>
                    <a:pt x="2225" y="16668"/>
                    <a:pt x="2268" y="16926"/>
                  </a:cubicBezTo>
                  <a:cubicBezTo>
                    <a:pt x="2310" y="17185"/>
                    <a:pt x="2349" y="17633"/>
                    <a:pt x="3203" y="17593"/>
                  </a:cubicBezTo>
                  <a:cubicBezTo>
                    <a:pt x="4058" y="17554"/>
                    <a:pt x="4017" y="18509"/>
                    <a:pt x="4123" y="18804"/>
                  </a:cubicBezTo>
                  <a:cubicBezTo>
                    <a:pt x="4229" y="19099"/>
                    <a:pt x="4532" y="19423"/>
                    <a:pt x="5244" y="19152"/>
                  </a:cubicBezTo>
                  <a:cubicBezTo>
                    <a:pt x="5955" y="18881"/>
                    <a:pt x="6323" y="20050"/>
                    <a:pt x="6452" y="20231"/>
                  </a:cubicBezTo>
                  <a:cubicBezTo>
                    <a:pt x="6582" y="20413"/>
                    <a:pt x="7092" y="20600"/>
                    <a:pt x="7731" y="20160"/>
                  </a:cubicBezTo>
                  <a:cubicBezTo>
                    <a:pt x="8144" y="19888"/>
                    <a:pt x="8584" y="20418"/>
                    <a:pt x="8695" y="20631"/>
                  </a:cubicBezTo>
                  <a:cubicBezTo>
                    <a:pt x="8806" y="20844"/>
                    <a:pt x="9069" y="21421"/>
                    <a:pt x="9965" y="20831"/>
                  </a:cubicBezTo>
                  <a:cubicBezTo>
                    <a:pt x="10861" y="20241"/>
                    <a:pt x="11121" y="20603"/>
                    <a:pt x="11262" y="20727"/>
                  </a:cubicBezTo>
                  <a:cubicBezTo>
                    <a:pt x="11339" y="20795"/>
                    <a:pt x="11445" y="20913"/>
                    <a:pt x="11622" y="20944"/>
                  </a:cubicBezTo>
                  <a:cubicBezTo>
                    <a:pt x="12043" y="21074"/>
                    <a:pt x="12327" y="20699"/>
                    <a:pt x="12422" y="20556"/>
                  </a:cubicBezTo>
                  <a:cubicBezTo>
                    <a:pt x="12527" y="20400"/>
                    <a:pt x="12684" y="19983"/>
                    <a:pt x="13702" y="20321"/>
                  </a:cubicBezTo>
                  <a:cubicBezTo>
                    <a:pt x="14721" y="20660"/>
                    <a:pt x="14825" y="20035"/>
                    <a:pt x="14877" y="19801"/>
                  </a:cubicBezTo>
                  <a:cubicBezTo>
                    <a:pt x="14929" y="19566"/>
                    <a:pt x="15217" y="18941"/>
                    <a:pt x="15687" y="19097"/>
                  </a:cubicBezTo>
                  <a:cubicBezTo>
                    <a:pt x="16418" y="19358"/>
                    <a:pt x="16862" y="19045"/>
                    <a:pt x="16940" y="18837"/>
                  </a:cubicBezTo>
                  <a:cubicBezTo>
                    <a:pt x="17019" y="18629"/>
                    <a:pt x="17071" y="17404"/>
                    <a:pt x="17828" y="17482"/>
                  </a:cubicBezTo>
                  <a:cubicBezTo>
                    <a:pt x="18586" y="17561"/>
                    <a:pt x="18794" y="17170"/>
                    <a:pt x="18821" y="16857"/>
                  </a:cubicBezTo>
                  <a:cubicBezTo>
                    <a:pt x="18847" y="16545"/>
                    <a:pt x="18559" y="15633"/>
                    <a:pt x="19395" y="15451"/>
                  </a:cubicBezTo>
                  <a:cubicBezTo>
                    <a:pt x="20231" y="15269"/>
                    <a:pt x="20152" y="14826"/>
                    <a:pt x="20126" y="14565"/>
                  </a:cubicBezTo>
                  <a:cubicBezTo>
                    <a:pt x="20100" y="14305"/>
                    <a:pt x="19682" y="13445"/>
                    <a:pt x="20179" y="13211"/>
                  </a:cubicBezTo>
                  <a:cubicBezTo>
                    <a:pt x="21301" y="12742"/>
                    <a:pt x="20936" y="12169"/>
                    <a:pt x="20831" y="11961"/>
                  </a:cubicBezTo>
                  <a:cubicBezTo>
                    <a:pt x="20727" y="11752"/>
                    <a:pt x="20283" y="11049"/>
                    <a:pt x="20649" y="10666"/>
                  </a:cubicBezTo>
                  <a:close/>
                </a:path>
              </a:pathLst>
            </a:custGeom>
            <a:solidFill>
              <a:srgbClr val="64305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dirty="0">
                <a:solidFill>
                  <a:srgbClr val="FFFFFF"/>
                </a:solidFill>
                <a:effectLst>
                  <a:outerShdw blurRad="38100" dist="38100" dir="2700000" algn="tl">
                    <a:srgbClr val="000000"/>
                  </a:outerShdw>
                </a:effectLst>
              </a:endParaRPr>
            </a:p>
          </p:txBody>
        </p:sp>
        <p:sp>
          <p:nvSpPr>
            <p:cNvPr id="18" name="AutoShape 2"/>
            <p:cNvSpPr>
              <a:spLocks/>
            </p:cNvSpPr>
            <p:nvPr/>
          </p:nvSpPr>
          <p:spPr bwMode="auto">
            <a:xfrm>
              <a:off x="1412081" y="500270"/>
              <a:ext cx="2933700" cy="2933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rgbClr val="7B3B6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dirty="0">
                <a:solidFill>
                  <a:srgbClr val="FFFFFF"/>
                </a:solidFill>
                <a:effectLst>
                  <a:outerShdw blurRad="38100" dist="38100" dir="2700000" algn="tl">
                    <a:srgbClr val="000000"/>
                  </a:outerShdw>
                </a:effectLst>
              </a:endParaRPr>
            </a:p>
          </p:txBody>
        </p:sp>
        <p:sp>
          <p:nvSpPr>
            <p:cNvPr id="19" name="AutoShape 3"/>
            <p:cNvSpPr>
              <a:spLocks/>
            </p:cNvSpPr>
            <p:nvPr/>
          </p:nvSpPr>
          <p:spPr bwMode="auto">
            <a:xfrm>
              <a:off x="1565275" y="649495"/>
              <a:ext cx="2635250" cy="263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rgbClr val="87447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dirty="0">
                <a:solidFill>
                  <a:srgbClr val="FFFFFF"/>
                </a:solidFill>
                <a:effectLst>
                  <a:outerShdw blurRad="38100" dist="38100" dir="2700000" algn="tl">
                    <a:srgbClr val="000000"/>
                  </a:outerShdw>
                </a:effectLst>
              </a:endParaRPr>
            </a:p>
          </p:txBody>
        </p:sp>
      </p:gr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6270" y="1095935"/>
            <a:ext cx="2058142" cy="949529"/>
          </a:xfrm>
          <a:prstGeom prst="rect">
            <a:avLst/>
          </a:prstGeom>
        </p:spPr>
      </p:pic>
    </p:spTree>
    <p:extLst>
      <p:ext uri="{BB962C8B-B14F-4D97-AF65-F5344CB8AC3E}">
        <p14:creationId xmlns:p14="http://schemas.microsoft.com/office/powerpoint/2010/main" val="1175298398"/>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592513"/>
              <a:ext cx="8917046" cy="5391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solidFill>
                    <a:schemeClr val="bg2">
                      <a:lumMod val="25000"/>
                    </a:schemeClr>
                  </a:solidFill>
                </a:rPr>
                <a:t>Les domaines d'application naturels de Python incluent entre autres : L'apprentissage de la programmation objet.</a:t>
              </a:r>
            </a:p>
            <a:p>
              <a:pPr>
                <a:buFont typeface="Wingdings" panose="05000000000000000000" pitchFamily="2" charset="2"/>
                <a:buChar char="q"/>
              </a:pPr>
              <a:r>
                <a:rPr lang="fr-FR" sz="2400" dirty="0">
                  <a:solidFill>
                    <a:schemeClr val="bg2">
                      <a:lumMod val="25000"/>
                    </a:schemeClr>
                  </a:solidFill>
                </a:rPr>
                <a:t>Les scripts d'administration système ou d'analyse de fichiers textuels.</a:t>
              </a:r>
            </a:p>
            <a:p>
              <a:pPr>
                <a:buFont typeface="Wingdings" panose="05000000000000000000" pitchFamily="2" charset="2"/>
                <a:buChar char="q"/>
              </a:pPr>
              <a:r>
                <a:rPr lang="fr-FR" sz="2400" dirty="0">
                  <a:solidFill>
                    <a:schemeClr val="bg2">
                      <a:lumMod val="25000"/>
                    </a:schemeClr>
                  </a:solidFill>
                </a:rPr>
                <a:t>Tous les développement liés à l'Internet et en particulier au Web: scripts CGI, navigateurs Web, moteurs de recherche, agents intelligents, objets distribués...</a:t>
              </a:r>
            </a:p>
            <a:p>
              <a:pPr>
                <a:buFont typeface="Wingdings" panose="05000000000000000000" pitchFamily="2" charset="2"/>
                <a:buChar char="q"/>
              </a:pPr>
              <a:r>
                <a:rPr lang="fr-FR" sz="2400" dirty="0">
                  <a:solidFill>
                    <a:schemeClr val="bg2">
                      <a:lumMod val="25000"/>
                    </a:schemeClr>
                  </a:solidFill>
                </a:rPr>
                <a:t>L'accès aux bases de données (relationnelles).</a:t>
              </a:r>
            </a:p>
            <a:p>
              <a:pPr>
                <a:buFont typeface="Wingdings" panose="05000000000000000000" pitchFamily="2" charset="2"/>
                <a:buChar char="q"/>
              </a:pPr>
              <a:r>
                <a:rPr lang="fr-FR" sz="2400" dirty="0">
                  <a:solidFill>
                    <a:schemeClr val="bg2">
                      <a:lumMod val="25000"/>
                    </a:schemeClr>
                  </a:solidFill>
                </a:rPr>
                <a:t>La réalisation d'interfaces graphiques utilisateurs.</a:t>
              </a:r>
            </a:p>
            <a:p>
              <a:pPr>
                <a:buFont typeface="Wingdings" panose="05000000000000000000" pitchFamily="2" charset="2"/>
                <a:buChar char="q"/>
              </a:pPr>
              <a:r>
                <a:rPr lang="fr-FR" sz="2400" dirty="0">
                  <a:solidFill>
                    <a:schemeClr val="bg2">
                      <a:lumMod val="25000"/>
                    </a:schemeClr>
                  </a:solidFill>
                </a:rPr>
                <a:t>Le calcul scientifique et l'imagerie. Python ne sert alors pas à écrire les algorithmes, mais à combiner et mettre en œuvre rapidement des librairies de calcul écrites en langage compilé (C, C++, Fortran, Ada,...).</a:t>
              </a:r>
            </a:p>
            <a:p>
              <a:endParaRPr lang="fr-FR" sz="2400" dirty="0"/>
            </a:p>
            <a:p>
              <a:pPr marL="0" indent="0">
                <a:buNone/>
              </a:pPr>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Domaines</a:t>
              </a:r>
              <a:r>
                <a:rPr lang="fr-FR" sz="4800" b="1" dirty="0" smtClean="0"/>
                <a:t> </a:t>
              </a:r>
              <a:r>
                <a:rPr lang="fr-FR" sz="4600" b="1" dirty="0">
                  <a:solidFill>
                    <a:srgbClr val="4D4D4D"/>
                  </a:solidFill>
                  <a:latin typeface="Aleo" panose="020F0502020204030203" pitchFamily="34" charset="0"/>
                  <a:ea typeface="Aleo Regular" charset="0"/>
                  <a:cs typeface="Aleo Regular" charset="0"/>
                </a:rPr>
                <a:t>d'application</a:t>
              </a:r>
              <a:r>
                <a:rPr lang="fr-FR" sz="4800" b="1" dirty="0"/>
                <a:t/>
              </a:r>
              <a:br>
                <a:rPr lang="fr-FR" sz="4800" b="1" dirty="0"/>
              </a:br>
              <a:endParaRPr lang="fr-FR" sz="2800" dirty="0"/>
            </a:p>
          </p:txBody>
        </p:sp>
      </p:grpSp>
      <p:grpSp>
        <p:nvGrpSpPr>
          <p:cNvPr id="12" name="Groupe 11"/>
          <p:cNvGrpSpPr/>
          <p:nvPr/>
        </p:nvGrpSpPr>
        <p:grpSpPr>
          <a:xfrm>
            <a:off x="682537" y="169885"/>
            <a:ext cx="1168829" cy="1349576"/>
            <a:chOff x="7179618" y="1858972"/>
            <a:chExt cx="1168829" cy="1349576"/>
          </a:xfrm>
        </p:grpSpPr>
        <p:grpSp>
          <p:nvGrpSpPr>
            <p:cNvPr id="14" name="Groupe 13"/>
            <p:cNvGrpSpPr/>
            <p:nvPr/>
          </p:nvGrpSpPr>
          <p:grpSpPr>
            <a:xfrm>
              <a:off x="7179618" y="1858972"/>
              <a:ext cx="1168829" cy="1349576"/>
              <a:chOff x="6849687" y="2220074"/>
              <a:chExt cx="1385887" cy="1600200"/>
            </a:xfrm>
          </p:grpSpPr>
          <p:sp>
            <p:nvSpPr>
              <p:cNvPr id="16" name="AutoShape 14"/>
              <p:cNvSpPr>
                <a:spLocks/>
              </p:cNvSpPr>
              <p:nvPr/>
            </p:nvSpPr>
            <p:spPr bwMode="auto">
              <a:xfrm>
                <a:off x="6849687" y="2220074"/>
                <a:ext cx="1385887" cy="160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EB9C2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17" name="AutoShape 15"/>
              <p:cNvSpPr>
                <a:spLocks/>
              </p:cNvSpPr>
              <p:nvPr/>
            </p:nvSpPr>
            <p:spPr bwMode="auto">
              <a:xfrm>
                <a:off x="7200524" y="2845549"/>
                <a:ext cx="1035050" cy="919163"/>
              </a:xfrm>
              <a:custGeom>
                <a:avLst/>
                <a:gdLst>
                  <a:gd name="T0" fmla="*/ 517525 w 21600"/>
                  <a:gd name="T1" fmla="*/ 459582 h 21600"/>
                  <a:gd name="T2" fmla="*/ 517525 w 21600"/>
                  <a:gd name="T3" fmla="*/ 459582 h 21600"/>
                  <a:gd name="T4" fmla="*/ 517525 w 21600"/>
                  <a:gd name="T5" fmla="*/ 459582 h 21600"/>
                  <a:gd name="T6" fmla="*/ 517525 w 21600"/>
                  <a:gd name="T7" fmla="*/ 4595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600"/>
                    </a:moveTo>
                    <a:lnTo>
                      <a:pt x="21599" y="13514"/>
                    </a:lnTo>
                    <a:lnTo>
                      <a:pt x="21523" y="4158"/>
                    </a:lnTo>
                    <a:lnTo>
                      <a:pt x="17141" y="0"/>
                    </a:lnTo>
                    <a:lnTo>
                      <a:pt x="0" y="12994"/>
                    </a:lnTo>
                    <a:lnTo>
                      <a:pt x="8967" y="21600"/>
                    </a:lnTo>
                    <a:close/>
                  </a:path>
                </a:pathLst>
              </a:custGeom>
              <a:solidFill>
                <a:srgbClr val="E3871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8" name="AutoShape 16"/>
              <p:cNvSpPr>
                <a:spLocks/>
              </p:cNvSpPr>
              <p:nvPr/>
            </p:nvSpPr>
            <p:spPr bwMode="auto">
              <a:xfrm>
                <a:off x="7035424" y="2474074"/>
                <a:ext cx="996950" cy="1149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EEAD5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gr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6239" y="2263691"/>
              <a:ext cx="622210" cy="602766"/>
            </a:xfrm>
            <a:prstGeom prst="rect">
              <a:avLst/>
            </a:prstGeom>
          </p:spPr>
        </p:pic>
      </p:grpSp>
    </p:spTree>
    <p:extLst>
      <p:ext uri="{BB962C8B-B14F-4D97-AF65-F5344CB8AC3E}">
        <p14:creationId xmlns:p14="http://schemas.microsoft.com/office/powerpoint/2010/main" val="36078503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400" dirty="0" smtClean="0">
                  <a:solidFill>
                    <a:schemeClr val="bg2">
                      <a:lumMod val="25000"/>
                    </a:schemeClr>
                  </a:solidFill>
                </a:rPr>
                <a:t> </a:t>
              </a:r>
              <a:r>
                <a:rPr lang="fr-FR" sz="2400" dirty="0">
                  <a:solidFill>
                    <a:schemeClr val="bg2">
                      <a:lumMod val="25000"/>
                    </a:schemeClr>
                  </a:solidFill>
                </a:rPr>
                <a:t>Dès la version 0.9, QGIS intégrait un support optionnel pour le langage Python. Nous avons choisi Python car c’est un des langages les plus adaptés pour la création de scripts. Les dépendances </a:t>
              </a:r>
              <a:r>
                <a:rPr lang="fr-FR" sz="2400" dirty="0" err="1">
                  <a:solidFill>
                    <a:schemeClr val="bg2">
                      <a:lumMod val="25000"/>
                    </a:schemeClr>
                  </a:solidFill>
                </a:rPr>
                <a:t>PyQGIS</a:t>
              </a:r>
              <a:r>
                <a:rPr lang="fr-FR" sz="2400" dirty="0">
                  <a:solidFill>
                    <a:schemeClr val="bg2">
                      <a:lumMod val="25000"/>
                    </a:schemeClr>
                  </a:solidFill>
                </a:rPr>
                <a:t> proviennent de SIP et PyQt4. Le choix de l’utilisation de SIP plutôt que de SWIG plus généralement répandu est dû au fait que le noyau de QGIS dépend des librairies </a:t>
              </a:r>
              <a:r>
                <a:rPr lang="fr-FR" sz="2400" dirty="0" err="1">
                  <a:solidFill>
                    <a:schemeClr val="bg2">
                      <a:lumMod val="25000"/>
                    </a:schemeClr>
                  </a:solidFill>
                </a:rPr>
                <a:t>Qt</a:t>
              </a:r>
              <a:r>
                <a:rPr lang="fr-FR" sz="2400" dirty="0">
                  <a:solidFill>
                    <a:schemeClr val="bg2">
                      <a:lumMod val="25000"/>
                    </a:schemeClr>
                  </a:solidFill>
                </a:rPr>
                <a:t>. Les dépendances Python pour </a:t>
              </a:r>
              <a:r>
                <a:rPr lang="fr-FR" sz="2400" dirty="0" err="1">
                  <a:solidFill>
                    <a:schemeClr val="bg2">
                      <a:lumMod val="25000"/>
                    </a:schemeClr>
                  </a:solidFill>
                </a:rPr>
                <a:t>Qt</a:t>
              </a:r>
              <a:r>
                <a:rPr lang="fr-FR" sz="2400" dirty="0">
                  <a:solidFill>
                    <a:schemeClr val="bg2">
                      <a:lumMod val="25000"/>
                    </a:schemeClr>
                  </a:solidFill>
                </a:rPr>
                <a:t> (</a:t>
              </a:r>
              <a:r>
                <a:rPr lang="fr-FR" sz="2400" dirty="0" err="1">
                  <a:solidFill>
                    <a:schemeClr val="bg2">
                      <a:lumMod val="25000"/>
                    </a:schemeClr>
                  </a:solidFill>
                </a:rPr>
                <a:t>PyQt</a:t>
              </a:r>
              <a:r>
                <a:rPr lang="fr-FR" sz="2400" dirty="0">
                  <a:solidFill>
                    <a:schemeClr val="bg2">
                      <a:lumMod val="25000"/>
                    </a:schemeClr>
                  </a:solidFill>
                </a:rPr>
                <a:t>) sont opérées via SIP, ce qui permet une intégration parfaite de </a:t>
              </a:r>
              <a:r>
                <a:rPr lang="fr-FR" sz="2400" dirty="0" err="1">
                  <a:solidFill>
                    <a:schemeClr val="bg2">
                      <a:lumMod val="25000"/>
                    </a:schemeClr>
                  </a:solidFill>
                </a:rPr>
                <a:t>PyQGIS</a:t>
              </a:r>
              <a:r>
                <a:rPr lang="fr-FR" sz="2400" dirty="0">
                  <a:solidFill>
                    <a:schemeClr val="bg2">
                      <a:lumMod val="25000"/>
                    </a:schemeClr>
                  </a:solidFill>
                </a:rPr>
                <a:t> avec </a:t>
              </a:r>
              <a:r>
                <a:rPr lang="fr-FR" sz="2400" dirty="0" err="1">
                  <a:solidFill>
                    <a:schemeClr val="bg2">
                      <a:lumMod val="25000"/>
                    </a:schemeClr>
                  </a:solidFill>
                </a:rPr>
                <a:t>PyQt</a:t>
              </a:r>
              <a:r>
                <a:rPr lang="fr-FR" sz="2400" dirty="0">
                  <a:solidFill>
                    <a:schemeClr val="bg2">
                      <a:lumMod val="25000"/>
                    </a:schemeClr>
                  </a:solidFill>
                </a:rPr>
                <a:t>.</a:t>
              </a:r>
            </a:p>
            <a:p>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err="1" smtClean="0">
                  <a:solidFill>
                    <a:srgbClr val="4D4D4D"/>
                  </a:solidFill>
                  <a:latin typeface="Aleo" panose="020F0502020204030203" pitchFamily="34" charset="0"/>
                  <a:ea typeface="Aleo Regular" charset="0"/>
                  <a:cs typeface="Aleo Regular" charset="0"/>
                </a:rPr>
                <a:t>Py</a:t>
              </a:r>
              <a:r>
                <a:rPr lang="fr-FR" sz="4600" b="1" dirty="0" err="1" smtClean="0">
                  <a:solidFill>
                    <a:srgbClr val="4D4D4D"/>
                  </a:solidFill>
                  <a:latin typeface="Aleo" panose="020F0502020204030203" pitchFamily="34" charset="0"/>
                  <a:ea typeface="Aleo Regular" charset="0"/>
                  <a:cs typeface="Aleo Regular" charset="0"/>
                  <a:sym typeface="Aleo Regular" charset="0"/>
                </a:rPr>
                <a:t>Qgis</a:t>
              </a:r>
              <a:endParaRPr lang="fr-FR" sz="4600" b="1" dirty="0">
                <a:solidFill>
                  <a:srgbClr val="4D4D4D"/>
                </a:solidFill>
                <a:latin typeface="Aleo" panose="020F0502020204030203" pitchFamily="34" charset="0"/>
                <a:ea typeface="Aleo Regular" charset="0"/>
                <a:cs typeface="Aleo Regular" charset="0"/>
              </a:endParaRPr>
            </a:p>
          </p:txBody>
        </p:sp>
      </p:grpSp>
    </p:spTree>
    <p:extLst>
      <p:ext uri="{BB962C8B-B14F-4D97-AF65-F5344CB8AC3E}">
        <p14:creationId xmlns:p14="http://schemas.microsoft.com/office/powerpoint/2010/main" val="4656235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grpSp>
        <p:nvGrpSpPr>
          <p:cNvPr id="13" name="Groupe 12"/>
          <p:cNvGrpSpPr/>
          <p:nvPr/>
        </p:nvGrpSpPr>
        <p:grpSpPr>
          <a:xfrm>
            <a:off x="866781" y="181929"/>
            <a:ext cx="8732802" cy="6943076"/>
            <a:chOff x="858292" y="622645"/>
            <a:chExt cx="8732802" cy="6361193"/>
          </a:xfrm>
        </p:grpSpPr>
        <p:sp>
          <p:nvSpPr>
            <p:cNvPr id="2" name="Espace réservé du contenu 2"/>
            <p:cNvSpPr txBox="1">
              <a:spLocks/>
            </p:cNvSpPr>
            <p:nvPr/>
          </p:nvSpPr>
          <p:spPr>
            <a:xfrm>
              <a:off x="858292" y="2307999"/>
              <a:ext cx="8732801" cy="46758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2400" dirty="0" smtClean="0">
                  <a:solidFill>
                    <a:schemeClr val="bg2">
                      <a:lumMod val="25000"/>
                    </a:schemeClr>
                  </a:solidFill>
                </a:rPr>
                <a:t>  </a:t>
              </a:r>
              <a:r>
                <a:rPr lang="fr-FR" sz="2400" dirty="0">
                  <a:solidFill>
                    <a:schemeClr val="bg2">
                      <a:lumMod val="25000"/>
                    </a:schemeClr>
                  </a:solidFill>
                </a:rPr>
                <a:t>Ne pas utiliser qgis.py comme nom de script test — Python ne sera pas en mesure d’importer les dépendances étant donné qu’elles sont occultées par le nom du script.</a:t>
              </a:r>
            </a:p>
            <a:p>
              <a:pPr marL="0" indent="0" algn="just">
                <a:buNone/>
              </a:pPr>
              <a:r>
                <a:rPr lang="fr-FR" sz="2400" dirty="0">
                  <a:solidFill>
                    <a:schemeClr val="bg2">
                      <a:lumMod val="25000"/>
                    </a:schemeClr>
                  </a:solidFill>
                </a:rPr>
                <a:t>Tout d'abord vous devez importer module de QGIS, réglez QGIS chemin où rechercher des ressources - base de données des projections, des fournisseurs, etc. Lorsque vous définissez chemin de préfixe second argument défini comme vrai, QGIS permet d'initialiser tous les chemins avec </a:t>
              </a:r>
              <a:r>
                <a:rPr lang="fr-FR" sz="2400" dirty="0" err="1">
                  <a:solidFill>
                    <a:schemeClr val="bg2">
                      <a:lumMod val="25000"/>
                    </a:schemeClr>
                  </a:solidFill>
                </a:rPr>
                <a:t>dir</a:t>
              </a:r>
              <a:r>
                <a:rPr lang="fr-FR" sz="2400" dirty="0">
                  <a:solidFill>
                    <a:schemeClr val="bg2">
                      <a:lumMod val="25000"/>
                    </a:schemeClr>
                  </a:solidFill>
                </a:rPr>
                <a:t> standard sous le répertoire préfixe . Appel </a:t>
              </a:r>
              <a:r>
                <a:rPr lang="fr-FR" sz="2400" dirty="0" err="1">
                  <a:solidFill>
                    <a:schemeClr val="bg2">
                      <a:lumMod val="25000"/>
                    </a:schemeClr>
                  </a:solidFill>
                </a:rPr>
                <a:t>initQgis</a:t>
              </a:r>
              <a:r>
                <a:rPr lang="fr-FR" sz="2400" dirty="0">
                  <a:solidFill>
                    <a:schemeClr val="bg2">
                      <a:lumMod val="25000"/>
                    </a:schemeClr>
                  </a:solidFill>
                </a:rPr>
                <a:t> () fonction est important de laisser QGIS recherche des fournisseurs disponibles.</a:t>
              </a:r>
            </a:p>
            <a:p>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Utiliser</a:t>
              </a:r>
              <a:r>
                <a:rPr lang="fr-FR" sz="4800" dirty="0" smtClean="0">
                  <a:solidFill>
                    <a:schemeClr val="accent6">
                      <a:lumMod val="60000"/>
                      <a:lumOff val="40000"/>
                    </a:schemeClr>
                  </a:solidFill>
                </a:rPr>
                <a:t> </a:t>
              </a:r>
              <a:r>
                <a:rPr lang="fr-FR" sz="4600" b="1" dirty="0" err="1">
                  <a:solidFill>
                    <a:srgbClr val="4D4D4D"/>
                  </a:solidFill>
                  <a:latin typeface="Aleo" panose="020F0502020204030203" pitchFamily="34" charset="0"/>
                  <a:ea typeface="Aleo Regular" charset="0"/>
                  <a:cs typeface="Aleo Regular" charset="0"/>
                </a:rPr>
                <a:t>PyQGIS</a:t>
              </a:r>
              <a:r>
                <a:rPr lang="fr-FR" sz="4800" dirty="0">
                  <a:solidFill>
                    <a:schemeClr val="accent6">
                      <a:lumMod val="60000"/>
                      <a:lumOff val="40000"/>
                    </a:schemeClr>
                  </a:solidFill>
                </a:rPr>
                <a:t> </a:t>
              </a:r>
              <a:r>
                <a:rPr lang="fr-FR" sz="4600" b="1" dirty="0">
                  <a:solidFill>
                    <a:srgbClr val="4D4D4D"/>
                  </a:solidFill>
                  <a:latin typeface="Aleo" panose="020F0502020204030203" pitchFamily="34" charset="0"/>
                  <a:ea typeface="Aleo Regular" charset="0"/>
                  <a:cs typeface="Aleo Regular" charset="0"/>
                </a:rPr>
                <a:t>dans une application personnalisée</a:t>
              </a:r>
            </a:p>
          </p:txBody>
        </p:sp>
      </p:gr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884" y="5228209"/>
            <a:ext cx="5286375" cy="1419225"/>
          </a:xfrm>
          <a:prstGeom prst="rect">
            <a:avLst/>
          </a:prstGeom>
        </p:spPr>
      </p:pic>
    </p:spTree>
    <p:extLst>
      <p:ext uri="{BB962C8B-B14F-4D97-AF65-F5344CB8AC3E}">
        <p14:creationId xmlns:p14="http://schemas.microsoft.com/office/powerpoint/2010/main" val="39601748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400" dirty="0" err="1" smtClean="0">
                  <a:solidFill>
                    <a:schemeClr val="bg2">
                      <a:lumMod val="25000"/>
                    </a:schemeClr>
                  </a:solidFill>
                </a:rPr>
                <a:t>QtDesigner</a:t>
              </a:r>
              <a:r>
                <a:rPr lang="fr-FR" sz="2400" dirty="0" smtClean="0">
                  <a:solidFill>
                    <a:schemeClr val="bg2">
                      <a:lumMod val="25000"/>
                    </a:schemeClr>
                  </a:solidFill>
                </a:rPr>
                <a:t> </a:t>
              </a:r>
              <a:r>
                <a:rPr lang="fr-FR" sz="2400" dirty="0">
                  <a:solidFill>
                    <a:schemeClr val="bg2">
                      <a:lumMod val="25000"/>
                    </a:schemeClr>
                  </a:solidFill>
                </a:rPr>
                <a:t>est un outil de </a:t>
              </a:r>
              <a:r>
                <a:rPr lang="fr-FR" sz="2400" dirty="0" err="1">
                  <a:solidFill>
                    <a:schemeClr val="bg2">
                      <a:lumMod val="25000"/>
                    </a:schemeClr>
                  </a:solidFill>
                </a:rPr>
                <a:t>Qt</a:t>
              </a:r>
              <a:r>
                <a:rPr lang="fr-FR" sz="2400" dirty="0">
                  <a:solidFill>
                    <a:schemeClr val="bg2">
                      <a:lumMod val="25000"/>
                    </a:schemeClr>
                  </a:solidFill>
                </a:rPr>
                <a:t> pour la conception et la création d'interfaces utilisateur graphiques (GUI) de composants </a:t>
              </a:r>
              <a:r>
                <a:rPr lang="fr-FR" sz="2400" dirty="0" err="1">
                  <a:solidFill>
                    <a:schemeClr val="bg2">
                      <a:lumMod val="25000"/>
                    </a:schemeClr>
                  </a:solidFill>
                </a:rPr>
                <a:t>Qt</a:t>
              </a:r>
              <a:r>
                <a:rPr lang="fr-FR" sz="2400" dirty="0">
                  <a:solidFill>
                    <a:schemeClr val="bg2">
                      <a:lumMod val="25000"/>
                    </a:schemeClr>
                  </a:solidFill>
                </a:rPr>
                <a:t>. Vous pouvez composer et personnaliser vos widgets ou des dialogues dans un-</a:t>
              </a:r>
              <a:r>
                <a:rPr lang="fr-FR" sz="2400" dirty="0" err="1">
                  <a:solidFill>
                    <a:schemeClr val="bg2">
                      <a:lumMod val="25000"/>
                    </a:schemeClr>
                  </a:solidFill>
                </a:rPr>
                <a:t>what</a:t>
              </a:r>
              <a:r>
                <a:rPr lang="fr-FR" sz="2400" dirty="0">
                  <a:solidFill>
                    <a:schemeClr val="bg2">
                      <a:lumMod val="25000"/>
                    </a:schemeClr>
                  </a:solidFill>
                </a:rPr>
                <a:t>-</a:t>
              </a:r>
              <a:r>
                <a:rPr lang="fr-FR" sz="2400" dirty="0" err="1">
                  <a:solidFill>
                    <a:schemeClr val="bg2">
                      <a:lumMod val="25000"/>
                    </a:schemeClr>
                  </a:solidFill>
                </a:rPr>
                <a:t>you-get</a:t>
              </a:r>
              <a:r>
                <a:rPr lang="fr-FR" sz="2400" dirty="0">
                  <a:solidFill>
                    <a:schemeClr val="bg2">
                      <a:lumMod val="25000"/>
                    </a:schemeClr>
                  </a:solidFill>
                </a:rPr>
                <a:t> </a:t>
              </a:r>
              <a:r>
                <a:rPr lang="fr-FR" sz="2400" dirty="0" err="1">
                  <a:solidFill>
                    <a:schemeClr val="bg2">
                      <a:lumMod val="25000"/>
                    </a:schemeClr>
                  </a:solidFill>
                </a:rPr>
                <a:t>what</a:t>
              </a:r>
              <a:r>
                <a:rPr lang="fr-FR" sz="2400" dirty="0">
                  <a:solidFill>
                    <a:schemeClr val="bg2">
                      <a:lumMod val="25000"/>
                    </a:schemeClr>
                  </a:solidFill>
                </a:rPr>
                <a:t>-</a:t>
              </a:r>
              <a:r>
                <a:rPr lang="fr-FR" sz="2400" dirty="0" err="1">
                  <a:solidFill>
                    <a:schemeClr val="bg2">
                      <a:lumMod val="25000"/>
                    </a:schemeClr>
                  </a:solidFill>
                </a:rPr>
                <a:t>you</a:t>
              </a:r>
              <a:r>
                <a:rPr lang="fr-FR" sz="2400" dirty="0">
                  <a:solidFill>
                    <a:schemeClr val="bg2">
                      <a:lumMod val="25000"/>
                    </a:schemeClr>
                  </a:solidFill>
                </a:rPr>
                <a:t>-</a:t>
              </a:r>
              <a:r>
                <a:rPr lang="fr-FR" sz="2400" dirty="0" err="1">
                  <a:solidFill>
                    <a:schemeClr val="bg2">
                      <a:lumMod val="25000"/>
                    </a:schemeClr>
                  </a:solidFill>
                </a:rPr>
                <a:t>see</a:t>
              </a:r>
              <a:r>
                <a:rPr lang="fr-FR" sz="2400" dirty="0">
                  <a:solidFill>
                    <a:schemeClr val="bg2">
                      <a:lumMod val="25000"/>
                    </a:schemeClr>
                  </a:solidFill>
                </a:rPr>
                <a:t>-est (WYSIWYG) de manière, et de les tester en utilisant différents styles et résolutions.</a:t>
              </a:r>
            </a:p>
            <a:p>
              <a:pPr algn="just"/>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err="1" smtClean="0">
                  <a:solidFill>
                    <a:srgbClr val="4D4D4D"/>
                  </a:solidFill>
                  <a:latin typeface="Aleo" panose="020F0502020204030203" pitchFamily="34" charset="0"/>
                  <a:ea typeface="Aleo Regular" charset="0"/>
                  <a:cs typeface="Aleo Regular" charset="0"/>
                </a:rPr>
                <a:t>QtDesigner</a:t>
              </a:r>
              <a:endParaRPr lang="fr-FR" sz="4600" b="1" dirty="0">
                <a:solidFill>
                  <a:srgbClr val="4D4D4D"/>
                </a:solidFill>
                <a:latin typeface="Aleo" panose="020F0502020204030203" pitchFamily="34" charset="0"/>
                <a:ea typeface="Aleo Regular" charset="0"/>
                <a:cs typeface="Aleo Regular" charset="0"/>
              </a:endParaRPr>
            </a:p>
          </p:txBody>
        </p:sp>
      </p:grpSp>
      <p:pic>
        <p:nvPicPr>
          <p:cNvPr id="11" name="Picture 4" descr="http://qt.developpez.com/outils/images/qt-desig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657" y="4828282"/>
            <a:ext cx="1854926" cy="185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4904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smtClean="0">
                  <a:solidFill>
                    <a:schemeClr val="bg2">
                      <a:lumMod val="25000"/>
                    </a:schemeClr>
                  </a:solidFill>
                </a:rPr>
                <a:t> </a:t>
              </a:r>
              <a:r>
                <a:rPr lang="fr-FR" sz="2400" dirty="0">
                  <a:solidFill>
                    <a:schemeClr val="bg2">
                      <a:lumMod val="25000"/>
                    </a:schemeClr>
                  </a:solidFill>
                </a:rPr>
                <a:t>Widgets et les formes créées avec </a:t>
              </a:r>
              <a:r>
                <a:rPr lang="fr-FR" sz="2400" dirty="0" err="1">
                  <a:solidFill>
                    <a:schemeClr val="bg2">
                      <a:lumMod val="25000"/>
                    </a:schemeClr>
                  </a:solidFill>
                </a:rPr>
                <a:t>Qt</a:t>
              </a:r>
              <a:r>
                <a:rPr lang="fr-FR" sz="2400" dirty="0">
                  <a:solidFill>
                    <a:schemeClr val="bg2">
                      <a:lumMod val="25000"/>
                    </a:schemeClr>
                  </a:solidFill>
                </a:rPr>
                <a:t> Designer intégrés de façon transparente avec le code programmé, en utilisant des signaux et slots mécanisme de </a:t>
              </a:r>
              <a:r>
                <a:rPr lang="fr-FR" sz="2400" dirty="0" err="1">
                  <a:solidFill>
                    <a:schemeClr val="bg2">
                      <a:lumMod val="25000"/>
                    </a:schemeClr>
                  </a:solidFill>
                </a:rPr>
                <a:t>Qt</a:t>
              </a:r>
              <a:r>
                <a:rPr lang="fr-FR" sz="2400" dirty="0">
                  <a:solidFill>
                    <a:schemeClr val="bg2">
                      <a:lumMod val="25000"/>
                    </a:schemeClr>
                  </a:solidFill>
                </a:rPr>
                <a:t>, qui vous permet de facilement assigner le comportement des éléments graphiques. Toutes les propriétés définies dans </a:t>
              </a:r>
              <a:r>
                <a:rPr lang="fr-FR" sz="2400" dirty="0" err="1">
                  <a:solidFill>
                    <a:schemeClr val="bg2">
                      <a:lumMod val="25000"/>
                    </a:schemeClr>
                  </a:solidFill>
                </a:rPr>
                <a:t>Qt</a:t>
              </a:r>
              <a:r>
                <a:rPr lang="fr-FR" sz="2400" dirty="0">
                  <a:solidFill>
                    <a:schemeClr val="bg2">
                      <a:lumMod val="25000"/>
                    </a:schemeClr>
                  </a:solidFill>
                </a:rPr>
                <a:t> Designer peuvent être modifiés dynamiquement dans le code. En outre, des fonctionnalités telles que la promotion des widgets et plugins personnalisés vous permettent d'utiliser vos propres composants avec </a:t>
              </a:r>
              <a:r>
                <a:rPr lang="fr-FR" sz="2400" dirty="0" err="1">
                  <a:solidFill>
                    <a:schemeClr val="bg2">
                      <a:lumMod val="25000"/>
                    </a:schemeClr>
                  </a:solidFill>
                </a:rPr>
                <a:t>Qt</a:t>
              </a:r>
              <a:r>
                <a:rPr lang="fr-FR" sz="2400" dirty="0">
                  <a:solidFill>
                    <a:schemeClr val="bg2">
                      <a:lumMod val="25000"/>
                    </a:schemeClr>
                  </a:solidFill>
                </a:rPr>
                <a:t> Designer</a:t>
              </a:r>
            </a:p>
            <a:p>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Widgets</a:t>
              </a:r>
              <a:endParaRPr lang="fr-FR" sz="4600" b="1" dirty="0">
                <a:solidFill>
                  <a:srgbClr val="4D4D4D"/>
                </a:solidFill>
                <a:latin typeface="Aleo" panose="020F0502020204030203" pitchFamily="34" charset="0"/>
                <a:ea typeface="Aleo Regular" charset="0"/>
                <a:cs typeface="Aleo Regular" charset="0"/>
              </a:endParaRPr>
            </a:p>
          </p:txBody>
        </p:sp>
      </p:grpSp>
      <p:sp>
        <p:nvSpPr>
          <p:cNvPr id="11" name="AutoShape 1"/>
          <p:cNvSpPr>
            <a:spLocks/>
          </p:cNvSpPr>
          <p:nvPr/>
        </p:nvSpPr>
        <p:spPr bwMode="auto">
          <a:xfrm>
            <a:off x="268218" y="414999"/>
            <a:ext cx="1316768" cy="131801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E89C3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12" name="AutoShape 19"/>
          <p:cNvSpPr>
            <a:spLocks/>
          </p:cNvSpPr>
          <p:nvPr/>
        </p:nvSpPr>
        <p:spPr bwMode="auto">
          <a:xfrm>
            <a:off x="636688" y="784092"/>
            <a:ext cx="579826" cy="57982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noFill/>
          <a:ln w="1016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C0C0C0"/>
                </a:outerShdw>
              </a:effectLst>
            </a:endParaRPr>
          </a:p>
        </p:txBody>
      </p:sp>
      <p:sp>
        <p:nvSpPr>
          <p:cNvPr id="14" name="AutoShape 18"/>
          <p:cNvSpPr>
            <a:spLocks/>
          </p:cNvSpPr>
          <p:nvPr/>
        </p:nvSpPr>
        <p:spPr bwMode="auto">
          <a:xfrm>
            <a:off x="771981" y="972380"/>
            <a:ext cx="309241" cy="203252"/>
          </a:xfrm>
          <a:custGeom>
            <a:avLst/>
            <a:gdLst>
              <a:gd name="T0" fmla="*/ 196850 w 21600"/>
              <a:gd name="T1" fmla="*/ 129382 h 21600"/>
              <a:gd name="T2" fmla="*/ 196850 w 21600"/>
              <a:gd name="T3" fmla="*/ 129382 h 21600"/>
              <a:gd name="T4" fmla="*/ 196850 w 21600"/>
              <a:gd name="T5" fmla="*/ 129382 h 21600"/>
              <a:gd name="T6" fmla="*/ 196850 w 21600"/>
              <a:gd name="T7" fmla="*/ 1293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1591"/>
                </a:moveTo>
                <a:lnTo>
                  <a:pt x="7664" y="21599"/>
                </a:lnTo>
                <a:lnTo>
                  <a:pt x="21599" y="0"/>
                </a:lnTo>
              </a:path>
            </a:pathLst>
          </a:custGeom>
          <a:noFill/>
          <a:ln w="1143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Tree>
    <p:extLst>
      <p:ext uri="{BB962C8B-B14F-4D97-AF65-F5344CB8AC3E}">
        <p14:creationId xmlns:p14="http://schemas.microsoft.com/office/powerpoint/2010/main" val="9310219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2400" dirty="0"/>
                <a:t/>
              </a:r>
              <a:br>
                <a:rPr lang="fr-FR" sz="2400" dirty="0"/>
              </a:br>
              <a:r>
                <a:rPr lang="fr-FR" sz="2400" dirty="0">
                  <a:solidFill>
                    <a:schemeClr val="bg2">
                      <a:lumMod val="25000"/>
                    </a:schemeClr>
                  </a:solidFill>
                </a:rPr>
                <a:t>En informatique, un plugin ou plug-in, aussi nommé module d'extension, module externe, greffon, plugiciel, ainsi que </a:t>
              </a:r>
              <a:r>
                <a:rPr lang="fr-FR" sz="2400" dirty="0" err="1">
                  <a:solidFill>
                    <a:schemeClr val="bg2">
                      <a:lumMod val="25000"/>
                    </a:schemeClr>
                  </a:solidFill>
                </a:rPr>
                <a:t>add-in</a:t>
              </a:r>
              <a:r>
                <a:rPr lang="fr-FR" sz="2400" dirty="0">
                  <a:solidFill>
                    <a:schemeClr val="bg2">
                      <a:lumMod val="25000"/>
                    </a:schemeClr>
                  </a:solidFill>
                </a:rPr>
                <a:t> ou </a:t>
              </a:r>
              <a:r>
                <a:rPr lang="fr-FR" sz="2400" dirty="0" err="1">
                  <a:solidFill>
                    <a:schemeClr val="bg2">
                      <a:lumMod val="25000"/>
                    </a:schemeClr>
                  </a:solidFill>
                </a:rPr>
                <a:t>add-on</a:t>
              </a:r>
              <a:r>
                <a:rPr lang="fr-FR" sz="2400" dirty="0">
                  <a:solidFill>
                    <a:schemeClr val="bg2">
                      <a:lumMod val="25000"/>
                    </a:schemeClr>
                  </a:solidFill>
                </a:rPr>
                <a:t> en France, est un paquet qui complète un logiciel hôte pour lui apporter de nouvelles fonctionnalités.</a:t>
              </a:r>
            </a:p>
            <a:p>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a:solidFill>
                    <a:srgbClr val="4D4D4D"/>
                  </a:solidFill>
                  <a:latin typeface="Aleo" panose="020F0502020204030203" pitchFamily="34" charset="0"/>
                  <a:ea typeface="Aleo Regular" charset="0"/>
                  <a:cs typeface="Aleo Regular" charset="0"/>
                </a:rPr>
                <a:t>Qu’est ce qu’un </a:t>
              </a:r>
              <a:r>
                <a:rPr lang="fr-FR" sz="4600" b="1" dirty="0" smtClean="0">
                  <a:solidFill>
                    <a:srgbClr val="4D4D4D"/>
                  </a:solidFill>
                  <a:latin typeface="Aleo" panose="020F0502020204030203" pitchFamily="34" charset="0"/>
                  <a:ea typeface="Aleo Regular" charset="0"/>
                  <a:cs typeface="Aleo Regular" charset="0"/>
                </a:rPr>
                <a:t>plugin?</a:t>
              </a:r>
              <a:endParaRPr lang="fr-FR" sz="4600" b="1" dirty="0">
                <a:solidFill>
                  <a:srgbClr val="4D4D4D"/>
                </a:solidFill>
                <a:latin typeface="Aleo" panose="020F0502020204030203" pitchFamily="34" charset="0"/>
                <a:ea typeface="Aleo Regular" charset="0"/>
                <a:cs typeface="Aleo Regular" charset="0"/>
              </a:endParaRPr>
            </a:p>
          </p:txBody>
        </p:sp>
      </p:gr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1336" y="3911968"/>
            <a:ext cx="2755555" cy="2946032"/>
          </a:xfrm>
          <a:prstGeom prst="rect">
            <a:avLst/>
          </a:prstGeom>
        </p:spPr>
      </p:pic>
      <p:grpSp>
        <p:nvGrpSpPr>
          <p:cNvPr id="12" name="Groupe 11"/>
          <p:cNvGrpSpPr/>
          <p:nvPr/>
        </p:nvGrpSpPr>
        <p:grpSpPr>
          <a:xfrm>
            <a:off x="682537" y="169885"/>
            <a:ext cx="1168829" cy="1349576"/>
            <a:chOff x="6304362" y="3459172"/>
            <a:chExt cx="1168829" cy="1349576"/>
          </a:xfrm>
        </p:grpSpPr>
        <p:grpSp>
          <p:nvGrpSpPr>
            <p:cNvPr id="14" name="Groupe 13"/>
            <p:cNvGrpSpPr/>
            <p:nvPr/>
          </p:nvGrpSpPr>
          <p:grpSpPr>
            <a:xfrm>
              <a:off x="6304362" y="3459172"/>
              <a:ext cx="1168829" cy="1349576"/>
              <a:chOff x="7655476" y="699249"/>
              <a:chExt cx="1385887" cy="1600200"/>
            </a:xfrm>
          </p:grpSpPr>
          <p:sp>
            <p:nvSpPr>
              <p:cNvPr id="16" name="AutoShape 17"/>
              <p:cNvSpPr>
                <a:spLocks/>
              </p:cNvSpPr>
              <p:nvPr/>
            </p:nvSpPr>
            <p:spPr bwMode="auto">
              <a:xfrm>
                <a:off x="7655476" y="699249"/>
                <a:ext cx="1385887" cy="160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7B3B6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17" name="AutoShape 18"/>
              <p:cNvSpPr>
                <a:spLocks/>
              </p:cNvSpPr>
              <p:nvPr/>
            </p:nvSpPr>
            <p:spPr bwMode="auto">
              <a:xfrm>
                <a:off x="8006313" y="1324724"/>
                <a:ext cx="1035050" cy="919163"/>
              </a:xfrm>
              <a:custGeom>
                <a:avLst/>
                <a:gdLst>
                  <a:gd name="T0" fmla="*/ 517525 w 21600"/>
                  <a:gd name="T1" fmla="*/ 459582 h 21600"/>
                  <a:gd name="T2" fmla="*/ 517525 w 21600"/>
                  <a:gd name="T3" fmla="*/ 459582 h 21600"/>
                  <a:gd name="T4" fmla="*/ 517525 w 21600"/>
                  <a:gd name="T5" fmla="*/ 459582 h 21600"/>
                  <a:gd name="T6" fmla="*/ 517525 w 21600"/>
                  <a:gd name="T7" fmla="*/ 4595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600"/>
                    </a:moveTo>
                    <a:lnTo>
                      <a:pt x="21599" y="13514"/>
                    </a:lnTo>
                    <a:lnTo>
                      <a:pt x="21523" y="4158"/>
                    </a:lnTo>
                    <a:lnTo>
                      <a:pt x="17141" y="0"/>
                    </a:lnTo>
                    <a:lnTo>
                      <a:pt x="0" y="12994"/>
                    </a:lnTo>
                    <a:lnTo>
                      <a:pt x="8967" y="21600"/>
                    </a:lnTo>
                    <a:close/>
                  </a:path>
                </a:pathLst>
              </a:custGeom>
              <a:solidFill>
                <a:srgbClr val="55264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8" name="AutoShape 19"/>
              <p:cNvSpPr>
                <a:spLocks/>
              </p:cNvSpPr>
              <p:nvPr/>
            </p:nvSpPr>
            <p:spPr bwMode="auto">
              <a:xfrm>
                <a:off x="7853913" y="927849"/>
                <a:ext cx="996950" cy="1149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8C447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gr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4393" y="3749345"/>
              <a:ext cx="674466" cy="653389"/>
            </a:xfrm>
            <a:prstGeom prst="rect">
              <a:avLst/>
            </a:prstGeom>
          </p:spPr>
        </p:pic>
      </p:grpSp>
    </p:spTree>
    <p:extLst>
      <p:ext uri="{BB962C8B-B14F-4D97-AF65-F5344CB8AC3E}">
        <p14:creationId xmlns:p14="http://schemas.microsoft.com/office/powerpoint/2010/main" val="4086131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400" dirty="0" smtClean="0">
                  <a:solidFill>
                    <a:schemeClr val="bg2">
                      <a:lumMod val="25000"/>
                    </a:schemeClr>
                  </a:solidFill>
                </a:rPr>
                <a:t> </a:t>
              </a:r>
              <a:r>
                <a:rPr lang="fr-FR" sz="2400" dirty="0">
                  <a:solidFill>
                    <a:schemeClr val="bg2">
                      <a:lumMod val="25000"/>
                    </a:schemeClr>
                  </a:solidFill>
                </a:rPr>
                <a:t>Tous les logiciels ne sont pas capables de fonctionner à l'aide de plugin, le logiciel en question doit être conçu pour pouvoir communiquer avec des programmes extérieurs selon certaines règles que ces derniers doivent respecter pour qu'ils puissent échanger des informations. Les objectifs des auteurs choisissant de concevoir ce genre de logiciel est de pouvoir ajouter des fonctionnalités sans avoir à tout reprogrammer et également de permettre aux utilisateurs d'ajouter leurs propres fonctionnalités de manière indépendante. Idéalement, cette indépendance inclut la possibilité pour le logiciel principal d'évoluer tout en restant compatible avec les plugins existants ; cette condition est cependant loin d'être toujours remplie.</a:t>
              </a:r>
            </a:p>
            <a:p>
              <a:pPr marL="0" indent="0" algn="just">
                <a:buNone/>
              </a:pPr>
              <a:endParaRPr lang="fr-FR" sz="2400" dirty="0">
                <a:solidFill>
                  <a:schemeClr val="bg2">
                    <a:lumMod val="25000"/>
                  </a:schemeClr>
                </a:solidFill>
              </a:endParaRPr>
            </a:p>
            <a:p>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Objectifs</a:t>
              </a:r>
              <a:endParaRPr lang="fr-FR" sz="4600" b="1" dirty="0">
                <a:solidFill>
                  <a:srgbClr val="4D4D4D"/>
                </a:solidFill>
                <a:latin typeface="Aleo" panose="020F0502020204030203" pitchFamily="34" charset="0"/>
                <a:ea typeface="Aleo Regular" charset="0"/>
                <a:cs typeface="Aleo Regular" charset="0"/>
              </a:endParaRPr>
            </a:p>
            <a:p>
              <a:pPr algn="l"/>
              <a:endParaRPr lang="fr-FR" sz="4800" dirty="0"/>
            </a:p>
            <a:p>
              <a:pPr algn="l"/>
              <a:endParaRPr lang="fr-FR" sz="4600" b="1" dirty="0">
                <a:solidFill>
                  <a:srgbClr val="4D4D4D"/>
                </a:solidFill>
                <a:latin typeface="Aleo" panose="020F0502020204030203" pitchFamily="34" charset="0"/>
                <a:ea typeface="Aleo Regular" charset="0"/>
                <a:cs typeface="Aleo Regular" charset="0"/>
              </a:endParaRPr>
            </a:p>
          </p:txBody>
        </p:sp>
      </p:grpSp>
    </p:spTree>
    <p:extLst>
      <p:ext uri="{BB962C8B-B14F-4D97-AF65-F5344CB8AC3E}">
        <p14:creationId xmlns:p14="http://schemas.microsoft.com/office/powerpoint/2010/main" val="1606260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2400" dirty="0" smtClean="0">
                  <a:solidFill>
                    <a:schemeClr val="bg2">
                      <a:lumMod val="25000"/>
                    </a:schemeClr>
                  </a:solidFill>
                </a:rPr>
                <a:t> </a:t>
              </a:r>
              <a:r>
                <a:rPr lang="fr-FR" sz="2400" dirty="0" err="1" smtClean="0">
                  <a:solidFill>
                    <a:schemeClr val="bg2">
                      <a:lumMod val="25000"/>
                    </a:schemeClr>
                  </a:solidFill>
                </a:rPr>
                <a:t>Builder</a:t>
              </a:r>
              <a:r>
                <a:rPr lang="fr-FR" sz="2400" dirty="0" smtClean="0">
                  <a:solidFill>
                    <a:schemeClr val="bg2">
                      <a:lumMod val="25000"/>
                    </a:schemeClr>
                  </a:solidFill>
                </a:rPr>
                <a:t> </a:t>
              </a:r>
              <a:r>
                <a:rPr lang="fr-FR" sz="2400" dirty="0">
                  <a:solidFill>
                    <a:schemeClr val="bg2">
                      <a:lumMod val="25000"/>
                    </a:schemeClr>
                  </a:solidFill>
                </a:rPr>
                <a:t>Plugin vous fournit un modèle de travail à partir</a:t>
              </a:r>
            </a:p>
            <a:p>
              <a:pPr marL="0" indent="0" algn="just">
                <a:buNone/>
              </a:pPr>
              <a:r>
                <a:rPr lang="fr-FR" sz="2400" dirty="0">
                  <a:solidFill>
                    <a:schemeClr val="bg2">
                      <a:lumMod val="25000"/>
                    </a:schemeClr>
                  </a:solidFill>
                </a:rPr>
                <a:t> de laquelle vous pouvez créer votre propre plugin.</a:t>
              </a:r>
            </a:p>
            <a:p>
              <a:pPr marL="0" indent="0" algn="just">
                <a:buNone/>
              </a:pPr>
              <a:r>
                <a:rPr lang="fr-FR" sz="2400" dirty="0">
                  <a:solidFill>
                    <a:schemeClr val="bg2">
                      <a:lumMod val="25000"/>
                    </a:schemeClr>
                  </a:solidFill>
                </a:rPr>
                <a:t>Les étapes à l'aide Plugin </a:t>
              </a:r>
              <a:r>
                <a:rPr lang="fr-FR" sz="2400" dirty="0" err="1">
                  <a:solidFill>
                    <a:schemeClr val="bg2">
                      <a:lumMod val="25000"/>
                    </a:schemeClr>
                  </a:solidFill>
                </a:rPr>
                <a:t>Builder</a:t>
              </a:r>
              <a:r>
                <a:rPr lang="fr-FR" sz="2400" dirty="0">
                  <a:solidFill>
                    <a:schemeClr val="bg2">
                      <a:lumMod val="25000"/>
                    </a:schemeClr>
                  </a:solidFill>
                </a:rPr>
                <a:t> sont assez simples:</a:t>
              </a:r>
            </a:p>
            <a:p>
              <a:pPr lvl="0" algn="just">
                <a:buFont typeface="Wingdings" panose="05000000000000000000" pitchFamily="2" charset="2"/>
                <a:buChar char="q"/>
              </a:pPr>
              <a:r>
                <a:rPr lang="fr-FR" sz="2400" dirty="0">
                  <a:solidFill>
                    <a:schemeClr val="bg2">
                      <a:lumMod val="25000"/>
                    </a:schemeClr>
                  </a:solidFill>
                </a:rPr>
                <a:t>Ouvrez le Plugin </a:t>
              </a:r>
              <a:r>
                <a:rPr lang="fr-FR" sz="2400" dirty="0" err="1">
                  <a:solidFill>
                    <a:schemeClr val="bg2">
                      <a:lumMod val="25000"/>
                    </a:schemeClr>
                  </a:solidFill>
                </a:rPr>
                <a:t>Builder</a:t>
              </a:r>
              <a:r>
                <a:rPr lang="fr-FR" sz="2400" dirty="0">
                  <a:solidFill>
                    <a:schemeClr val="bg2">
                      <a:lumMod val="25000"/>
                    </a:schemeClr>
                  </a:solidFill>
                </a:rPr>
                <a:t> à partir de QGIS</a:t>
              </a:r>
            </a:p>
            <a:p>
              <a:pPr lvl="0" algn="just">
                <a:buFont typeface="Wingdings" panose="05000000000000000000" pitchFamily="2" charset="2"/>
                <a:buChar char="q"/>
              </a:pPr>
              <a:r>
                <a:rPr lang="fr-FR" sz="2400" dirty="0">
                  <a:solidFill>
                    <a:schemeClr val="bg2">
                      <a:lumMod val="25000"/>
                    </a:schemeClr>
                  </a:solidFill>
                </a:rPr>
                <a:t>Remplissez les informations requises</a:t>
              </a:r>
            </a:p>
            <a:p>
              <a:pPr lvl="0" algn="just">
                <a:buFont typeface="Wingdings" panose="05000000000000000000" pitchFamily="2" charset="2"/>
                <a:buChar char="q"/>
              </a:pPr>
              <a:r>
                <a:rPr lang="fr-FR" sz="2400" dirty="0">
                  <a:solidFill>
                    <a:schemeClr val="bg2">
                      <a:lumMod val="25000"/>
                    </a:schemeClr>
                  </a:solidFill>
                </a:rPr>
                <a:t>Cliquez sur OK</a:t>
              </a:r>
            </a:p>
            <a:p>
              <a:pPr lvl="0" algn="just">
                <a:buFont typeface="Wingdings" panose="05000000000000000000" pitchFamily="2" charset="2"/>
                <a:buChar char="q"/>
              </a:pPr>
              <a:r>
                <a:rPr lang="fr-FR" sz="2400" dirty="0">
                  <a:solidFill>
                    <a:schemeClr val="bg2">
                      <a:lumMod val="25000"/>
                    </a:schemeClr>
                  </a:solidFill>
                </a:rPr>
                <a:t>Désigner où stocker votre nouveau plugin</a:t>
              </a:r>
            </a:p>
            <a:p>
              <a:pPr lvl="0" algn="just">
                <a:buFont typeface="Wingdings" panose="05000000000000000000" pitchFamily="2" charset="2"/>
                <a:buChar char="q"/>
              </a:pPr>
              <a:r>
                <a:rPr lang="fr-FR" sz="2400" dirty="0">
                  <a:solidFill>
                    <a:schemeClr val="bg2">
                      <a:lumMod val="25000"/>
                    </a:schemeClr>
                  </a:solidFill>
                </a:rPr>
                <a:t>Compiler vos fichiers d'interface utilisateur et de ressources</a:t>
              </a:r>
            </a:p>
            <a:p>
              <a:pPr lvl="0" algn="just">
                <a:buFont typeface="Wingdings" panose="05000000000000000000" pitchFamily="2" charset="2"/>
                <a:buChar char="q"/>
              </a:pPr>
              <a:r>
                <a:rPr lang="fr-FR" sz="2400" dirty="0">
                  <a:solidFill>
                    <a:schemeClr val="bg2">
                      <a:lumMod val="25000"/>
                    </a:schemeClr>
                  </a:solidFill>
                </a:rPr>
                <a:t>Installez le plugin</a:t>
              </a:r>
            </a:p>
            <a:p>
              <a:pPr lvl="0" algn="just">
                <a:buFont typeface="Wingdings" panose="05000000000000000000" pitchFamily="2" charset="2"/>
                <a:buChar char="q"/>
              </a:pPr>
              <a:r>
                <a:rPr lang="fr-FR" sz="2400" dirty="0">
                  <a:solidFill>
                    <a:schemeClr val="bg2">
                      <a:lumMod val="25000"/>
                    </a:schemeClr>
                  </a:solidFill>
                </a:rPr>
                <a:t>Testez</a:t>
              </a:r>
            </a:p>
            <a:p>
              <a:pPr lvl="0" algn="just">
                <a:buFont typeface="Wingdings" panose="05000000000000000000" pitchFamily="2" charset="2"/>
                <a:buChar char="q"/>
              </a:pPr>
              <a:endParaRPr lang="fr-FR" sz="2400" dirty="0"/>
            </a:p>
            <a:p>
              <a:pPr marL="0" indent="0" algn="just">
                <a:buNone/>
              </a:pPr>
              <a:endParaRPr lang="fr-FR" sz="2400" dirty="0"/>
            </a:p>
            <a:p>
              <a:endParaRPr lang="fr-FR" sz="2400" dirty="0"/>
            </a:p>
            <a:p>
              <a:pPr algn="just"/>
              <a:endParaRPr lang="fr-FR" sz="2400" dirty="0">
                <a:solidFill>
                  <a:schemeClr val="bg2">
                    <a:lumMod val="25000"/>
                  </a:schemeClr>
                </a:solidFill>
              </a:endParaRPr>
            </a:p>
            <a:p>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QGIS</a:t>
              </a:r>
              <a:r>
                <a:rPr lang="fr-FR" sz="4800" dirty="0" smtClean="0">
                  <a:solidFill>
                    <a:srgbClr val="FFC000"/>
                  </a:solidFill>
                </a:rPr>
                <a:t> </a:t>
              </a:r>
              <a:r>
                <a:rPr lang="fr-FR" sz="4600" b="1" dirty="0">
                  <a:solidFill>
                    <a:srgbClr val="4D4D4D"/>
                  </a:solidFill>
                  <a:latin typeface="Aleo" panose="020F0502020204030203" pitchFamily="34" charset="0"/>
                  <a:ea typeface="Aleo Regular" charset="0"/>
                  <a:cs typeface="Aleo Regular" charset="0"/>
                </a:rPr>
                <a:t>Plugin</a:t>
              </a:r>
              <a:r>
                <a:rPr lang="fr-FR" sz="4800" b="1" dirty="0">
                  <a:solidFill>
                    <a:srgbClr val="FFC000"/>
                  </a:solidFill>
                </a:rPr>
                <a:t> </a:t>
              </a:r>
              <a:r>
                <a:rPr lang="fr-FR" sz="4600" b="1" dirty="0" err="1">
                  <a:solidFill>
                    <a:srgbClr val="4D4D4D"/>
                  </a:solidFill>
                  <a:latin typeface="Aleo" panose="020F0502020204030203" pitchFamily="34" charset="0"/>
                  <a:ea typeface="Aleo Regular" charset="0"/>
                  <a:cs typeface="Aleo Regular" charset="0"/>
                </a:rPr>
                <a:t>Builder</a:t>
              </a:r>
              <a:r>
                <a:rPr lang="fr-FR" sz="4800" dirty="0"/>
                <a:t> </a:t>
              </a:r>
              <a:br>
                <a:rPr lang="fr-FR" sz="4800" dirty="0"/>
              </a:br>
              <a:endParaRPr lang="fr-FR" sz="4600" b="1" dirty="0">
                <a:solidFill>
                  <a:srgbClr val="4D4D4D"/>
                </a:solidFill>
                <a:latin typeface="Aleo" panose="020F0502020204030203" pitchFamily="34" charset="0"/>
                <a:ea typeface="Aleo Regular" charset="0"/>
                <a:cs typeface="Aleo Regular" charset="0"/>
              </a:endParaRPr>
            </a:p>
          </p:txBody>
        </p:sp>
      </p:grpSp>
    </p:spTree>
    <p:extLst>
      <p:ext uri="{BB962C8B-B14F-4D97-AF65-F5344CB8AC3E}">
        <p14:creationId xmlns:p14="http://schemas.microsoft.com/office/powerpoint/2010/main" val="34775223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grpSp>
        <p:nvGrpSpPr>
          <p:cNvPr id="13" name="Groupe 12"/>
          <p:cNvGrpSpPr/>
          <p:nvPr/>
        </p:nvGrpSpPr>
        <p:grpSpPr>
          <a:xfrm>
            <a:off x="682537" y="763811"/>
            <a:ext cx="8917046" cy="6361194"/>
            <a:chOff x="674048" y="622645"/>
            <a:chExt cx="8917046" cy="6361194"/>
          </a:xfrm>
        </p:grpSpPr>
        <p:sp>
          <p:nvSpPr>
            <p:cNvPr id="2" name="Espace réservé du contenu 2"/>
            <p:cNvSpPr txBox="1">
              <a:spLocks/>
            </p:cNvSpPr>
            <p:nvPr/>
          </p:nvSpPr>
          <p:spPr>
            <a:xfrm>
              <a:off x="674048" y="1697931"/>
              <a:ext cx="8917046" cy="52859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2400" dirty="0" smtClean="0">
                  <a:solidFill>
                    <a:schemeClr val="bg2">
                      <a:lumMod val="25000"/>
                    </a:schemeClr>
                  </a:solidFill>
                </a:rPr>
                <a:t>Lorsque </a:t>
              </a:r>
              <a:r>
                <a:rPr lang="fr-FR" sz="2400" dirty="0">
                  <a:solidFill>
                    <a:schemeClr val="bg2">
                      <a:lumMod val="25000"/>
                    </a:schemeClr>
                  </a:solidFill>
                </a:rPr>
                <a:t>vous exécutez Plugin </a:t>
              </a:r>
              <a:r>
                <a:rPr lang="fr-FR" sz="2400" dirty="0" err="1">
                  <a:solidFill>
                    <a:schemeClr val="bg2">
                      <a:lumMod val="25000"/>
                    </a:schemeClr>
                  </a:solidFill>
                </a:rPr>
                <a:t>Builder</a:t>
              </a:r>
              <a:r>
                <a:rPr lang="fr-FR" sz="2400" dirty="0">
                  <a:solidFill>
                    <a:schemeClr val="bg2">
                      <a:lumMod val="25000"/>
                    </a:schemeClr>
                  </a:solidFill>
                </a:rPr>
                <a:t>, vous verrez une fenêtre avec les champs de texte sur le droit et les descriptions sur la gauche:</a:t>
              </a:r>
            </a:p>
            <a:p>
              <a:endParaRPr lang="fr-FR" sz="2400" dirty="0">
                <a:solidFill>
                  <a:schemeClr val="bg2">
                    <a:lumMod val="25000"/>
                  </a:schemeClr>
                </a:solidFill>
              </a:endParaRPr>
            </a:p>
            <a:p>
              <a:pPr algn="just"/>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Plugin </a:t>
              </a:r>
              <a:r>
                <a:rPr lang="fr-FR" sz="4600" b="1" dirty="0" err="1">
                  <a:solidFill>
                    <a:srgbClr val="4D4D4D"/>
                  </a:solidFill>
                  <a:latin typeface="Aleo" panose="020F0502020204030203" pitchFamily="34" charset="0"/>
                  <a:ea typeface="Aleo Regular" charset="0"/>
                  <a:cs typeface="Aleo Regular" charset="0"/>
                </a:rPr>
                <a:t>Builder</a:t>
              </a:r>
              <a:r>
                <a:rPr lang="fr-FR" sz="4800" dirty="0"/>
                <a:t> </a:t>
              </a:r>
              <a:br>
                <a:rPr lang="fr-FR" sz="4800" dirty="0"/>
              </a:br>
              <a:endParaRPr lang="fr-FR" sz="4600" b="1" dirty="0">
                <a:solidFill>
                  <a:srgbClr val="4D4D4D"/>
                </a:solidFill>
                <a:latin typeface="Aleo" panose="020F0502020204030203" pitchFamily="34" charset="0"/>
                <a:ea typeface="Aleo Regular" charset="0"/>
                <a:cs typeface="Aleo Regular" charset="0"/>
              </a:endParaRPr>
            </a:p>
          </p:txBody>
        </p:sp>
      </p:grpSp>
      <p:pic>
        <p:nvPicPr>
          <p:cNvPr id="11" name="Image 10" descr="_images / pluginbuilder.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326094" y="2767883"/>
            <a:ext cx="7296150" cy="3645980"/>
          </a:xfrm>
          <a:prstGeom prst="rect">
            <a:avLst/>
          </a:prstGeom>
          <a:noFill/>
          <a:ln>
            <a:noFill/>
          </a:ln>
        </p:spPr>
      </p:pic>
    </p:spTree>
    <p:extLst>
      <p:ext uri="{BB962C8B-B14F-4D97-AF65-F5344CB8AC3E}">
        <p14:creationId xmlns:p14="http://schemas.microsoft.com/office/powerpoint/2010/main" val="4579820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Paramètres </a:t>
              </a:r>
              <a:r>
                <a:rPr lang="fr-FR" sz="4600" b="1" dirty="0">
                  <a:solidFill>
                    <a:srgbClr val="4D4D4D"/>
                  </a:solidFill>
                  <a:latin typeface="Aleo" panose="020F0502020204030203" pitchFamily="34" charset="0"/>
                  <a:ea typeface="Aleo Regular" charset="0"/>
                  <a:cs typeface="Aleo Regular" charset="0"/>
                </a:rPr>
                <a:t>requis </a:t>
              </a:r>
              <a:br>
                <a:rPr lang="fr-FR" sz="4600" b="1" dirty="0">
                  <a:solidFill>
                    <a:srgbClr val="4D4D4D"/>
                  </a:solidFill>
                  <a:latin typeface="Aleo" panose="020F0502020204030203" pitchFamily="34" charset="0"/>
                  <a:ea typeface="Aleo Regular" charset="0"/>
                  <a:cs typeface="Aleo Regular" charset="0"/>
                </a:rPr>
              </a:br>
              <a:endParaRPr lang="fr-FR" sz="4600" b="1" dirty="0">
                <a:solidFill>
                  <a:srgbClr val="4D4D4D"/>
                </a:solidFill>
                <a:latin typeface="Aleo" panose="020F0502020204030203" pitchFamily="34" charset="0"/>
                <a:ea typeface="Aleo Regular" charset="0"/>
                <a:cs typeface="Aleo Regular" charset="0"/>
              </a:endParaRPr>
            </a:p>
          </p:txBody>
        </p:sp>
      </p:grpSp>
      <p:graphicFrame>
        <p:nvGraphicFramePr>
          <p:cNvPr id="11" name="Espace réservé du contenu 3"/>
          <p:cNvGraphicFramePr>
            <a:graphicFrameLocks/>
          </p:cNvGraphicFramePr>
          <p:nvPr>
            <p:extLst>
              <p:ext uri="{D42A27DB-BD31-4B8C-83A1-F6EECF244321}">
                <p14:modId xmlns:p14="http://schemas.microsoft.com/office/powerpoint/2010/main" val="3862344385"/>
              </p:ext>
            </p:extLst>
          </p:nvPr>
        </p:nvGraphicFramePr>
        <p:xfrm>
          <a:off x="1007829" y="1838082"/>
          <a:ext cx="8136904" cy="4797849"/>
        </p:xfrm>
        <a:graphic>
          <a:graphicData uri="http://schemas.openxmlformats.org/drawingml/2006/table">
            <a:tbl>
              <a:tblPr firstRow="1" bandRow="1">
                <a:tableStyleId>{FABFCF23-3B69-468F-B69F-88F6DE6A72F2}</a:tableStyleId>
              </a:tblPr>
              <a:tblGrid>
                <a:gridCol w="2016224"/>
                <a:gridCol w="6120680"/>
              </a:tblGrid>
              <a:tr h="5679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Nom de la classe</a:t>
                      </a:r>
                      <a:endParaRPr lang="fr-FR" sz="1700" dirty="0" smtClean="0"/>
                    </a:p>
                    <a:p>
                      <a:endParaRPr lang="fr-FR" sz="1700" dirty="0"/>
                    </a:p>
                  </a:txBody>
                  <a:tcPr marL="84694" marR="84694" marT="42347" marB="423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C’est le nom qui sera utilisé pour créer la classe de Python pour votre plugin</a:t>
                      </a:r>
                      <a:endParaRPr lang="fr-FR" sz="1700" dirty="0" smtClean="0">
                        <a:solidFill>
                          <a:schemeClr val="bg1"/>
                        </a:solidFill>
                      </a:endParaRPr>
                    </a:p>
                  </a:txBody>
                  <a:tcPr marL="84694" marR="84694" marT="42347" marB="42347"/>
                </a:tc>
              </a:tr>
              <a:tr h="5928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Nom du plugin</a:t>
                      </a:r>
                      <a:endParaRPr lang="fr-FR" sz="1700" dirty="0" smtClean="0">
                        <a:solidFill>
                          <a:schemeClr val="tx1">
                            <a:lumMod val="10000"/>
                          </a:schemeClr>
                        </a:solidFill>
                      </a:endParaRPr>
                    </a:p>
                  </a:txBody>
                  <a:tcPr marL="84694" marR="84694" marT="42347" marB="423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C’est un titre à votre plugin et sera affiché dans le</a:t>
                      </a:r>
                      <a:r>
                        <a:rPr lang="fr-FR" sz="1700" kern="1200" baseline="0" dirty="0" smtClean="0">
                          <a:effectLst/>
                        </a:rPr>
                        <a:t> </a:t>
                      </a:r>
                      <a:r>
                        <a:rPr lang="fr-FR" sz="1700" kern="1200" dirty="0" smtClean="0">
                          <a:effectLst/>
                        </a:rPr>
                        <a:t>gestionnaire de plugin QGIS </a:t>
                      </a:r>
                      <a:endParaRPr lang="fr-FR" sz="1700" dirty="0" smtClean="0">
                        <a:solidFill>
                          <a:schemeClr val="tx1">
                            <a:lumMod val="10000"/>
                          </a:schemeClr>
                        </a:solidFill>
                      </a:endParaRPr>
                    </a:p>
                  </a:txBody>
                  <a:tcPr marL="84694" marR="84694" marT="42347" marB="42347"/>
                </a:tc>
              </a:tr>
              <a:tr h="5928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Description</a:t>
                      </a:r>
                      <a:endParaRPr lang="fr-FR" sz="1700" dirty="0" smtClean="0">
                        <a:solidFill>
                          <a:schemeClr val="tx1">
                            <a:lumMod val="10000"/>
                          </a:schemeClr>
                        </a:solidFill>
                      </a:endParaRPr>
                    </a:p>
                  </a:txBody>
                  <a:tcPr marL="84694" marR="84694" marT="42347" marB="423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C’est une description d'une ligne de la fonction du plug-in </a:t>
                      </a:r>
                      <a:endParaRPr lang="fr-FR" sz="1700" dirty="0" smtClean="0">
                        <a:solidFill>
                          <a:schemeClr val="tx1">
                            <a:lumMod val="10000"/>
                          </a:schemeClr>
                        </a:solidFill>
                      </a:endParaRPr>
                    </a:p>
                  </a:txBody>
                  <a:tcPr marL="84694" marR="84694" marT="42347" marB="42347"/>
                </a:tc>
              </a:tr>
              <a:tr h="5928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Numéro de version</a:t>
                      </a:r>
                      <a:endParaRPr lang="fr-FR" sz="1700" dirty="0" smtClean="0">
                        <a:solidFill>
                          <a:schemeClr val="tx1">
                            <a:lumMod val="10000"/>
                          </a:schemeClr>
                        </a:solidFill>
                      </a:endParaRPr>
                    </a:p>
                  </a:txBody>
                  <a:tcPr marL="84694" marR="84694" marT="42347" marB="423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C’est le numéro de version de votre plugin. Builder Plugin suggère 0,1</a:t>
                      </a:r>
                      <a:endParaRPr lang="fr-FR" sz="1700" dirty="0" smtClean="0">
                        <a:solidFill>
                          <a:schemeClr val="tx1">
                            <a:lumMod val="10000"/>
                          </a:schemeClr>
                        </a:solidFill>
                      </a:endParaRPr>
                    </a:p>
                  </a:txBody>
                  <a:tcPr marL="84694" marR="84694" marT="42347" marB="42347"/>
                </a:tc>
              </a:tr>
              <a:tr h="5928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Version minimale de QGIS</a:t>
                      </a:r>
                      <a:endParaRPr lang="fr-FR" sz="1700" dirty="0" smtClean="0">
                        <a:solidFill>
                          <a:schemeClr val="tx1">
                            <a:lumMod val="10000"/>
                          </a:schemeClr>
                        </a:solidFill>
                      </a:endParaRPr>
                    </a:p>
                  </a:txBody>
                  <a:tcPr marL="84694" marR="84694" marT="42347" marB="423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C’est la version minimale de QGIS requis pour votre plugin fonctionne</a:t>
                      </a:r>
                      <a:endParaRPr lang="fr-FR" sz="1700" dirty="0" smtClean="0">
                        <a:solidFill>
                          <a:schemeClr val="tx1">
                            <a:lumMod val="10000"/>
                          </a:schemeClr>
                        </a:solidFill>
                      </a:endParaRPr>
                    </a:p>
                  </a:txBody>
                  <a:tcPr marL="84694" marR="84694" marT="42347" marB="42347"/>
                </a:tc>
              </a:tr>
              <a:tr h="846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Texte pour l'élément de menu</a:t>
                      </a:r>
                      <a:endParaRPr lang="fr-FR" sz="1700" dirty="0" smtClean="0">
                        <a:solidFill>
                          <a:schemeClr val="tx1">
                            <a:lumMod val="10000"/>
                          </a:schemeClr>
                        </a:solidFill>
                      </a:endParaRPr>
                    </a:p>
                  </a:txBody>
                  <a:tcPr marL="84694" marR="84694" marT="42347" marB="423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Ce est le texte qui apparaîtra dans le menu</a:t>
                      </a:r>
                      <a:endParaRPr lang="fr-FR" sz="1700" dirty="0" smtClean="0">
                        <a:solidFill>
                          <a:schemeClr val="tx1">
                            <a:lumMod val="10000"/>
                          </a:schemeClr>
                        </a:solidFill>
                      </a:endParaRPr>
                    </a:p>
                  </a:txBody>
                  <a:tcPr marL="84694" marR="84694" marT="42347" marB="42347"/>
                </a:tc>
              </a:tr>
              <a:tr h="343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Auteur / Société</a:t>
                      </a:r>
                      <a:endParaRPr lang="fr-FR" sz="1700" dirty="0" smtClean="0">
                        <a:solidFill>
                          <a:schemeClr val="tx1">
                            <a:lumMod val="10000"/>
                          </a:schemeClr>
                        </a:solidFill>
                      </a:endParaRPr>
                    </a:p>
                  </a:txBody>
                  <a:tcPr marL="84694" marR="84694" marT="42347" marB="423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700" kern="1200" dirty="0" smtClean="0">
                          <a:effectLst/>
                        </a:rPr>
                        <a:t>Mettez votre nom ou le nom de l'entreprise</a:t>
                      </a:r>
                      <a:endParaRPr lang="fr-FR" sz="1700" dirty="0" smtClean="0">
                        <a:solidFill>
                          <a:schemeClr val="tx1">
                            <a:lumMod val="10000"/>
                          </a:schemeClr>
                        </a:solidFill>
                      </a:endParaRPr>
                    </a:p>
                  </a:txBody>
                  <a:tcPr marL="84694" marR="84694" marT="42347" marB="42347"/>
                </a:tc>
              </a:tr>
              <a:tr h="592861">
                <a:tc>
                  <a:txBody>
                    <a:bodyPr/>
                    <a:lstStyle/>
                    <a:p>
                      <a:r>
                        <a:rPr lang="fr-FR" sz="1700" kern="1200" dirty="0" smtClean="0">
                          <a:effectLst/>
                        </a:rPr>
                        <a:t>Adresse e-mail</a:t>
                      </a:r>
                      <a:endParaRPr lang="fr-FR" sz="1700" dirty="0">
                        <a:solidFill>
                          <a:schemeClr val="tx1">
                            <a:lumMod val="10000"/>
                          </a:schemeClr>
                        </a:solidFill>
                      </a:endParaRPr>
                    </a:p>
                  </a:txBody>
                  <a:tcPr marL="84694" marR="84694" marT="42347" marB="42347"/>
                </a:tc>
                <a:tc>
                  <a:txBody>
                    <a:bodyPr/>
                    <a:lstStyle/>
                    <a:p>
                      <a:r>
                        <a:rPr lang="fr-FR" sz="1700" kern="1200" dirty="0" smtClean="0">
                          <a:effectLst/>
                        </a:rPr>
                        <a:t>Mettez une adresse où les utilisateurs de votre plugin peuvent vous contacter</a:t>
                      </a:r>
                      <a:endParaRPr lang="fr-FR" sz="1700" dirty="0">
                        <a:solidFill>
                          <a:schemeClr val="tx1">
                            <a:lumMod val="10000"/>
                          </a:schemeClr>
                        </a:solidFill>
                      </a:endParaRPr>
                    </a:p>
                  </a:txBody>
                  <a:tcPr marL="84694" marR="84694" marT="42347" marB="42347"/>
                </a:tc>
              </a:tr>
            </a:tbl>
          </a:graphicData>
        </a:graphic>
      </p:graphicFrame>
      <p:grpSp>
        <p:nvGrpSpPr>
          <p:cNvPr id="12" name="Groupe 11"/>
          <p:cNvGrpSpPr/>
          <p:nvPr/>
        </p:nvGrpSpPr>
        <p:grpSpPr>
          <a:xfrm>
            <a:off x="682537" y="169885"/>
            <a:ext cx="1168829" cy="1349576"/>
            <a:chOff x="7179618" y="1858972"/>
            <a:chExt cx="1168829" cy="1349576"/>
          </a:xfrm>
        </p:grpSpPr>
        <p:grpSp>
          <p:nvGrpSpPr>
            <p:cNvPr id="14" name="Groupe 13"/>
            <p:cNvGrpSpPr/>
            <p:nvPr/>
          </p:nvGrpSpPr>
          <p:grpSpPr>
            <a:xfrm>
              <a:off x="7179618" y="1858972"/>
              <a:ext cx="1168829" cy="1349576"/>
              <a:chOff x="6849687" y="2220074"/>
              <a:chExt cx="1385887" cy="1600200"/>
            </a:xfrm>
          </p:grpSpPr>
          <p:sp>
            <p:nvSpPr>
              <p:cNvPr id="16" name="AutoShape 14"/>
              <p:cNvSpPr>
                <a:spLocks/>
              </p:cNvSpPr>
              <p:nvPr/>
            </p:nvSpPr>
            <p:spPr bwMode="auto">
              <a:xfrm>
                <a:off x="6849687" y="2220074"/>
                <a:ext cx="1385887" cy="160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EB9C2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17" name="AutoShape 15"/>
              <p:cNvSpPr>
                <a:spLocks/>
              </p:cNvSpPr>
              <p:nvPr/>
            </p:nvSpPr>
            <p:spPr bwMode="auto">
              <a:xfrm>
                <a:off x="7200524" y="2845549"/>
                <a:ext cx="1035050" cy="919163"/>
              </a:xfrm>
              <a:custGeom>
                <a:avLst/>
                <a:gdLst>
                  <a:gd name="T0" fmla="*/ 517525 w 21600"/>
                  <a:gd name="T1" fmla="*/ 459582 h 21600"/>
                  <a:gd name="T2" fmla="*/ 517525 w 21600"/>
                  <a:gd name="T3" fmla="*/ 459582 h 21600"/>
                  <a:gd name="T4" fmla="*/ 517525 w 21600"/>
                  <a:gd name="T5" fmla="*/ 459582 h 21600"/>
                  <a:gd name="T6" fmla="*/ 517525 w 21600"/>
                  <a:gd name="T7" fmla="*/ 4595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600"/>
                    </a:moveTo>
                    <a:lnTo>
                      <a:pt x="21599" y="13514"/>
                    </a:lnTo>
                    <a:lnTo>
                      <a:pt x="21523" y="4158"/>
                    </a:lnTo>
                    <a:lnTo>
                      <a:pt x="17141" y="0"/>
                    </a:lnTo>
                    <a:lnTo>
                      <a:pt x="0" y="12994"/>
                    </a:lnTo>
                    <a:lnTo>
                      <a:pt x="8967" y="21600"/>
                    </a:lnTo>
                    <a:close/>
                  </a:path>
                </a:pathLst>
              </a:custGeom>
              <a:solidFill>
                <a:srgbClr val="E3871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8" name="AutoShape 16"/>
              <p:cNvSpPr>
                <a:spLocks/>
              </p:cNvSpPr>
              <p:nvPr/>
            </p:nvSpPr>
            <p:spPr bwMode="auto">
              <a:xfrm>
                <a:off x="7035424" y="2474074"/>
                <a:ext cx="996950" cy="1149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EEAD5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gr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6239" y="2263691"/>
              <a:ext cx="622210" cy="602766"/>
            </a:xfrm>
            <a:prstGeom prst="rect">
              <a:avLst/>
            </a:prstGeom>
          </p:spPr>
        </p:pic>
      </p:grpSp>
    </p:spTree>
    <p:extLst>
      <p:ext uri="{BB962C8B-B14F-4D97-AF65-F5344CB8AC3E}">
        <p14:creationId xmlns:p14="http://schemas.microsoft.com/office/powerpoint/2010/main" val="2980149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1"/>
          <p:cNvSpPr>
            <a:spLocks/>
          </p:cNvSpPr>
          <p:nvPr/>
        </p:nvSpPr>
        <p:spPr bwMode="auto">
          <a:xfrm>
            <a:off x="1584325" y="1554957"/>
            <a:ext cx="1193007" cy="1377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7B3B6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endParaRPr>
          </a:p>
        </p:txBody>
      </p:sp>
      <p:sp>
        <p:nvSpPr>
          <p:cNvPr id="5123" name="AutoShape 2"/>
          <p:cNvSpPr>
            <a:spLocks/>
          </p:cNvSpPr>
          <p:nvPr/>
        </p:nvSpPr>
        <p:spPr bwMode="auto">
          <a:xfrm>
            <a:off x="1885950" y="2095500"/>
            <a:ext cx="892175" cy="791369"/>
          </a:xfrm>
          <a:custGeom>
            <a:avLst/>
            <a:gdLst>
              <a:gd name="T0" fmla="*/ 892175 w 21600"/>
              <a:gd name="T1" fmla="*/ 791369 h 21600"/>
              <a:gd name="T2" fmla="*/ 892175 w 21600"/>
              <a:gd name="T3" fmla="*/ 791369 h 21600"/>
              <a:gd name="T4" fmla="*/ 892175 w 21600"/>
              <a:gd name="T5" fmla="*/ 791369 h 21600"/>
              <a:gd name="T6" fmla="*/ 892175 w 21600"/>
              <a:gd name="T7" fmla="*/ 7913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64305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sz="900"/>
          </a:p>
        </p:txBody>
      </p:sp>
      <p:sp>
        <p:nvSpPr>
          <p:cNvPr id="18435" name="AutoShape 3"/>
          <p:cNvSpPr>
            <a:spLocks/>
          </p:cNvSpPr>
          <p:nvPr/>
        </p:nvSpPr>
        <p:spPr bwMode="auto">
          <a:xfrm>
            <a:off x="0" y="4984750"/>
            <a:ext cx="12274550" cy="189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E8E8E8"/>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endParaRPr>
          </a:p>
        </p:txBody>
      </p:sp>
      <p:sp>
        <p:nvSpPr>
          <p:cNvPr id="5125" name="AutoShape 4"/>
          <p:cNvSpPr>
            <a:spLocks/>
          </p:cNvSpPr>
          <p:nvPr/>
        </p:nvSpPr>
        <p:spPr bwMode="auto">
          <a:xfrm>
            <a:off x="742950" y="5299075"/>
            <a:ext cx="10445750" cy="381000"/>
          </a:xfrm>
          <a:custGeom>
            <a:avLst/>
            <a:gdLst>
              <a:gd name="T0" fmla="*/ 10445750 w 21600"/>
              <a:gd name="T1" fmla="*/ 381000 h 21600"/>
              <a:gd name="T2" fmla="*/ 10445750 w 21600"/>
              <a:gd name="T3" fmla="*/ 381000 h 21600"/>
              <a:gd name="T4" fmla="*/ 10445750 w 21600"/>
              <a:gd name="T5" fmla="*/ 381000 h 21600"/>
              <a:gd name="T6" fmla="*/ 10445750 w 21600"/>
              <a:gd name="T7" fmla="*/ 381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eaLnBrk="1"/>
            <a:r>
              <a:rPr lang="en-US" sz="2200" b="1" dirty="0">
                <a:solidFill>
                  <a:srgbClr val="4D4D4D"/>
                </a:solidFill>
                <a:latin typeface="Aleo" panose="020F0502020204030203" pitchFamily="34" charset="0"/>
                <a:ea typeface="Aleo Regular" charset="0"/>
                <a:cs typeface="Aleo Regular" charset="0"/>
                <a:sym typeface="Aleo Regular" charset="0"/>
              </a:rPr>
              <a:t>Conclusion</a:t>
            </a:r>
            <a:endParaRPr lang="en-US" sz="2800" dirty="0"/>
          </a:p>
        </p:txBody>
      </p:sp>
      <p:sp>
        <p:nvSpPr>
          <p:cNvPr id="5126" name="AutoShape 5"/>
          <p:cNvSpPr>
            <a:spLocks/>
          </p:cNvSpPr>
          <p:nvPr/>
        </p:nvSpPr>
        <p:spPr bwMode="auto">
          <a:xfrm>
            <a:off x="742950" y="5835650"/>
            <a:ext cx="10356850" cy="609600"/>
          </a:xfrm>
          <a:custGeom>
            <a:avLst/>
            <a:gdLst>
              <a:gd name="T0" fmla="*/ 10356850 w 21600"/>
              <a:gd name="T1" fmla="*/ 609600 h 21600"/>
              <a:gd name="T2" fmla="*/ 10356850 w 21600"/>
              <a:gd name="T3" fmla="*/ 609600 h 21600"/>
              <a:gd name="T4" fmla="*/ 10356850 w 21600"/>
              <a:gd name="T5" fmla="*/ 609600 h 21600"/>
              <a:gd name="T6" fmla="*/ 10356850 w 21600"/>
              <a:gd name="T7" fmla="*/ 609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eaLnBrk="1"/>
            <a:r>
              <a:rPr lang="en-US" sz="1800" dirty="0" smtClean="0">
                <a:solidFill>
                  <a:srgbClr val="4D4D4D"/>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 </a:t>
            </a:r>
            <a:endParaRPr lang="en-US" sz="2800" dirty="0"/>
          </a:p>
        </p:txBody>
      </p:sp>
      <p:sp>
        <p:nvSpPr>
          <p:cNvPr id="18438" name="AutoShape 6"/>
          <p:cNvSpPr>
            <a:spLocks/>
          </p:cNvSpPr>
          <p:nvPr/>
        </p:nvSpPr>
        <p:spPr bwMode="auto">
          <a:xfrm>
            <a:off x="1754982" y="1765300"/>
            <a:ext cx="858044" cy="9898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87437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endParaRPr>
          </a:p>
        </p:txBody>
      </p:sp>
      <p:sp>
        <p:nvSpPr>
          <p:cNvPr id="18439" name="AutoShape 7"/>
          <p:cNvSpPr>
            <a:spLocks/>
          </p:cNvSpPr>
          <p:nvPr/>
        </p:nvSpPr>
        <p:spPr bwMode="auto">
          <a:xfrm>
            <a:off x="1584325" y="3321050"/>
            <a:ext cx="1193007" cy="13771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EB9C2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endParaRPr>
          </a:p>
        </p:txBody>
      </p:sp>
      <p:sp>
        <p:nvSpPr>
          <p:cNvPr id="5129" name="AutoShape 8"/>
          <p:cNvSpPr>
            <a:spLocks/>
          </p:cNvSpPr>
          <p:nvPr/>
        </p:nvSpPr>
        <p:spPr bwMode="auto">
          <a:xfrm>
            <a:off x="1885950" y="3860800"/>
            <a:ext cx="892175" cy="791369"/>
          </a:xfrm>
          <a:custGeom>
            <a:avLst/>
            <a:gdLst>
              <a:gd name="T0" fmla="*/ 892175 w 21600"/>
              <a:gd name="T1" fmla="*/ 791369 h 21600"/>
              <a:gd name="T2" fmla="*/ 892175 w 21600"/>
              <a:gd name="T3" fmla="*/ 791369 h 21600"/>
              <a:gd name="T4" fmla="*/ 892175 w 21600"/>
              <a:gd name="T5" fmla="*/ 791369 h 21600"/>
              <a:gd name="T6" fmla="*/ 892175 w 21600"/>
              <a:gd name="T7" fmla="*/ 7913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E3871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sz="900"/>
          </a:p>
        </p:txBody>
      </p:sp>
      <p:sp>
        <p:nvSpPr>
          <p:cNvPr id="16" name="AutoShape 9"/>
          <p:cNvSpPr>
            <a:spLocks/>
          </p:cNvSpPr>
          <p:nvPr/>
        </p:nvSpPr>
        <p:spPr bwMode="auto">
          <a:xfrm>
            <a:off x="1728478" y="3470104"/>
            <a:ext cx="921124" cy="10625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EEAD5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5131" name="AutoShape 10"/>
          <p:cNvSpPr>
            <a:spLocks/>
          </p:cNvSpPr>
          <p:nvPr/>
        </p:nvSpPr>
        <p:spPr bwMode="auto">
          <a:xfrm>
            <a:off x="689769" y="42227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eaLnBrk="1"/>
            <a:r>
              <a:rPr lang="fr-FR" sz="4600" b="1" dirty="0" smtClean="0">
                <a:solidFill>
                  <a:srgbClr val="4D4D4D"/>
                </a:solidFill>
                <a:latin typeface="Aleo" panose="020F0502020204030203" pitchFamily="34" charset="0"/>
                <a:ea typeface="Aleo Regular" charset="0"/>
                <a:cs typeface="Aleo Regular" charset="0"/>
                <a:sym typeface="Aleo Regular" charset="0"/>
              </a:rPr>
              <a:t>Procédure</a:t>
            </a:r>
            <a:r>
              <a:rPr lang="en-US" sz="4600" b="1" dirty="0" smtClean="0">
                <a:solidFill>
                  <a:srgbClr val="4D4D4D"/>
                </a:solidFill>
                <a:latin typeface="Aleo" panose="020F0502020204030203" pitchFamily="34" charset="0"/>
                <a:ea typeface="Aleo Regular" charset="0"/>
                <a:cs typeface="Aleo Regular" charset="0"/>
                <a:sym typeface="Aleo Regular" charset="0"/>
              </a:rPr>
              <a:t> de </a:t>
            </a:r>
            <a:r>
              <a:rPr lang="fr-FR" sz="4600" b="1" dirty="0" smtClean="0">
                <a:solidFill>
                  <a:srgbClr val="4D4D4D"/>
                </a:solidFill>
                <a:latin typeface="Aleo" panose="020F0502020204030203" pitchFamily="34" charset="0"/>
                <a:ea typeface="Aleo Regular" charset="0"/>
                <a:cs typeface="Aleo Regular" charset="0"/>
                <a:sym typeface="Aleo Regular" charset="0"/>
              </a:rPr>
              <a:t>réalisation</a:t>
            </a:r>
            <a:endParaRPr lang="fr-FR" sz="2800" dirty="0"/>
          </a:p>
        </p:txBody>
      </p:sp>
      <p:sp>
        <p:nvSpPr>
          <p:cNvPr id="5134" name="AutoShape 13"/>
          <p:cNvSpPr>
            <a:spLocks/>
          </p:cNvSpPr>
          <p:nvPr/>
        </p:nvSpPr>
        <p:spPr bwMode="auto">
          <a:xfrm>
            <a:off x="3613150" y="1800225"/>
            <a:ext cx="7181850" cy="889000"/>
          </a:xfrm>
          <a:custGeom>
            <a:avLst/>
            <a:gdLst>
              <a:gd name="T0" fmla="*/ 7181850 w 21600"/>
              <a:gd name="T1" fmla="*/ 889000 h 21600"/>
              <a:gd name="T2" fmla="*/ 7181850 w 21600"/>
              <a:gd name="T3" fmla="*/ 889000 h 21600"/>
              <a:gd name="T4" fmla="*/ 7181850 w 21600"/>
              <a:gd name="T5" fmla="*/ 889000 h 21600"/>
              <a:gd name="T6" fmla="*/ 7181850 w 21600"/>
              <a:gd name="T7" fmla="*/ 889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285750" indent="-285750" algn="l">
              <a:buFont typeface="Arial" panose="020B0604020202020204" pitchFamily="34" charset="0"/>
              <a:buChar char="•"/>
            </a:pPr>
            <a:r>
              <a:rPr lang="fr-FR" sz="1800" dirty="0" smtClean="0"/>
              <a:t> </a:t>
            </a:r>
            <a:r>
              <a:rPr lang="fr-FR" sz="1800" dirty="0" err="1" smtClean="0">
                <a:solidFill>
                  <a:srgbClr val="4D4D4D"/>
                </a:solidFill>
                <a:latin typeface="Lato Light" panose="020F0302020204030203" pitchFamily="34" charset="0"/>
              </a:rPr>
              <a:t>Qgis</a:t>
            </a:r>
            <a:endParaRPr lang="fr-FR" sz="1800" dirty="0" smtClean="0">
              <a:solidFill>
                <a:srgbClr val="4D4D4D"/>
              </a:solidFill>
              <a:latin typeface="Lato Light" panose="020F0302020204030203" pitchFamily="34" charset="0"/>
              <a:sym typeface="Lato Light" panose="020F0302020204030203" pitchFamily="34" charset="0"/>
            </a:endParaRPr>
          </a:p>
          <a:p>
            <a:pPr algn="l"/>
            <a:r>
              <a:rPr lang="fr-FR" sz="1800" dirty="0" smtClean="0">
                <a:solidFill>
                  <a:srgbClr val="4D4D4D"/>
                </a:solidFill>
                <a:latin typeface="Lato Light" panose="020F0302020204030203" pitchFamily="34" charset="0"/>
                <a:sym typeface="Lato Light" panose="020F0302020204030203" pitchFamily="34" charset="0"/>
              </a:rPr>
              <a:t>          Pourquoi utiliser </a:t>
            </a:r>
            <a:r>
              <a:rPr lang="fr-FR" sz="1800" dirty="0" err="1" smtClean="0">
                <a:solidFill>
                  <a:srgbClr val="4D4D4D"/>
                </a:solidFill>
                <a:latin typeface="Lato Light" panose="020F0302020204030203" pitchFamily="34" charset="0"/>
                <a:sym typeface="Lato Light" panose="020F0302020204030203" pitchFamily="34" charset="0"/>
              </a:rPr>
              <a:t>Qgis</a:t>
            </a:r>
            <a:r>
              <a:rPr lang="fr-FR" sz="1800" dirty="0" smtClean="0">
                <a:solidFill>
                  <a:srgbClr val="4D4D4D"/>
                </a:solidFill>
                <a:latin typeface="Lato Light" panose="020F0302020204030203" pitchFamily="34" charset="0"/>
                <a:sym typeface="Lato Light" panose="020F0302020204030203" pitchFamily="34" charset="0"/>
              </a:rPr>
              <a:t> ?</a:t>
            </a:r>
          </a:p>
          <a:p>
            <a:pPr algn="l" eaLnBrk="1"/>
            <a:r>
              <a:rPr lang="fr-FR" sz="1800" dirty="0">
                <a:solidFill>
                  <a:srgbClr val="4D4D4D"/>
                </a:solidFill>
                <a:latin typeface="Lato Light" panose="020F0302020204030203" pitchFamily="34" charset="0"/>
                <a:sym typeface="Lato Light" panose="020F0302020204030203" pitchFamily="34" charset="0"/>
              </a:rPr>
              <a:t> </a:t>
            </a:r>
            <a:r>
              <a:rPr lang="fr-FR" sz="1800" dirty="0" smtClean="0">
                <a:solidFill>
                  <a:srgbClr val="4D4D4D"/>
                </a:solidFill>
                <a:latin typeface="Lato Light" panose="020F0302020204030203" pitchFamily="34" charset="0"/>
                <a:sym typeface="Lato Light" panose="020F0302020204030203" pitchFamily="34" charset="0"/>
              </a:rPr>
              <a:t>         Les </a:t>
            </a:r>
            <a:r>
              <a:rPr lang="fr-FR" sz="1800" dirty="0" err="1" smtClean="0">
                <a:solidFill>
                  <a:srgbClr val="4D4D4D"/>
                </a:solidFill>
                <a:latin typeface="Lato Light" panose="020F0302020204030203" pitchFamily="34" charset="0"/>
                <a:sym typeface="Lato Light" panose="020F0302020204030203" pitchFamily="34" charset="0"/>
              </a:rPr>
              <a:t>anvantages</a:t>
            </a:r>
            <a:r>
              <a:rPr lang="fr-FR" sz="1800" dirty="0" smtClean="0">
                <a:solidFill>
                  <a:srgbClr val="4D4D4D"/>
                </a:solidFill>
                <a:latin typeface="Lato Light" panose="020F0302020204030203" pitchFamily="34" charset="0"/>
                <a:sym typeface="Lato Light" panose="020F0302020204030203" pitchFamily="34" charset="0"/>
              </a:rPr>
              <a:t> </a:t>
            </a:r>
            <a:endParaRPr lang="fr-FR" sz="1800" dirty="0" smtClean="0">
              <a:solidFill>
                <a:srgbClr val="4D4D4D"/>
              </a:solidFill>
              <a:latin typeface="Lato Light" panose="020F0302020204030203" pitchFamily="34" charset="0"/>
              <a:sym typeface="Lato Light" panose="020F0302020204030203" pitchFamily="34" charset="0"/>
            </a:endParaRPr>
          </a:p>
          <a:p>
            <a:pPr marL="285750" indent="-285750" algn="l" eaLnBrk="1">
              <a:buFont typeface="Arial" panose="020B0604020202020204" pitchFamily="34" charset="0"/>
              <a:buChar char="•"/>
            </a:pPr>
            <a:r>
              <a:rPr lang="fr-FR" sz="1800" dirty="0" smtClean="0">
                <a:solidFill>
                  <a:srgbClr val="4D4D4D"/>
                </a:solidFill>
                <a:latin typeface="Lato Light" panose="020F0302020204030203" pitchFamily="34" charset="0"/>
                <a:sym typeface="Lato Light" panose="020F0302020204030203" pitchFamily="34" charset="0"/>
              </a:rPr>
              <a:t>Python</a:t>
            </a:r>
          </a:p>
          <a:p>
            <a:pPr algn="l" eaLnBrk="1"/>
            <a:r>
              <a:rPr lang="fr-FR" sz="1800" dirty="0" smtClean="0">
                <a:solidFill>
                  <a:srgbClr val="4D4D4D"/>
                </a:solidFill>
                <a:latin typeface="Lato Light" panose="020F0302020204030203" pitchFamily="34" charset="0"/>
                <a:sym typeface="Lato Light" panose="020F0302020204030203" pitchFamily="34" charset="0"/>
              </a:rPr>
              <a:t>           Caractéristiques </a:t>
            </a:r>
          </a:p>
          <a:p>
            <a:pPr algn="l" eaLnBrk="1"/>
            <a:r>
              <a:rPr lang="fr-FR" sz="1800" dirty="0" smtClean="0">
                <a:solidFill>
                  <a:srgbClr val="4D4D4D"/>
                </a:solidFill>
                <a:latin typeface="Lato Light" panose="020F0302020204030203" pitchFamily="34" charset="0"/>
                <a:sym typeface="Lato Light" panose="020F0302020204030203" pitchFamily="34" charset="0"/>
              </a:rPr>
              <a:t>           Domaine d’application </a:t>
            </a:r>
            <a:endParaRPr lang="fr-FR" sz="2800" dirty="0"/>
          </a:p>
        </p:txBody>
      </p:sp>
      <p:sp>
        <p:nvSpPr>
          <p:cNvPr id="5135" name="AutoShape 14"/>
          <p:cNvSpPr>
            <a:spLocks/>
          </p:cNvSpPr>
          <p:nvPr/>
        </p:nvSpPr>
        <p:spPr bwMode="auto">
          <a:xfrm>
            <a:off x="3613150" y="3568700"/>
            <a:ext cx="7181850" cy="1172368"/>
          </a:xfrm>
          <a:custGeom>
            <a:avLst/>
            <a:gdLst>
              <a:gd name="T0" fmla="*/ 7181850 w 21600"/>
              <a:gd name="T1" fmla="*/ 889000 h 21600"/>
              <a:gd name="T2" fmla="*/ 7181850 w 21600"/>
              <a:gd name="T3" fmla="*/ 889000 h 21600"/>
              <a:gd name="T4" fmla="*/ 7181850 w 21600"/>
              <a:gd name="T5" fmla="*/ 889000 h 21600"/>
              <a:gd name="T6" fmla="*/ 7181850 w 21600"/>
              <a:gd name="T7" fmla="*/ 889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285750" indent="-285750" algn="l" eaLnBrk="1">
              <a:buFont typeface="Arial" panose="020B0604020202020204" pitchFamily="34" charset="0"/>
              <a:buChar char="•"/>
            </a:pPr>
            <a:r>
              <a:rPr lang="en-US" sz="1800" dirty="0" err="1" smtClean="0">
                <a:solidFill>
                  <a:srgbClr val="4D4D4D"/>
                </a:solidFill>
                <a:latin typeface="Lato Light" panose="020F0302020204030203" pitchFamily="34" charset="0"/>
                <a:sym typeface="Lato Light" panose="020F0302020204030203" pitchFamily="34" charset="0"/>
              </a:rPr>
              <a:t>PyQgis</a:t>
            </a:r>
            <a:endParaRPr lang="en-US" sz="1800" dirty="0" smtClean="0">
              <a:solidFill>
                <a:srgbClr val="4D4D4D"/>
              </a:solidFill>
              <a:latin typeface="Lato Light" panose="020F0302020204030203" pitchFamily="34" charset="0"/>
              <a:sym typeface="Lato Light" panose="020F0302020204030203" pitchFamily="34" charset="0"/>
            </a:endParaRPr>
          </a:p>
          <a:p>
            <a:pPr marL="285750" indent="-285750" algn="l" eaLnBrk="1">
              <a:buFont typeface="Arial" panose="020B0604020202020204" pitchFamily="34" charset="0"/>
              <a:buChar char="•"/>
            </a:pPr>
            <a:r>
              <a:rPr lang="en-US" sz="1800" dirty="0" err="1" smtClean="0">
                <a:solidFill>
                  <a:srgbClr val="4D4D4D"/>
                </a:solidFill>
                <a:latin typeface="Lato Light" panose="020F0302020204030203" pitchFamily="34" charset="0"/>
                <a:sym typeface="Lato Light" panose="020F0302020204030203" pitchFamily="34" charset="0"/>
              </a:rPr>
              <a:t>QtDesigner</a:t>
            </a:r>
            <a:endParaRPr lang="en-US" sz="1800" dirty="0" smtClean="0">
              <a:solidFill>
                <a:srgbClr val="4D4D4D"/>
              </a:solidFill>
              <a:latin typeface="Lato Light" panose="020F0302020204030203" pitchFamily="34" charset="0"/>
              <a:sym typeface="Lato Light" panose="020F0302020204030203" pitchFamily="34" charset="0"/>
            </a:endParaRPr>
          </a:p>
          <a:p>
            <a:pPr marL="285750" indent="-285750" algn="l" eaLnBrk="1">
              <a:buFont typeface="Arial" panose="020B0604020202020204" pitchFamily="34" charset="0"/>
              <a:buChar char="•"/>
            </a:pPr>
            <a:r>
              <a:rPr lang="en-US" sz="1800" dirty="0" smtClean="0">
                <a:solidFill>
                  <a:srgbClr val="4D4D4D"/>
                </a:solidFill>
                <a:latin typeface="Lato Light" panose="020F0302020204030203" pitchFamily="34" charset="0"/>
                <a:sym typeface="Lato Light" panose="020F0302020204030203" pitchFamily="34" charset="0"/>
              </a:rPr>
              <a:t>Widget</a:t>
            </a:r>
          </a:p>
          <a:p>
            <a:pPr marL="285750" indent="-285750" algn="l" eaLnBrk="1">
              <a:buFont typeface="Arial" panose="020B0604020202020204" pitchFamily="34" charset="0"/>
              <a:buChar char="•"/>
            </a:pPr>
            <a:r>
              <a:rPr lang="en-US" sz="1800" dirty="0" smtClean="0">
                <a:solidFill>
                  <a:srgbClr val="4D4D4D"/>
                </a:solidFill>
                <a:latin typeface="Lato Light" panose="020F0302020204030203" pitchFamily="34" charset="0"/>
                <a:sym typeface="Lato Light" panose="020F0302020204030203" pitchFamily="34" charset="0"/>
              </a:rPr>
              <a:t>Plugin Builder</a:t>
            </a:r>
          </a:p>
          <a:p>
            <a:pPr marL="285750" indent="-285750" algn="l" eaLnBrk="1">
              <a:buFont typeface="Arial" panose="020B0604020202020204" pitchFamily="34" charset="0"/>
              <a:buChar char="•"/>
            </a:pPr>
            <a:r>
              <a:rPr lang="fr-FR" sz="1800" dirty="0" smtClean="0">
                <a:solidFill>
                  <a:srgbClr val="4D4D4D"/>
                </a:solidFill>
                <a:latin typeface="Lato Light" panose="020F0302020204030203" pitchFamily="34" charset="0"/>
                <a:sym typeface="Lato Light" panose="020F0302020204030203" pitchFamily="34" charset="0"/>
              </a:rPr>
              <a:t>Outils</a:t>
            </a:r>
            <a:r>
              <a:rPr lang="en-US" sz="1800" dirty="0" smtClean="0">
                <a:solidFill>
                  <a:srgbClr val="4D4D4D"/>
                </a:solidFill>
                <a:latin typeface="Lato Light" panose="020F0302020204030203" pitchFamily="34" charset="0"/>
                <a:sym typeface="Lato Light" panose="020F0302020204030203" pitchFamily="34" charset="0"/>
              </a:rPr>
              <a:t> </a:t>
            </a:r>
            <a:r>
              <a:rPr lang="en-US" sz="1800" dirty="0" err="1" smtClean="0">
                <a:solidFill>
                  <a:srgbClr val="4D4D4D"/>
                </a:solidFill>
                <a:latin typeface="Lato Light" panose="020F0302020204030203" pitchFamily="34" charset="0"/>
                <a:sym typeface="Lato Light" panose="020F0302020204030203" pitchFamily="34" charset="0"/>
              </a:rPr>
              <a:t>Réalisé</a:t>
            </a:r>
            <a:endParaRPr lang="en-US" sz="1800" dirty="0" smtClean="0">
              <a:solidFill>
                <a:srgbClr val="4D4D4D"/>
              </a:solidFill>
              <a:latin typeface="Lato Light" panose="020F0302020204030203" pitchFamily="34" charset="0"/>
              <a:sym typeface="Lato Light" panose="020F0302020204030203" pitchFamily="34" charset="0"/>
            </a:endParaRPr>
          </a:p>
        </p:txBody>
      </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0814" y="1858242"/>
            <a:ext cx="825015" cy="799233"/>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5502" y="3631406"/>
            <a:ext cx="727076" cy="704355"/>
          </a:xfrm>
          <a:prstGeom prst="rect">
            <a:avLst/>
          </a:prstGeom>
        </p:spPr>
      </p:pic>
    </p:spTree>
    <p:extLst>
      <p:ext uri="{BB962C8B-B14F-4D97-AF65-F5344CB8AC3E}">
        <p14:creationId xmlns:p14="http://schemas.microsoft.com/office/powerpoint/2010/main" val="53428910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400" dirty="0" smtClean="0">
                  <a:solidFill>
                    <a:schemeClr val="bg2">
                      <a:lumMod val="25000"/>
                    </a:schemeClr>
                  </a:solidFill>
                </a:rPr>
                <a:t> </a:t>
              </a:r>
              <a:r>
                <a:rPr lang="fr-FR" sz="2400" dirty="0">
                  <a:solidFill>
                    <a:schemeClr val="bg2">
                      <a:lumMod val="25000"/>
                    </a:schemeClr>
                  </a:solidFill>
                </a:rPr>
                <a:t>Il Ya plusieurs champs facultatifs, mais fortement recommandé que vous devriez considérer lors de la génération de remplir un nouveau plugin.</a:t>
              </a:r>
            </a:p>
            <a:p>
              <a:pPr algn="just"/>
              <a:endParaRPr lang="fr-FR" sz="2400" dirty="0"/>
            </a:p>
            <a:p>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Paramètres </a:t>
              </a:r>
              <a:r>
                <a:rPr lang="fr-FR" sz="4600" b="1" dirty="0">
                  <a:solidFill>
                    <a:srgbClr val="4D4D4D"/>
                  </a:solidFill>
                  <a:latin typeface="Aleo" panose="020F0502020204030203" pitchFamily="34" charset="0"/>
                  <a:ea typeface="Aleo Regular" charset="0"/>
                  <a:cs typeface="Aleo Regular" charset="0"/>
                </a:rPr>
                <a:t>facultatifs</a:t>
              </a:r>
              <a:r>
                <a:rPr lang="fr-FR" sz="4800" dirty="0">
                  <a:solidFill>
                    <a:schemeClr val="accent6">
                      <a:lumMod val="60000"/>
                      <a:lumOff val="40000"/>
                    </a:schemeClr>
                  </a:solidFill>
                </a:rPr>
                <a:t> </a:t>
              </a:r>
              <a:r>
                <a:rPr lang="fr-FR" sz="4800" dirty="0"/>
                <a:t/>
              </a:r>
              <a:br>
                <a:rPr lang="fr-FR" sz="4800" dirty="0"/>
              </a:br>
              <a:endParaRPr lang="fr-FR" sz="4600" b="1" dirty="0">
                <a:solidFill>
                  <a:srgbClr val="4D4D4D"/>
                </a:solidFill>
                <a:latin typeface="Aleo" panose="020F0502020204030203" pitchFamily="34" charset="0"/>
                <a:ea typeface="Aleo Regular" charset="0"/>
                <a:cs typeface="Aleo Regular" charset="0"/>
              </a:endParaRPr>
            </a:p>
          </p:txBody>
        </p:sp>
      </p:grpSp>
      <p:graphicFrame>
        <p:nvGraphicFramePr>
          <p:cNvPr id="11" name="Tableau 10"/>
          <p:cNvGraphicFramePr>
            <a:graphicFrameLocks noGrp="1"/>
          </p:cNvGraphicFramePr>
          <p:nvPr>
            <p:extLst>
              <p:ext uri="{D42A27DB-BD31-4B8C-83A1-F6EECF244321}">
                <p14:modId xmlns:p14="http://schemas.microsoft.com/office/powerpoint/2010/main" val="2344587722"/>
              </p:ext>
            </p:extLst>
          </p:nvPr>
        </p:nvGraphicFramePr>
        <p:xfrm>
          <a:off x="1148788" y="3342955"/>
          <a:ext cx="8688281" cy="3118563"/>
        </p:xfrm>
        <a:graphic>
          <a:graphicData uri="http://schemas.openxmlformats.org/drawingml/2006/table">
            <a:tbl>
              <a:tblPr firstRow="1" bandRow="1">
                <a:tableStyleId>{FABFCF23-3B69-468F-B69F-88F6DE6A72F2}</a:tableStyleId>
              </a:tblPr>
              <a:tblGrid>
                <a:gridCol w="2153506"/>
                <a:gridCol w="6534775"/>
              </a:tblGrid>
              <a:tr h="521361">
                <a:tc>
                  <a:txBody>
                    <a:bodyPr/>
                    <a:lstStyle/>
                    <a:p>
                      <a:r>
                        <a:rPr lang="fr-FR" sz="1800" kern="1200" dirty="0" smtClean="0">
                          <a:effectLst/>
                        </a:rPr>
                        <a:t>Bug Tracker</a:t>
                      </a:r>
                      <a:endParaRPr lang="fr-FR" dirty="0"/>
                    </a:p>
                  </a:txBody>
                  <a:tcPr/>
                </a:tc>
                <a:tc>
                  <a:txBody>
                    <a:bodyPr/>
                    <a:lstStyle/>
                    <a:p>
                      <a:r>
                        <a:rPr lang="fr-FR" sz="1800" kern="1200" dirty="0" smtClean="0">
                          <a:effectLst/>
                        </a:rPr>
                        <a:t>Une URL pointant vers le bug / Issue Tracker pour votre plugin</a:t>
                      </a:r>
                      <a:endParaRPr lang="fr-FR" dirty="0"/>
                    </a:p>
                  </a:txBody>
                  <a:tcPr/>
                </a:tc>
              </a:tr>
              <a:tr h="521361">
                <a:tc>
                  <a:txBody>
                    <a:bodyPr/>
                    <a:lstStyle/>
                    <a:p>
                      <a:r>
                        <a:rPr lang="fr-FR" sz="1800" kern="1200" dirty="0" smtClean="0">
                          <a:effectLst/>
                        </a:rPr>
                        <a:t>Page d'accueil</a:t>
                      </a:r>
                      <a:endParaRPr lang="fr-FR" dirty="0">
                        <a:solidFill>
                          <a:schemeClr val="tx1">
                            <a:lumMod val="10000"/>
                          </a:schemeClr>
                        </a:solidFill>
                      </a:endParaRPr>
                    </a:p>
                  </a:txBody>
                  <a:tcPr/>
                </a:tc>
                <a:tc>
                  <a:txBody>
                    <a:bodyPr/>
                    <a:lstStyle/>
                    <a:p>
                      <a:r>
                        <a:rPr lang="fr-FR" sz="1800" kern="1200" dirty="0" smtClean="0">
                          <a:effectLst/>
                        </a:rPr>
                        <a:t>L'URL de la page d'accueil de votre plugin</a:t>
                      </a:r>
                      <a:endParaRPr lang="fr-FR" dirty="0">
                        <a:solidFill>
                          <a:schemeClr val="tx1">
                            <a:lumMod val="10000"/>
                          </a:schemeClr>
                        </a:solidFill>
                      </a:endParaRPr>
                    </a:p>
                  </a:txBody>
                  <a:tcPr/>
                </a:tc>
              </a:tr>
              <a:tr h="521361">
                <a:tc>
                  <a:txBody>
                    <a:bodyPr/>
                    <a:lstStyle/>
                    <a:p>
                      <a:r>
                        <a:rPr lang="fr-FR" sz="1800" kern="1200" dirty="0" smtClean="0">
                          <a:effectLst/>
                        </a:rPr>
                        <a:t>Repository</a:t>
                      </a:r>
                      <a:endParaRPr lang="fr-FR" dirty="0">
                        <a:solidFill>
                          <a:schemeClr val="tx1">
                            <a:lumMod val="10000"/>
                          </a:schemeClr>
                        </a:solidFill>
                      </a:endParaRPr>
                    </a:p>
                  </a:txBody>
                  <a:tcPr/>
                </a:tc>
                <a:tc>
                  <a:txBody>
                    <a:bodyPr/>
                    <a:lstStyle/>
                    <a:p>
                      <a:r>
                        <a:rPr lang="fr-FR" sz="1800" kern="1200" dirty="0" smtClean="0">
                          <a:effectLst/>
                        </a:rPr>
                        <a:t>L'URL du référentiel de code source pour votre plugin</a:t>
                      </a:r>
                      <a:endParaRPr lang="fr-FR" dirty="0">
                        <a:solidFill>
                          <a:schemeClr val="tx1">
                            <a:lumMod val="10000"/>
                          </a:schemeClr>
                        </a:solidFill>
                      </a:endParaRPr>
                    </a:p>
                  </a:txBody>
                  <a:tcPr/>
                </a:tc>
              </a:tr>
              <a:tr h="521361">
                <a:tc>
                  <a:txBody>
                    <a:bodyPr/>
                    <a:lstStyle/>
                    <a:p>
                      <a:r>
                        <a:rPr lang="fr-FR" sz="1800" kern="1200" dirty="0" smtClean="0">
                          <a:effectLst/>
                        </a:rPr>
                        <a:t>Tags</a:t>
                      </a:r>
                      <a:endParaRPr lang="fr-FR" dirty="0">
                        <a:solidFill>
                          <a:schemeClr val="tx1">
                            <a:lumMod val="10000"/>
                          </a:schemeClr>
                        </a:solidFill>
                      </a:endParaRPr>
                    </a:p>
                  </a:txBody>
                  <a:tcPr/>
                </a:tc>
                <a:tc>
                  <a:txBody>
                    <a:bodyPr/>
                    <a:lstStyle/>
                    <a:p>
                      <a:r>
                        <a:rPr lang="fr-FR" sz="1800" kern="1200" dirty="0" smtClean="0">
                          <a:effectLst/>
                        </a:rPr>
                        <a:t>Les tags sont une liste de mots-clés décrivant la fonction (s) de votre plugin séparées par des virgules</a:t>
                      </a:r>
                      <a:endParaRPr lang="fr-FR" dirty="0">
                        <a:solidFill>
                          <a:schemeClr val="tx1">
                            <a:lumMod val="10000"/>
                          </a:schemeClr>
                        </a:solidFill>
                      </a:endParaRPr>
                    </a:p>
                  </a:txBody>
                  <a:tcPr/>
                </a:tc>
              </a:tr>
              <a:tr h="521361">
                <a:tc>
                  <a:txBody>
                    <a:bodyPr/>
                    <a:lstStyle/>
                    <a:p>
                      <a:r>
                        <a:rPr lang="fr-FR" sz="1800" kern="1200" dirty="0" smtClean="0">
                          <a:effectLst/>
                        </a:rPr>
                        <a:t>Expérimental</a:t>
                      </a:r>
                      <a:endParaRPr lang="fr-FR" dirty="0">
                        <a:solidFill>
                          <a:schemeClr val="tx1">
                            <a:lumMod val="10000"/>
                          </a:schemeClr>
                        </a:solidFill>
                      </a:endParaRPr>
                    </a:p>
                  </a:txBody>
                  <a:tcPr/>
                </a:tc>
                <a:tc>
                  <a:txBody>
                    <a:bodyPr/>
                    <a:lstStyle/>
                    <a:p>
                      <a:r>
                        <a:rPr lang="fr-FR" sz="1800" kern="1200" dirty="0" smtClean="0">
                          <a:effectLst/>
                        </a:rPr>
                        <a:t>Cochez cette case si votre plugin est considérée comme expérimentale, ce qui signifie qu'il est incomplet ou peut provoquer des conséquences inattendues</a:t>
                      </a:r>
                      <a:endParaRPr lang="fr-FR" dirty="0">
                        <a:solidFill>
                          <a:schemeClr val="tx1">
                            <a:lumMod val="10000"/>
                          </a:schemeClr>
                        </a:solidFill>
                      </a:endParaRPr>
                    </a:p>
                  </a:txBody>
                  <a:tcPr/>
                </a:tc>
              </a:tr>
            </a:tbl>
          </a:graphicData>
        </a:graphic>
      </p:graphicFrame>
      <p:grpSp>
        <p:nvGrpSpPr>
          <p:cNvPr id="12" name="Groupe 11"/>
          <p:cNvGrpSpPr/>
          <p:nvPr/>
        </p:nvGrpSpPr>
        <p:grpSpPr>
          <a:xfrm>
            <a:off x="682537" y="169885"/>
            <a:ext cx="1168829" cy="1349576"/>
            <a:chOff x="7179618" y="1858972"/>
            <a:chExt cx="1168829" cy="1349576"/>
          </a:xfrm>
        </p:grpSpPr>
        <p:grpSp>
          <p:nvGrpSpPr>
            <p:cNvPr id="14" name="Groupe 13"/>
            <p:cNvGrpSpPr/>
            <p:nvPr/>
          </p:nvGrpSpPr>
          <p:grpSpPr>
            <a:xfrm>
              <a:off x="7179618" y="1858972"/>
              <a:ext cx="1168829" cy="1349576"/>
              <a:chOff x="6849687" y="2220074"/>
              <a:chExt cx="1385887" cy="1600200"/>
            </a:xfrm>
          </p:grpSpPr>
          <p:sp>
            <p:nvSpPr>
              <p:cNvPr id="16" name="AutoShape 14"/>
              <p:cNvSpPr>
                <a:spLocks/>
              </p:cNvSpPr>
              <p:nvPr/>
            </p:nvSpPr>
            <p:spPr bwMode="auto">
              <a:xfrm>
                <a:off x="6849687" y="2220074"/>
                <a:ext cx="1385887" cy="160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EB9C2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17" name="AutoShape 15"/>
              <p:cNvSpPr>
                <a:spLocks/>
              </p:cNvSpPr>
              <p:nvPr/>
            </p:nvSpPr>
            <p:spPr bwMode="auto">
              <a:xfrm>
                <a:off x="7200524" y="2845549"/>
                <a:ext cx="1035050" cy="919163"/>
              </a:xfrm>
              <a:custGeom>
                <a:avLst/>
                <a:gdLst>
                  <a:gd name="T0" fmla="*/ 517525 w 21600"/>
                  <a:gd name="T1" fmla="*/ 459582 h 21600"/>
                  <a:gd name="T2" fmla="*/ 517525 w 21600"/>
                  <a:gd name="T3" fmla="*/ 459582 h 21600"/>
                  <a:gd name="T4" fmla="*/ 517525 w 21600"/>
                  <a:gd name="T5" fmla="*/ 459582 h 21600"/>
                  <a:gd name="T6" fmla="*/ 517525 w 21600"/>
                  <a:gd name="T7" fmla="*/ 4595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600"/>
                    </a:moveTo>
                    <a:lnTo>
                      <a:pt x="21599" y="13514"/>
                    </a:lnTo>
                    <a:lnTo>
                      <a:pt x="21523" y="4158"/>
                    </a:lnTo>
                    <a:lnTo>
                      <a:pt x="17141" y="0"/>
                    </a:lnTo>
                    <a:lnTo>
                      <a:pt x="0" y="12994"/>
                    </a:lnTo>
                    <a:lnTo>
                      <a:pt x="8967" y="21600"/>
                    </a:lnTo>
                    <a:close/>
                  </a:path>
                </a:pathLst>
              </a:custGeom>
              <a:solidFill>
                <a:srgbClr val="E3871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8" name="AutoShape 16"/>
              <p:cNvSpPr>
                <a:spLocks/>
              </p:cNvSpPr>
              <p:nvPr/>
            </p:nvSpPr>
            <p:spPr bwMode="auto">
              <a:xfrm>
                <a:off x="7035424" y="2474074"/>
                <a:ext cx="996950" cy="1149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EEAD5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gr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6239" y="2263691"/>
              <a:ext cx="622210" cy="602766"/>
            </a:xfrm>
            <a:prstGeom prst="rect">
              <a:avLst/>
            </a:prstGeom>
          </p:spPr>
        </p:pic>
      </p:grpSp>
    </p:spTree>
    <p:extLst>
      <p:ext uri="{BB962C8B-B14F-4D97-AF65-F5344CB8AC3E}">
        <p14:creationId xmlns:p14="http://schemas.microsoft.com/office/powerpoint/2010/main" val="17723979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400" dirty="0" smtClean="0">
                  <a:solidFill>
                    <a:schemeClr val="bg2">
                      <a:lumMod val="25000"/>
                    </a:schemeClr>
                  </a:solidFill>
                </a:rPr>
                <a:t>Linux </a:t>
              </a:r>
              <a:r>
                <a:rPr lang="fr-FR" sz="2400" dirty="0">
                  <a:solidFill>
                    <a:schemeClr val="bg2">
                      <a:lumMod val="25000"/>
                    </a:schemeClr>
                  </a:solidFill>
                </a:rPr>
                <a:t>est le nom couramment donné à tout système d'exploitation libre fonctionnant avec le noyau Linux. C'est une implémentation libre du système UNIX respectant les spécifications POSIX. Ce système est né de la rencontre entre le mouvement du logiciel libre et le modèle de développement collaboratif et décentralisé via Internet</a:t>
              </a:r>
            </a:p>
            <a:p>
              <a:pPr algn="just"/>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Environnement</a:t>
              </a:r>
              <a:r>
                <a:rPr lang="fr-FR" sz="4800" dirty="0" smtClean="0">
                  <a:solidFill>
                    <a:srgbClr val="FFC000"/>
                  </a:solidFill>
                </a:rPr>
                <a:t> </a:t>
              </a:r>
              <a:r>
                <a:rPr lang="fr-FR" sz="4600" b="1" dirty="0">
                  <a:solidFill>
                    <a:srgbClr val="4D4D4D"/>
                  </a:solidFill>
                  <a:latin typeface="Aleo" panose="020F0502020204030203" pitchFamily="34" charset="0"/>
                  <a:ea typeface="Aleo Regular" charset="0"/>
                  <a:cs typeface="Aleo Regular" charset="0"/>
                </a:rPr>
                <a:t>linux</a:t>
              </a:r>
              <a:r>
                <a:rPr lang="fr-FR" sz="4800" dirty="0">
                  <a:solidFill>
                    <a:srgbClr val="FFC000"/>
                  </a:solidFill>
                </a:rPr>
                <a:t> </a:t>
              </a:r>
              <a:endParaRPr lang="fr-FR" sz="4600" b="1" dirty="0">
                <a:solidFill>
                  <a:srgbClr val="4D4D4D"/>
                </a:solidFill>
                <a:latin typeface="Aleo" panose="020F0502020204030203" pitchFamily="34" charset="0"/>
                <a:ea typeface="Aleo Regular" charset="0"/>
                <a:cs typeface="Aleo Regular" charset="0"/>
              </a:endParaRPr>
            </a:p>
          </p:txBody>
        </p:sp>
      </p:gr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6372" y="4153988"/>
            <a:ext cx="1993211" cy="2312125"/>
          </a:xfrm>
          <a:prstGeom prst="rect">
            <a:avLst/>
          </a:prstGeom>
        </p:spPr>
      </p:pic>
    </p:spTree>
    <p:extLst>
      <p:ext uri="{BB962C8B-B14F-4D97-AF65-F5344CB8AC3E}">
        <p14:creationId xmlns:p14="http://schemas.microsoft.com/office/powerpoint/2010/main" val="32259964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13" name="Groupe 12"/>
          <p:cNvGrpSpPr/>
          <p:nvPr/>
        </p:nvGrpSpPr>
        <p:grpSpPr>
          <a:xfrm>
            <a:off x="679269" y="763811"/>
            <a:ext cx="8920314" cy="6361193"/>
            <a:chOff x="670780" y="622645"/>
            <a:chExt cx="8920314" cy="6361193"/>
          </a:xfrm>
        </p:grpSpPr>
        <p:sp>
          <p:nvSpPr>
            <p:cNvPr id="2" name="Espace réservé du contenu 2"/>
            <p:cNvSpPr txBox="1">
              <a:spLocks/>
            </p:cNvSpPr>
            <p:nvPr/>
          </p:nvSpPr>
          <p:spPr>
            <a:xfrm>
              <a:off x="670780" y="1557005"/>
              <a:ext cx="8920314" cy="5426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fr-FR" sz="2400" dirty="0">
                  <a:solidFill>
                    <a:schemeClr val="accent1">
                      <a:lumMod val="50000"/>
                    </a:schemeClr>
                  </a:solidFill>
                </a:rPr>
                <a:t>La sécurité :</a:t>
              </a:r>
            </a:p>
            <a:p>
              <a:pPr marL="0" indent="0" algn="just">
                <a:buNone/>
              </a:pPr>
              <a:r>
                <a:rPr lang="fr-FR" sz="2000" dirty="0">
                  <a:solidFill>
                    <a:schemeClr val="bg2">
                      <a:lumMod val="25000"/>
                    </a:schemeClr>
                  </a:solidFill>
                </a:rPr>
                <a:t>La sécurité est nécessaire pour protéger les données des utilisateurs mais aussi pour éviter de servir de point de départ à une attaque sur internet. Linux offre de bonnes garanties de sécurité. D'abord il est conçu dès le départ pour fonctionner en réseau. Ensuite il profite de son mode de développement.</a:t>
              </a:r>
            </a:p>
            <a:p>
              <a:pPr>
                <a:buFont typeface="Wingdings" panose="05000000000000000000" pitchFamily="2" charset="2"/>
                <a:buChar char="Ø"/>
              </a:pPr>
              <a:r>
                <a:rPr lang="fr-FR" sz="2400" dirty="0">
                  <a:solidFill>
                    <a:schemeClr val="accent1">
                      <a:lumMod val="50000"/>
                    </a:schemeClr>
                  </a:solidFill>
                </a:rPr>
                <a:t>Fiabilité et stabilité:</a:t>
              </a:r>
            </a:p>
            <a:p>
              <a:pPr marL="0" indent="0">
                <a:buNone/>
              </a:pPr>
              <a:r>
                <a:rPr lang="fr-FR" sz="2000" dirty="0">
                  <a:solidFill>
                    <a:schemeClr val="bg2">
                      <a:lumMod val="25000"/>
                    </a:schemeClr>
                  </a:solidFill>
                </a:rPr>
                <a:t>Un effort particulier a été fait lors du développement de linux pour s'assurer que le système soit fiable et stable :</a:t>
              </a:r>
            </a:p>
            <a:p>
              <a:pPr marL="0" indent="0">
                <a:buNone/>
              </a:pPr>
              <a:r>
                <a:rPr lang="fr-FR" sz="2000" dirty="0">
                  <a:solidFill>
                    <a:schemeClr val="bg2">
                      <a:lumMod val="25000"/>
                    </a:schemeClr>
                  </a:solidFill>
                </a:rPr>
                <a:t>- Les applications sont cloisonnées et ne peuvent faire planter le système entier </a:t>
              </a:r>
            </a:p>
            <a:p>
              <a:pPr marL="0" indent="0">
                <a:buNone/>
              </a:pPr>
              <a:r>
                <a:rPr lang="fr-FR" sz="2000" dirty="0">
                  <a:solidFill>
                    <a:schemeClr val="bg2">
                      <a:lumMod val="25000"/>
                    </a:schemeClr>
                  </a:solidFill>
                </a:rPr>
                <a:t>- Linux est conçu pour des serveurs devant fonctionner des mois durant ;</a:t>
              </a:r>
            </a:p>
            <a:p>
              <a:pPr marL="0" indent="0">
                <a:buNone/>
              </a:pPr>
              <a:r>
                <a:rPr lang="fr-FR" sz="2000" dirty="0">
                  <a:solidFill>
                    <a:schemeClr val="bg2">
                      <a:lumMod val="25000"/>
                    </a:schemeClr>
                  </a:solidFill>
                </a:rPr>
                <a:t>- les bogues découverts sont corrigés très rapidement.</a:t>
              </a:r>
            </a:p>
            <a:p>
              <a:pPr marL="0" indent="0">
                <a:buNone/>
              </a:pPr>
              <a:endParaRPr lang="fr-FR" sz="2000" b="1" i="1" dirty="0"/>
            </a:p>
            <a:p>
              <a:endParaRPr lang="fr-FR" sz="20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Caractéristiques</a:t>
              </a:r>
              <a:r>
                <a:rPr lang="fr-FR" sz="4800" dirty="0" smtClean="0">
                  <a:solidFill>
                    <a:schemeClr val="accent6">
                      <a:lumMod val="60000"/>
                      <a:lumOff val="40000"/>
                    </a:schemeClr>
                  </a:solidFill>
                </a:rPr>
                <a:t> </a:t>
              </a:r>
              <a:endParaRPr lang="fr-FR" sz="4600" b="1" dirty="0">
                <a:solidFill>
                  <a:srgbClr val="4D4D4D"/>
                </a:solidFill>
                <a:latin typeface="Aleo" panose="020F0502020204030203" pitchFamily="34" charset="0"/>
                <a:ea typeface="Aleo Regular" charset="0"/>
                <a:cs typeface="Aleo Regular" charset="0"/>
              </a:endParaRPr>
            </a:p>
          </p:txBody>
        </p:sp>
      </p:grpSp>
    </p:spTree>
    <p:extLst>
      <p:ext uri="{BB962C8B-B14F-4D97-AF65-F5344CB8AC3E}">
        <p14:creationId xmlns:p14="http://schemas.microsoft.com/office/powerpoint/2010/main" val="1250687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 name="Espace réservé du contenu 2"/>
          <p:cNvSpPr txBox="1">
            <a:spLocks/>
          </p:cNvSpPr>
          <p:nvPr/>
        </p:nvSpPr>
        <p:spPr>
          <a:xfrm>
            <a:off x="600891" y="2081427"/>
            <a:ext cx="8998692"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fr-FR" sz="2400" dirty="0" smtClean="0">
                <a:solidFill>
                  <a:schemeClr val="accent1">
                    <a:lumMod val="50000"/>
                  </a:schemeClr>
                </a:solidFill>
              </a:rPr>
              <a:t>Simplicité :</a:t>
            </a:r>
            <a:endParaRPr lang="fr-FR" sz="2400" dirty="0">
              <a:solidFill>
                <a:schemeClr val="accent1">
                  <a:lumMod val="50000"/>
                </a:schemeClr>
              </a:solidFill>
            </a:endParaRPr>
          </a:p>
          <a:p>
            <a:pPr marL="0" indent="0" algn="just">
              <a:buNone/>
            </a:pPr>
            <a:r>
              <a:rPr lang="fr-FR" sz="2000" dirty="0">
                <a:solidFill>
                  <a:schemeClr val="bg2">
                    <a:lumMod val="25000"/>
                  </a:schemeClr>
                </a:solidFill>
              </a:rPr>
              <a:t>avec une bonne configuration, Linux se révèle plus simple que la plupart des autres SE dans le cadre de la maintenance quotidienne. D'où un gain de temps appréciable . Sa conception multi-utilisateur rend possible et même facilite la mise en place d'un environnement distinct pour chacune des personnes amenées à utiliser la machine</a:t>
            </a:r>
          </a:p>
          <a:p>
            <a:pPr marL="0" indent="0" algn="just">
              <a:buNone/>
            </a:pPr>
            <a:r>
              <a:rPr lang="fr-FR" sz="2000" dirty="0">
                <a:solidFill>
                  <a:schemeClr val="bg2">
                    <a:lumMod val="25000"/>
                  </a:schemeClr>
                </a:solidFill>
              </a:rPr>
              <a:t> A part ses caractéristiques on a préférer  de travailler dans notre projet  avec linux pour d’autres raisons parmi les quelles  on trouve :</a:t>
            </a:r>
          </a:p>
          <a:p>
            <a:pPr marL="0" indent="0" algn="just">
              <a:buNone/>
            </a:pPr>
            <a:r>
              <a:rPr lang="fr-FR" sz="2000" dirty="0">
                <a:solidFill>
                  <a:schemeClr val="bg2">
                    <a:lumMod val="25000"/>
                  </a:schemeClr>
                </a:solidFill>
              </a:rPr>
              <a:t>Il est open source </a:t>
            </a:r>
          </a:p>
          <a:p>
            <a:pPr marL="0" indent="0" algn="just">
              <a:buNone/>
            </a:pPr>
            <a:r>
              <a:rPr lang="fr-FR" sz="2000" dirty="0">
                <a:solidFill>
                  <a:schemeClr val="bg2">
                    <a:lumMod val="25000"/>
                  </a:schemeClr>
                </a:solidFill>
              </a:rPr>
              <a:t>QGIS est très puissant dans linux par rapport a d’autres systèmes d’exploitation </a:t>
            </a:r>
          </a:p>
          <a:p>
            <a:pPr marL="0" indent="0" algn="just">
              <a:buNone/>
            </a:pPr>
            <a:r>
              <a:rPr lang="fr-FR" sz="2000" dirty="0">
                <a:solidFill>
                  <a:schemeClr val="bg2">
                    <a:lumMod val="25000"/>
                  </a:schemeClr>
                </a:solidFill>
              </a:rPr>
              <a:t>Ainsi qu’on a trouver des problèmes dans la compilation d’</a:t>
            </a:r>
            <a:r>
              <a:rPr lang="fr-FR" sz="2000" dirty="0" err="1">
                <a:solidFill>
                  <a:schemeClr val="bg2">
                    <a:lumMod val="25000"/>
                  </a:schemeClr>
                </a:solidFill>
              </a:rPr>
              <a:t>arcpy</a:t>
            </a:r>
            <a:r>
              <a:rPr lang="fr-FR" sz="2000" dirty="0">
                <a:solidFill>
                  <a:schemeClr val="bg2">
                    <a:lumMod val="25000"/>
                  </a:schemeClr>
                </a:solidFill>
              </a:rPr>
              <a:t> dans Windows par contre dans linux </a:t>
            </a:r>
          </a:p>
          <a:p>
            <a:endParaRPr lang="fr-FR" sz="2400" dirty="0">
              <a:solidFill>
                <a:schemeClr val="bg2">
                  <a:lumMod val="25000"/>
                </a:schemeClr>
              </a:solidFill>
            </a:endParaRPr>
          </a:p>
        </p:txBody>
      </p:sp>
      <p:sp>
        <p:nvSpPr>
          <p:cNvPr id="11" name="AutoShape 10"/>
          <p:cNvSpPr>
            <a:spLocks/>
          </p:cNvSpPr>
          <p:nvPr/>
        </p:nvSpPr>
        <p:spPr bwMode="auto">
          <a:xfrm>
            <a:off x="2416644" y="654403"/>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Caractéristiques</a:t>
            </a:r>
            <a:r>
              <a:rPr lang="fr-FR" sz="4800" dirty="0" smtClean="0">
                <a:solidFill>
                  <a:schemeClr val="accent6">
                    <a:lumMod val="60000"/>
                    <a:lumOff val="40000"/>
                  </a:schemeClr>
                </a:solidFill>
              </a:rPr>
              <a:t> </a:t>
            </a:r>
            <a:endParaRPr lang="fr-FR" sz="4600" b="1" dirty="0">
              <a:solidFill>
                <a:srgbClr val="4D4D4D"/>
              </a:solidFill>
              <a:latin typeface="Aleo" panose="020F0502020204030203" pitchFamily="34" charset="0"/>
              <a:ea typeface="Aleo Regular" charset="0"/>
              <a:cs typeface="Aleo Regular" charset="0"/>
            </a:endParaRPr>
          </a:p>
        </p:txBody>
      </p:sp>
    </p:spTree>
    <p:extLst>
      <p:ext uri="{BB962C8B-B14F-4D97-AF65-F5344CB8AC3E}">
        <p14:creationId xmlns:p14="http://schemas.microsoft.com/office/powerpoint/2010/main" val="23299153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400" dirty="0" smtClean="0">
                  <a:solidFill>
                    <a:schemeClr val="bg2">
                      <a:lumMod val="25000"/>
                    </a:schemeClr>
                  </a:solidFill>
                </a:rPr>
                <a:t>un </a:t>
              </a:r>
              <a:r>
                <a:rPr lang="fr-FR" sz="2400" dirty="0">
                  <a:solidFill>
                    <a:schemeClr val="bg2">
                      <a:lumMod val="25000"/>
                    </a:schemeClr>
                  </a:solidFill>
                </a:rPr>
                <a:t>outil qui recevra en entrée une couche de points projetés et qui sur la base de leurs coordonnées va créer une classe d'entités de lignes liant les points les uns aux autres. Chaque ligne sera unique et  contiendra un champ ID avec comme clé les identifiants combinés des deux points liés.</a:t>
              </a:r>
            </a:p>
            <a:p>
              <a:pPr algn="just"/>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L’outils</a:t>
              </a:r>
              <a:r>
                <a:rPr lang="fr-FR" sz="4800" dirty="0" smtClean="0"/>
                <a:t> </a:t>
              </a:r>
              <a:r>
                <a:rPr lang="fr-FR" sz="4600" b="1" dirty="0">
                  <a:solidFill>
                    <a:srgbClr val="4D4D4D"/>
                  </a:solidFill>
                  <a:latin typeface="Aleo" panose="020F0502020204030203" pitchFamily="34" charset="0"/>
                  <a:ea typeface="Aleo Regular" charset="0"/>
                  <a:cs typeface="Aleo Regular" charset="0"/>
                </a:rPr>
                <a:t>Réalisé</a:t>
              </a:r>
            </a:p>
          </p:txBody>
        </p:sp>
      </p:grpSp>
    </p:spTree>
    <p:extLst>
      <p:ext uri="{BB962C8B-B14F-4D97-AF65-F5344CB8AC3E}">
        <p14:creationId xmlns:p14="http://schemas.microsoft.com/office/powerpoint/2010/main" val="19047909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0" name="AutoShape 10"/>
          <p:cNvSpPr>
            <a:spLocks/>
          </p:cNvSpPr>
          <p:nvPr/>
        </p:nvSpPr>
        <p:spPr bwMode="auto">
          <a:xfrm>
            <a:off x="2303433" y="763811"/>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a:solidFill>
                  <a:srgbClr val="4D4D4D"/>
                </a:solidFill>
                <a:latin typeface="Aleo" panose="020F0502020204030203" pitchFamily="34" charset="0"/>
                <a:ea typeface="Aleo Regular" charset="0"/>
                <a:cs typeface="Aleo Regular" charset="0"/>
              </a:rPr>
              <a:t>Installation du </a:t>
            </a:r>
            <a:r>
              <a:rPr lang="fr-FR" sz="4600" b="1" dirty="0" smtClean="0">
                <a:solidFill>
                  <a:srgbClr val="4D4D4D"/>
                </a:solidFill>
                <a:latin typeface="Aleo" panose="020F0502020204030203" pitchFamily="34" charset="0"/>
                <a:ea typeface="Aleo Regular" charset="0"/>
                <a:cs typeface="Aleo Regular" charset="0"/>
              </a:rPr>
              <a:t>Plugin</a:t>
            </a:r>
            <a:endParaRPr lang="fr-FR" sz="4600" b="1" dirty="0">
              <a:solidFill>
                <a:srgbClr val="4D4D4D"/>
              </a:solidFill>
              <a:latin typeface="Aleo" panose="020F0502020204030203" pitchFamily="34" charset="0"/>
              <a:ea typeface="Aleo Regular" charset="0"/>
              <a:cs typeface="Aleo Regular" charset="0"/>
            </a:endParaRPr>
          </a:p>
        </p:txBody>
      </p:sp>
      <p:pic>
        <p:nvPicPr>
          <p:cNvPr id="12" name="Image 11"/>
          <p:cNvPicPr>
            <a:picLocks noChangeAspect="1"/>
          </p:cNvPicPr>
          <p:nvPr/>
        </p:nvPicPr>
        <p:blipFill>
          <a:blip r:embed="rId2"/>
          <a:stretch>
            <a:fillRect/>
          </a:stretch>
        </p:blipFill>
        <p:spPr>
          <a:xfrm>
            <a:off x="1684436" y="1556793"/>
            <a:ext cx="7809186" cy="5105264"/>
          </a:xfrm>
          <a:prstGeom prst="rect">
            <a:avLst/>
          </a:prstGeom>
        </p:spPr>
      </p:pic>
      <p:sp>
        <p:nvSpPr>
          <p:cNvPr id="14" name="AutoShape 1"/>
          <p:cNvSpPr>
            <a:spLocks/>
          </p:cNvSpPr>
          <p:nvPr/>
        </p:nvSpPr>
        <p:spPr bwMode="auto">
          <a:xfrm>
            <a:off x="238362" y="428070"/>
            <a:ext cx="1446074" cy="1427132"/>
          </a:xfrm>
          <a:custGeom>
            <a:avLst/>
            <a:gdLst>
              <a:gd name="T0" fmla="+- 0 10813 298"/>
              <a:gd name="T1" fmla="*/ T0 w 21031"/>
              <a:gd name="T2" fmla="+- 0 10723 179"/>
              <a:gd name="T3" fmla="*/ 10723 h 21089"/>
              <a:gd name="T4" fmla="+- 0 10813 298"/>
              <a:gd name="T5" fmla="*/ T4 w 21031"/>
              <a:gd name="T6" fmla="+- 0 10723 179"/>
              <a:gd name="T7" fmla="*/ 10723 h 21089"/>
              <a:gd name="T8" fmla="+- 0 10813 298"/>
              <a:gd name="T9" fmla="*/ T8 w 21031"/>
              <a:gd name="T10" fmla="+- 0 10723 179"/>
              <a:gd name="T11" fmla="*/ 10723 h 21089"/>
              <a:gd name="T12" fmla="+- 0 10813 298"/>
              <a:gd name="T13" fmla="*/ T12 w 21031"/>
              <a:gd name="T14" fmla="+- 0 10723 179"/>
              <a:gd name="T15" fmla="*/ 10723 h 21089"/>
            </a:gdLst>
            <a:ahLst/>
            <a:cxnLst>
              <a:cxn ang="0">
                <a:pos x="T1" y="T3"/>
              </a:cxn>
              <a:cxn ang="0">
                <a:pos x="T5" y="T7"/>
              </a:cxn>
              <a:cxn ang="0">
                <a:pos x="T9" y="T11"/>
              </a:cxn>
              <a:cxn ang="0">
                <a:pos x="T13" y="T15"/>
              </a:cxn>
            </a:cxnLst>
            <a:rect l="0" t="0" r="r" b="b"/>
            <a:pathLst>
              <a:path w="21031" h="21089">
                <a:moveTo>
                  <a:pt x="20649" y="10666"/>
                </a:moveTo>
                <a:cubicBezTo>
                  <a:pt x="21014" y="10283"/>
                  <a:pt x="21197" y="9565"/>
                  <a:pt x="20831" y="9356"/>
                </a:cubicBezTo>
                <a:cubicBezTo>
                  <a:pt x="20466" y="9148"/>
                  <a:pt x="20231" y="8471"/>
                  <a:pt x="20361" y="8132"/>
                </a:cubicBezTo>
                <a:cubicBezTo>
                  <a:pt x="20805" y="7194"/>
                  <a:pt x="20335" y="6908"/>
                  <a:pt x="19970" y="6726"/>
                </a:cubicBezTo>
                <a:cubicBezTo>
                  <a:pt x="19604" y="6543"/>
                  <a:pt x="19369" y="6335"/>
                  <a:pt x="19499" y="5684"/>
                </a:cubicBezTo>
                <a:cubicBezTo>
                  <a:pt x="19735" y="4694"/>
                  <a:pt x="19212" y="4564"/>
                  <a:pt x="18847" y="4486"/>
                </a:cubicBezTo>
                <a:cubicBezTo>
                  <a:pt x="18481" y="4407"/>
                  <a:pt x="17985" y="4225"/>
                  <a:pt x="17985" y="3496"/>
                </a:cubicBezTo>
                <a:cubicBezTo>
                  <a:pt x="17985" y="2767"/>
                  <a:pt x="17463" y="2610"/>
                  <a:pt x="17097" y="2636"/>
                </a:cubicBezTo>
                <a:cubicBezTo>
                  <a:pt x="16731" y="2662"/>
                  <a:pt x="16183" y="2610"/>
                  <a:pt x="16052" y="1855"/>
                </a:cubicBezTo>
                <a:cubicBezTo>
                  <a:pt x="15922" y="1100"/>
                  <a:pt x="15138" y="1126"/>
                  <a:pt x="14825" y="1204"/>
                </a:cubicBezTo>
                <a:cubicBezTo>
                  <a:pt x="14512" y="1282"/>
                  <a:pt x="14094" y="1386"/>
                  <a:pt x="13754" y="865"/>
                </a:cubicBezTo>
                <a:cubicBezTo>
                  <a:pt x="13310" y="84"/>
                  <a:pt x="12736" y="214"/>
                  <a:pt x="12553" y="314"/>
                </a:cubicBezTo>
                <a:cubicBezTo>
                  <a:pt x="12370" y="413"/>
                  <a:pt x="11822" y="943"/>
                  <a:pt x="11378" y="512"/>
                </a:cubicBezTo>
                <a:cubicBezTo>
                  <a:pt x="10751" y="-179"/>
                  <a:pt x="10411" y="-125"/>
                  <a:pt x="9811" y="396"/>
                </a:cubicBezTo>
                <a:cubicBezTo>
                  <a:pt x="9297" y="842"/>
                  <a:pt x="8748" y="660"/>
                  <a:pt x="8600" y="597"/>
                </a:cubicBezTo>
                <a:cubicBezTo>
                  <a:pt x="8587" y="592"/>
                  <a:pt x="8574" y="586"/>
                  <a:pt x="8561" y="580"/>
                </a:cubicBezTo>
                <a:cubicBezTo>
                  <a:pt x="7845" y="231"/>
                  <a:pt x="7503" y="266"/>
                  <a:pt x="7077" y="1096"/>
                </a:cubicBezTo>
                <a:cubicBezTo>
                  <a:pt x="6760" y="1627"/>
                  <a:pt x="6093" y="1256"/>
                  <a:pt x="5890" y="1207"/>
                </a:cubicBezTo>
                <a:cubicBezTo>
                  <a:pt x="5688" y="1158"/>
                  <a:pt x="5099" y="1180"/>
                  <a:pt x="4873" y="2049"/>
                </a:cubicBezTo>
                <a:cubicBezTo>
                  <a:pt x="4680" y="2640"/>
                  <a:pt x="4249" y="2647"/>
                  <a:pt x="3926" y="2652"/>
                </a:cubicBezTo>
                <a:cubicBezTo>
                  <a:pt x="3603" y="2658"/>
                  <a:pt x="2840" y="2834"/>
                  <a:pt x="2909" y="3598"/>
                </a:cubicBezTo>
                <a:cubicBezTo>
                  <a:pt x="2979" y="4361"/>
                  <a:pt x="2462" y="4553"/>
                  <a:pt x="2103" y="4622"/>
                </a:cubicBezTo>
                <a:cubicBezTo>
                  <a:pt x="1743" y="4691"/>
                  <a:pt x="1279" y="4977"/>
                  <a:pt x="1468" y="5681"/>
                </a:cubicBezTo>
                <a:cubicBezTo>
                  <a:pt x="1657" y="6386"/>
                  <a:pt x="1224" y="6690"/>
                  <a:pt x="892" y="6859"/>
                </a:cubicBezTo>
                <a:cubicBezTo>
                  <a:pt x="559" y="7029"/>
                  <a:pt x="88" y="7289"/>
                  <a:pt x="571" y="8185"/>
                </a:cubicBezTo>
                <a:cubicBezTo>
                  <a:pt x="866" y="8780"/>
                  <a:pt x="693" y="9042"/>
                  <a:pt x="387" y="9313"/>
                </a:cubicBezTo>
                <a:cubicBezTo>
                  <a:pt x="81" y="9583"/>
                  <a:pt x="-298" y="9981"/>
                  <a:pt x="373" y="10772"/>
                </a:cubicBezTo>
                <a:cubicBezTo>
                  <a:pt x="587" y="11066"/>
                  <a:pt x="536" y="11780"/>
                  <a:pt x="236" y="12076"/>
                </a:cubicBezTo>
                <a:cubicBezTo>
                  <a:pt x="-63" y="12372"/>
                  <a:pt x="300" y="13018"/>
                  <a:pt x="752" y="13294"/>
                </a:cubicBezTo>
                <a:cubicBezTo>
                  <a:pt x="1205" y="13570"/>
                  <a:pt x="958" y="14364"/>
                  <a:pt x="911" y="14592"/>
                </a:cubicBezTo>
                <a:cubicBezTo>
                  <a:pt x="865" y="14820"/>
                  <a:pt x="660" y="15468"/>
                  <a:pt x="1866" y="15631"/>
                </a:cubicBezTo>
                <a:cubicBezTo>
                  <a:pt x="2406" y="15730"/>
                  <a:pt x="2225" y="16668"/>
                  <a:pt x="2268" y="16926"/>
                </a:cubicBezTo>
                <a:cubicBezTo>
                  <a:pt x="2310" y="17185"/>
                  <a:pt x="2349" y="17633"/>
                  <a:pt x="3203" y="17593"/>
                </a:cubicBezTo>
                <a:cubicBezTo>
                  <a:pt x="4058" y="17554"/>
                  <a:pt x="4017" y="18509"/>
                  <a:pt x="4123" y="18804"/>
                </a:cubicBezTo>
                <a:cubicBezTo>
                  <a:pt x="4229" y="19099"/>
                  <a:pt x="4532" y="19423"/>
                  <a:pt x="5244" y="19152"/>
                </a:cubicBezTo>
                <a:cubicBezTo>
                  <a:pt x="5955" y="18881"/>
                  <a:pt x="6323" y="20050"/>
                  <a:pt x="6452" y="20231"/>
                </a:cubicBezTo>
                <a:cubicBezTo>
                  <a:pt x="6582" y="20413"/>
                  <a:pt x="7092" y="20600"/>
                  <a:pt x="7731" y="20160"/>
                </a:cubicBezTo>
                <a:cubicBezTo>
                  <a:pt x="8144" y="19888"/>
                  <a:pt x="8584" y="20418"/>
                  <a:pt x="8695" y="20631"/>
                </a:cubicBezTo>
                <a:cubicBezTo>
                  <a:pt x="8806" y="20844"/>
                  <a:pt x="9069" y="21421"/>
                  <a:pt x="9965" y="20831"/>
                </a:cubicBezTo>
                <a:cubicBezTo>
                  <a:pt x="10861" y="20241"/>
                  <a:pt x="11121" y="20603"/>
                  <a:pt x="11262" y="20727"/>
                </a:cubicBezTo>
                <a:cubicBezTo>
                  <a:pt x="11339" y="20795"/>
                  <a:pt x="11445" y="20913"/>
                  <a:pt x="11622" y="20944"/>
                </a:cubicBezTo>
                <a:cubicBezTo>
                  <a:pt x="12043" y="21074"/>
                  <a:pt x="12327" y="20699"/>
                  <a:pt x="12422" y="20556"/>
                </a:cubicBezTo>
                <a:cubicBezTo>
                  <a:pt x="12527" y="20400"/>
                  <a:pt x="12684" y="19983"/>
                  <a:pt x="13702" y="20321"/>
                </a:cubicBezTo>
                <a:cubicBezTo>
                  <a:pt x="14721" y="20660"/>
                  <a:pt x="14825" y="20035"/>
                  <a:pt x="14877" y="19801"/>
                </a:cubicBezTo>
                <a:cubicBezTo>
                  <a:pt x="14929" y="19566"/>
                  <a:pt x="15217" y="18941"/>
                  <a:pt x="15687" y="19097"/>
                </a:cubicBezTo>
                <a:cubicBezTo>
                  <a:pt x="16418" y="19358"/>
                  <a:pt x="16862" y="19045"/>
                  <a:pt x="16940" y="18837"/>
                </a:cubicBezTo>
                <a:cubicBezTo>
                  <a:pt x="17019" y="18629"/>
                  <a:pt x="17071" y="17404"/>
                  <a:pt x="17828" y="17482"/>
                </a:cubicBezTo>
                <a:cubicBezTo>
                  <a:pt x="18586" y="17561"/>
                  <a:pt x="18794" y="17170"/>
                  <a:pt x="18821" y="16857"/>
                </a:cubicBezTo>
                <a:cubicBezTo>
                  <a:pt x="18847" y="16545"/>
                  <a:pt x="18559" y="15633"/>
                  <a:pt x="19395" y="15451"/>
                </a:cubicBezTo>
                <a:cubicBezTo>
                  <a:pt x="20231" y="15269"/>
                  <a:pt x="20152" y="14826"/>
                  <a:pt x="20126" y="14565"/>
                </a:cubicBezTo>
                <a:cubicBezTo>
                  <a:pt x="20100" y="14305"/>
                  <a:pt x="19682" y="13445"/>
                  <a:pt x="20179" y="13211"/>
                </a:cubicBezTo>
                <a:cubicBezTo>
                  <a:pt x="21301" y="12742"/>
                  <a:pt x="20936" y="12169"/>
                  <a:pt x="20831" y="11961"/>
                </a:cubicBezTo>
                <a:cubicBezTo>
                  <a:pt x="20727" y="11752"/>
                  <a:pt x="20283" y="11049"/>
                  <a:pt x="20649" y="10666"/>
                </a:cubicBezTo>
                <a:close/>
              </a:path>
            </a:pathLst>
          </a:custGeom>
          <a:solidFill>
            <a:srgbClr val="64305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000000"/>
                </a:outerShdw>
              </a:effectLst>
            </a:endParaRPr>
          </a:p>
        </p:txBody>
      </p:sp>
      <p:sp>
        <p:nvSpPr>
          <p:cNvPr id="15" name="AutoShape 2"/>
          <p:cNvSpPr>
            <a:spLocks/>
          </p:cNvSpPr>
          <p:nvPr/>
        </p:nvSpPr>
        <p:spPr bwMode="auto">
          <a:xfrm>
            <a:off x="384112" y="540606"/>
            <a:ext cx="1154573" cy="12020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rgbClr val="7B3B6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000000"/>
                </a:outerShdw>
              </a:effectLst>
            </a:endParaRPr>
          </a:p>
        </p:txBody>
      </p:sp>
      <p:sp>
        <p:nvSpPr>
          <p:cNvPr id="16" name="AutoShape 4"/>
          <p:cNvSpPr>
            <a:spLocks/>
          </p:cNvSpPr>
          <p:nvPr/>
        </p:nvSpPr>
        <p:spPr bwMode="auto">
          <a:xfrm>
            <a:off x="67946" y="742413"/>
            <a:ext cx="1786903" cy="795714"/>
          </a:xfrm>
          <a:custGeom>
            <a:avLst/>
            <a:gdLst>
              <a:gd name="T0" fmla="*/ 2346325 w 21600"/>
              <a:gd name="T1" fmla="*/ 1181100 h 21600"/>
              <a:gd name="T2" fmla="*/ 2346325 w 21600"/>
              <a:gd name="T3" fmla="*/ 1181100 h 21600"/>
              <a:gd name="T4" fmla="*/ 2346325 w 21600"/>
              <a:gd name="T5" fmla="*/ 1181100 h 21600"/>
              <a:gd name="T6" fmla="*/ 2346325 w 21600"/>
              <a:gd name="T7" fmla="*/ 1181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eaLnBrk="1"/>
            <a:r>
              <a:rPr lang="en-US" sz="1400" b="1" dirty="0" smtClean="0">
                <a:solidFill>
                  <a:srgbClr val="FFFFFF"/>
                </a:solidFill>
                <a:latin typeface="Aleo" panose="020F0502020204030203" pitchFamily="34" charset="0"/>
                <a:ea typeface="Aleo Regular" charset="0"/>
                <a:cs typeface="Aleo Regular" charset="0"/>
                <a:sym typeface="Aleo Regular" charset="0"/>
              </a:rPr>
              <a:t>Installation</a:t>
            </a:r>
            <a:endParaRPr lang="en-US" sz="1400" dirty="0"/>
          </a:p>
        </p:txBody>
      </p:sp>
    </p:spTree>
    <p:extLst>
      <p:ext uri="{BB962C8B-B14F-4D97-AF65-F5344CB8AC3E}">
        <p14:creationId xmlns:p14="http://schemas.microsoft.com/office/powerpoint/2010/main" val="22214700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sp>
        <p:nvSpPr>
          <p:cNvPr id="10" name="AutoShape 10"/>
          <p:cNvSpPr>
            <a:spLocks/>
          </p:cNvSpPr>
          <p:nvPr/>
        </p:nvSpPr>
        <p:spPr bwMode="auto">
          <a:xfrm>
            <a:off x="2303433" y="763811"/>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a:solidFill>
                  <a:srgbClr val="4D4D4D"/>
                </a:solidFill>
                <a:latin typeface="Aleo" panose="020F0502020204030203" pitchFamily="34" charset="0"/>
                <a:ea typeface="Aleo Regular" charset="0"/>
                <a:cs typeface="Aleo Regular" charset="0"/>
              </a:rPr>
              <a:t>Lancement du plugin </a:t>
            </a:r>
            <a:r>
              <a:rPr lang="fr-FR" sz="4800" dirty="0" smtClean="0">
                <a:solidFill>
                  <a:srgbClr val="FFC000"/>
                </a:solidFill>
              </a:rPr>
              <a:t> </a:t>
            </a:r>
            <a:endParaRPr lang="fr-FR" sz="4600" b="1" dirty="0">
              <a:solidFill>
                <a:srgbClr val="4D4D4D"/>
              </a:solidFill>
              <a:latin typeface="Aleo" panose="020F0502020204030203" pitchFamily="34" charset="0"/>
              <a:ea typeface="Aleo Regular" charset="0"/>
              <a:cs typeface="Aleo Regular" charset="0"/>
            </a:endParaRPr>
          </a:p>
        </p:txBody>
      </p:sp>
      <p:pic>
        <p:nvPicPr>
          <p:cNvPr id="12" name="Picture 2" descr="https://fbcdn-sphotos-h-a.akamaihd.net/hphotos-ak-xpf1/v/t34.0-12/10833829_1586625551572625_1200692351_n.jpg?oh=010089133a33a97bc67f4c3c1ff81f4d&amp;oe=54C01DBA&amp;__gda__=1421816142_31edc95a3f6f752e170158a741dd9a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820" y="1766495"/>
            <a:ext cx="8729265" cy="4901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344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sp>
        <p:nvSpPr>
          <p:cNvPr id="10" name="AutoShape 10"/>
          <p:cNvSpPr>
            <a:spLocks/>
          </p:cNvSpPr>
          <p:nvPr/>
        </p:nvSpPr>
        <p:spPr bwMode="auto">
          <a:xfrm>
            <a:off x="2303433" y="763811"/>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a:solidFill>
                  <a:srgbClr val="4D4D4D"/>
                </a:solidFill>
                <a:latin typeface="Aleo" panose="020F0502020204030203" pitchFamily="34" charset="0"/>
                <a:ea typeface="Aleo Regular" charset="0"/>
                <a:cs typeface="Aleo Regular" charset="0"/>
              </a:rPr>
              <a:t>Chainage bien </a:t>
            </a:r>
            <a:r>
              <a:rPr lang="fr-FR" sz="4600" b="1" dirty="0" smtClean="0">
                <a:solidFill>
                  <a:srgbClr val="4D4D4D"/>
                </a:solidFill>
                <a:latin typeface="Aleo" panose="020F0502020204030203" pitchFamily="34" charset="0"/>
                <a:ea typeface="Aleo Regular" charset="0"/>
                <a:cs typeface="Aleo Regular" charset="0"/>
              </a:rPr>
              <a:t>effectue </a:t>
            </a:r>
            <a:endParaRPr lang="fr-FR" sz="4600" b="1" dirty="0">
              <a:solidFill>
                <a:srgbClr val="4D4D4D"/>
              </a:solidFill>
              <a:latin typeface="Aleo" panose="020F0502020204030203" pitchFamily="34" charset="0"/>
              <a:ea typeface="Aleo Regular" charset="0"/>
              <a:cs typeface="Aleo Regular" charset="0"/>
            </a:endParaRPr>
          </a:p>
        </p:txBody>
      </p:sp>
      <p:pic>
        <p:nvPicPr>
          <p:cNvPr id="14" name="Picture 2" descr="https://fbcdn-sphotos-h-a.akamaihd.net/hphotos-ak-xpa1/v/t34.0-12/10937692_1586631034905410_372502985_n.jpg?oh=06d0b9c66e6a2b74e9933aae25675611&amp;oe=54BF098F&amp;__gda__=1421799919_bd98eb9e5973b779510101d10ff6d4b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436" y="1806266"/>
            <a:ext cx="8716581" cy="489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7886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sp>
        <p:nvSpPr>
          <p:cNvPr id="10" name="AutoShape 10"/>
          <p:cNvSpPr>
            <a:spLocks/>
          </p:cNvSpPr>
          <p:nvPr/>
        </p:nvSpPr>
        <p:spPr bwMode="auto">
          <a:xfrm>
            <a:off x="2303433" y="763811"/>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a:solidFill>
                  <a:srgbClr val="4D4D4D"/>
                </a:solidFill>
                <a:latin typeface="Aleo" panose="020F0502020204030203" pitchFamily="34" charset="0"/>
                <a:ea typeface="Aleo Regular" charset="0"/>
                <a:cs typeface="Aleo Regular" charset="0"/>
              </a:rPr>
              <a:t>Résultat</a:t>
            </a:r>
            <a:r>
              <a:rPr lang="fr-FR" sz="4800" dirty="0">
                <a:solidFill>
                  <a:schemeClr val="accent6">
                    <a:lumMod val="60000"/>
                    <a:lumOff val="40000"/>
                  </a:schemeClr>
                </a:solidFill>
              </a:rPr>
              <a:t> </a:t>
            </a:r>
            <a:r>
              <a:rPr lang="fr-FR" sz="4600" b="1" dirty="0" smtClean="0">
                <a:solidFill>
                  <a:srgbClr val="4D4D4D"/>
                </a:solidFill>
                <a:latin typeface="Aleo" panose="020F0502020204030203" pitchFamily="34" charset="0"/>
                <a:ea typeface="Aleo Regular" charset="0"/>
                <a:cs typeface="Aleo Regular" charset="0"/>
              </a:rPr>
              <a:t>d’exécution</a:t>
            </a:r>
            <a:endParaRPr lang="fr-FR" sz="4600" b="1" dirty="0">
              <a:solidFill>
                <a:srgbClr val="4D4D4D"/>
              </a:solidFill>
              <a:latin typeface="Aleo" panose="020F0502020204030203" pitchFamily="34" charset="0"/>
              <a:ea typeface="Aleo Regular" charset="0"/>
              <a:cs typeface="Aleo Regular" charset="0"/>
            </a:endParaRPr>
          </a:p>
        </p:txBody>
      </p:sp>
      <p:pic>
        <p:nvPicPr>
          <p:cNvPr id="11" name="Picture 2" descr="https://fbcdn-sphotos-h-a.akamaihd.net/hphotos-ak-xpf1/v/t34.0-12/961632_1586648854903628_1750522853_n.jpg?oh=b4a566998e39053d2235d6bd19fdbd98&amp;oe=54BEFF62&amp;__gda__=1421811263_d0c40174a064a4c13f10598c465f2d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436" y="1609646"/>
            <a:ext cx="8739491" cy="4906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42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e 29"/>
          <p:cNvGrpSpPr/>
          <p:nvPr/>
        </p:nvGrpSpPr>
        <p:grpSpPr>
          <a:xfrm>
            <a:off x="603469" y="949873"/>
            <a:ext cx="3812015" cy="3812015"/>
            <a:chOff x="603469" y="949873"/>
            <a:chExt cx="5009055" cy="5009055"/>
          </a:xfrm>
        </p:grpSpPr>
        <p:grpSp>
          <p:nvGrpSpPr>
            <p:cNvPr id="7" name="Groupe 6"/>
            <p:cNvGrpSpPr/>
            <p:nvPr/>
          </p:nvGrpSpPr>
          <p:grpSpPr>
            <a:xfrm>
              <a:off x="603469" y="949873"/>
              <a:ext cx="5009055" cy="5009055"/>
              <a:chOff x="1549400" y="3314700"/>
              <a:chExt cx="7073900" cy="7073900"/>
            </a:xfrm>
          </p:grpSpPr>
          <p:sp>
            <p:nvSpPr>
              <p:cNvPr id="2" name="AutoShape 24"/>
              <p:cNvSpPr>
                <a:spLocks/>
              </p:cNvSpPr>
              <p:nvPr/>
            </p:nvSpPr>
            <p:spPr bwMode="auto">
              <a:xfrm>
                <a:off x="1549400" y="3314700"/>
                <a:ext cx="7073900" cy="707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cubicBezTo>
                      <a:pt x="11502" y="0"/>
                      <a:pt x="11680" y="695"/>
                      <a:pt x="12382" y="806"/>
                    </a:cubicBezTo>
                    <a:cubicBezTo>
                      <a:pt x="13085" y="917"/>
                      <a:pt x="13468" y="311"/>
                      <a:pt x="14137" y="528"/>
                    </a:cubicBezTo>
                    <a:cubicBezTo>
                      <a:pt x="14806" y="745"/>
                      <a:pt x="14759" y="1461"/>
                      <a:pt x="15393" y="1784"/>
                    </a:cubicBezTo>
                    <a:cubicBezTo>
                      <a:pt x="16027" y="2107"/>
                      <a:pt x="16579" y="1649"/>
                      <a:pt x="17148" y="2062"/>
                    </a:cubicBezTo>
                    <a:cubicBezTo>
                      <a:pt x="17716" y="2475"/>
                      <a:pt x="17451" y="3142"/>
                      <a:pt x="17954" y="3645"/>
                    </a:cubicBezTo>
                    <a:cubicBezTo>
                      <a:pt x="18457" y="4148"/>
                      <a:pt x="19124" y="3883"/>
                      <a:pt x="19537" y="4451"/>
                    </a:cubicBezTo>
                    <a:cubicBezTo>
                      <a:pt x="19950" y="5020"/>
                      <a:pt x="19492" y="5572"/>
                      <a:pt x="19815" y="6206"/>
                    </a:cubicBezTo>
                    <a:cubicBezTo>
                      <a:pt x="20138" y="6840"/>
                      <a:pt x="20854" y="6794"/>
                      <a:pt x="21071" y="7462"/>
                    </a:cubicBezTo>
                    <a:cubicBezTo>
                      <a:pt x="21288" y="8131"/>
                      <a:pt x="20682" y="8514"/>
                      <a:pt x="20793" y="9217"/>
                    </a:cubicBezTo>
                    <a:cubicBezTo>
                      <a:pt x="20904" y="9919"/>
                      <a:pt x="21600" y="10096"/>
                      <a:pt x="21600" y="10800"/>
                    </a:cubicBezTo>
                    <a:cubicBezTo>
                      <a:pt x="21600" y="11502"/>
                      <a:pt x="20904" y="11680"/>
                      <a:pt x="20793" y="12382"/>
                    </a:cubicBezTo>
                    <a:cubicBezTo>
                      <a:pt x="20682" y="13085"/>
                      <a:pt x="21288" y="13468"/>
                      <a:pt x="21071" y="14137"/>
                    </a:cubicBezTo>
                    <a:cubicBezTo>
                      <a:pt x="20854" y="14806"/>
                      <a:pt x="20138" y="14759"/>
                      <a:pt x="19815" y="15393"/>
                    </a:cubicBezTo>
                    <a:cubicBezTo>
                      <a:pt x="19492" y="16027"/>
                      <a:pt x="19950" y="16579"/>
                      <a:pt x="19537" y="17148"/>
                    </a:cubicBezTo>
                    <a:cubicBezTo>
                      <a:pt x="19124" y="17716"/>
                      <a:pt x="18457" y="17451"/>
                      <a:pt x="17954" y="17954"/>
                    </a:cubicBezTo>
                    <a:cubicBezTo>
                      <a:pt x="17451" y="18457"/>
                      <a:pt x="17716" y="19124"/>
                      <a:pt x="17148" y="19537"/>
                    </a:cubicBezTo>
                    <a:cubicBezTo>
                      <a:pt x="16579" y="19950"/>
                      <a:pt x="16027" y="19492"/>
                      <a:pt x="15393" y="19815"/>
                    </a:cubicBezTo>
                    <a:cubicBezTo>
                      <a:pt x="14759" y="20138"/>
                      <a:pt x="14806" y="20854"/>
                      <a:pt x="14137" y="21071"/>
                    </a:cubicBezTo>
                    <a:cubicBezTo>
                      <a:pt x="13468" y="21288"/>
                      <a:pt x="13085" y="20682"/>
                      <a:pt x="12382" y="20793"/>
                    </a:cubicBezTo>
                    <a:cubicBezTo>
                      <a:pt x="11680" y="20904"/>
                      <a:pt x="11502" y="21600"/>
                      <a:pt x="10799" y="21600"/>
                    </a:cubicBezTo>
                    <a:cubicBezTo>
                      <a:pt x="10096" y="21600"/>
                      <a:pt x="9919" y="20904"/>
                      <a:pt x="9217" y="20793"/>
                    </a:cubicBezTo>
                    <a:cubicBezTo>
                      <a:pt x="8514" y="20682"/>
                      <a:pt x="8131" y="21288"/>
                      <a:pt x="7462" y="21071"/>
                    </a:cubicBezTo>
                    <a:cubicBezTo>
                      <a:pt x="6794" y="20854"/>
                      <a:pt x="6840" y="20138"/>
                      <a:pt x="6206" y="19815"/>
                    </a:cubicBezTo>
                    <a:cubicBezTo>
                      <a:pt x="5572" y="19492"/>
                      <a:pt x="5020" y="19950"/>
                      <a:pt x="4451" y="19537"/>
                    </a:cubicBezTo>
                    <a:cubicBezTo>
                      <a:pt x="3883" y="19124"/>
                      <a:pt x="4148" y="18457"/>
                      <a:pt x="3645" y="17954"/>
                    </a:cubicBezTo>
                    <a:cubicBezTo>
                      <a:pt x="3142" y="17451"/>
                      <a:pt x="2475" y="17716"/>
                      <a:pt x="2062" y="17148"/>
                    </a:cubicBezTo>
                    <a:cubicBezTo>
                      <a:pt x="1649" y="16579"/>
                      <a:pt x="2107" y="16027"/>
                      <a:pt x="1784" y="15393"/>
                    </a:cubicBezTo>
                    <a:cubicBezTo>
                      <a:pt x="1461" y="14759"/>
                      <a:pt x="745" y="14806"/>
                      <a:pt x="528" y="14137"/>
                    </a:cubicBezTo>
                    <a:cubicBezTo>
                      <a:pt x="311" y="13468"/>
                      <a:pt x="917" y="13085"/>
                      <a:pt x="806" y="12382"/>
                    </a:cubicBezTo>
                    <a:cubicBezTo>
                      <a:pt x="695" y="11680"/>
                      <a:pt x="0" y="11502"/>
                      <a:pt x="0" y="10799"/>
                    </a:cubicBezTo>
                    <a:cubicBezTo>
                      <a:pt x="0" y="10096"/>
                      <a:pt x="695" y="9919"/>
                      <a:pt x="806" y="9217"/>
                    </a:cubicBezTo>
                    <a:cubicBezTo>
                      <a:pt x="917" y="8514"/>
                      <a:pt x="311" y="8131"/>
                      <a:pt x="528" y="7462"/>
                    </a:cubicBezTo>
                    <a:cubicBezTo>
                      <a:pt x="745" y="6794"/>
                      <a:pt x="1461" y="6840"/>
                      <a:pt x="1784" y="6206"/>
                    </a:cubicBezTo>
                    <a:cubicBezTo>
                      <a:pt x="2107" y="5572"/>
                      <a:pt x="1649" y="5020"/>
                      <a:pt x="2062" y="4451"/>
                    </a:cubicBezTo>
                    <a:cubicBezTo>
                      <a:pt x="2475" y="3883"/>
                      <a:pt x="3142" y="4148"/>
                      <a:pt x="3645" y="3645"/>
                    </a:cubicBezTo>
                    <a:cubicBezTo>
                      <a:pt x="4148" y="3142"/>
                      <a:pt x="3883" y="2475"/>
                      <a:pt x="4451" y="2062"/>
                    </a:cubicBezTo>
                    <a:cubicBezTo>
                      <a:pt x="5020" y="1649"/>
                      <a:pt x="5572" y="2107"/>
                      <a:pt x="6206" y="1784"/>
                    </a:cubicBezTo>
                    <a:cubicBezTo>
                      <a:pt x="6840" y="1461"/>
                      <a:pt x="6794" y="745"/>
                      <a:pt x="7462" y="528"/>
                    </a:cubicBezTo>
                    <a:cubicBezTo>
                      <a:pt x="8131" y="311"/>
                      <a:pt x="8514" y="917"/>
                      <a:pt x="9217" y="806"/>
                    </a:cubicBezTo>
                    <a:cubicBezTo>
                      <a:pt x="9919" y="695"/>
                      <a:pt x="10096" y="0"/>
                      <a:pt x="10799" y="0"/>
                    </a:cubicBezTo>
                    <a:close/>
                  </a:path>
                </a:pathLst>
              </a:custGeom>
              <a:solidFill>
                <a:srgbClr val="64305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3" name="AutoShape 25"/>
              <p:cNvSpPr>
                <a:spLocks/>
              </p:cNvSpPr>
              <p:nvPr/>
            </p:nvSpPr>
            <p:spPr bwMode="auto">
              <a:xfrm>
                <a:off x="2159000" y="3924300"/>
                <a:ext cx="5865813" cy="58658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B3B6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4" name="AutoShape 26"/>
              <p:cNvSpPr>
                <a:spLocks/>
              </p:cNvSpPr>
              <p:nvPr/>
            </p:nvSpPr>
            <p:spPr bwMode="auto">
              <a:xfrm>
                <a:off x="2398713" y="4151313"/>
                <a:ext cx="5386387" cy="53863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87457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grpSp>
        <p:sp>
          <p:nvSpPr>
            <p:cNvPr id="5" name="AutoShape 27"/>
            <p:cNvSpPr>
              <a:spLocks/>
            </p:cNvSpPr>
            <p:nvPr/>
          </p:nvSpPr>
          <p:spPr bwMode="auto">
            <a:xfrm>
              <a:off x="1118072" y="2345227"/>
              <a:ext cx="3979847" cy="2003387"/>
            </a:xfrm>
            <a:custGeom>
              <a:avLst/>
              <a:gdLst>
                <a:gd name="T0" fmla="*/ 2346325 w 21600"/>
                <a:gd name="T1" fmla="*/ 1181100 h 21600"/>
                <a:gd name="T2" fmla="*/ 2346325 w 21600"/>
                <a:gd name="T3" fmla="*/ 1181100 h 21600"/>
                <a:gd name="T4" fmla="*/ 2346325 w 21600"/>
                <a:gd name="T5" fmla="*/ 1181100 h 21600"/>
                <a:gd name="T6" fmla="*/ 2346325 w 21600"/>
                <a:gd name="T7" fmla="*/ 1181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eaLnBrk="1"/>
              <a:r>
                <a:rPr lang="en-US" sz="4400" b="1" dirty="0" smtClean="0">
                  <a:solidFill>
                    <a:srgbClr val="FFFFFF"/>
                  </a:solidFill>
                  <a:latin typeface="Aleo" panose="020F0502020204030203" pitchFamily="34" charset="0"/>
                  <a:ea typeface="Aleo Regular" charset="0"/>
                  <a:cs typeface="Aleo Regular" charset="0"/>
                  <a:sym typeface="Aleo Regular" charset="0"/>
                </a:rPr>
                <a:t>Conclusion</a:t>
              </a:r>
              <a:endParaRPr lang="en-US" sz="3200" dirty="0"/>
            </a:p>
          </p:txBody>
        </p:sp>
      </p:grpSp>
      <p:sp>
        <p:nvSpPr>
          <p:cNvPr id="8" name="AutoShape 1"/>
          <p:cNvSpPr>
            <a:spLocks/>
          </p:cNvSpPr>
          <p:nvPr/>
        </p:nvSpPr>
        <p:spPr bwMode="auto">
          <a:xfrm>
            <a:off x="4382814" y="0"/>
            <a:ext cx="7809186" cy="6853635"/>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fr-FR" dirty="0"/>
          </a:p>
        </p:txBody>
      </p:sp>
      <p:sp>
        <p:nvSpPr>
          <p:cNvPr id="37" name="AutoShape 22"/>
          <p:cNvSpPr>
            <a:spLocks/>
          </p:cNvSpPr>
          <p:nvPr/>
        </p:nvSpPr>
        <p:spPr bwMode="auto">
          <a:xfrm>
            <a:off x="8194829" y="1198077"/>
            <a:ext cx="5746738" cy="660400"/>
          </a:xfrm>
          <a:custGeom>
            <a:avLst/>
            <a:gdLst>
              <a:gd name="T0" fmla="*/ 2043907 w 21600"/>
              <a:gd name="T1" fmla="*/ 330200 h 21600"/>
              <a:gd name="T2" fmla="*/ 2043907 w 21600"/>
              <a:gd name="T3" fmla="*/ 330200 h 21600"/>
              <a:gd name="T4" fmla="*/ 2043907 w 21600"/>
              <a:gd name="T5" fmla="*/ 330200 h 21600"/>
              <a:gd name="T6" fmla="*/ 2043907 w 21600"/>
              <a:gd name="T7" fmla="*/ 3302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1800" dirty="0" smtClean="0">
                <a:solidFill>
                  <a:srgbClr val="4D4D4D"/>
                </a:solidFill>
                <a:latin typeface="Lato Light" panose="020F0302020204030203" pitchFamily="34" charset="0"/>
                <a:ea typeface="Lato Light" panose="020F0302020204030203" pitchFamily="34" charset="0"/>
                <a:cs typeface="Lato Light" panose="020F0302020204030203" pitchFamily="34" charset="0"/>
              </a:rPr>
              <a:t>Pour </a:t>
            </a:r>
            <a:r>
              <a:rPr lang="fr-FR" sz="1800" dirty="0">
                <a:solidFill>
                  <a:srgbClr val="4D4D4D"/>
                </a:solidFill>
                <a:latin typeface="Lato Light" panose="020F0302020204030203" pitchFamily="34" charset="0"/>
                <a:ea typeface="Lato Light" panose="020F0302020204030203" pitchFamily="34" charset="0"/>
                <a:cs typeface="Lato Light" panose="020F0302020204030203" pitchFamily="34" charset="0"/>
              </a:rPr>
              <a:t>tester le plugin</a:t>
            </a:r>
            <a:endParaRPr lang="en-US" sz="1800" dirty="0">
              <a:solidFill>
                <a:srgbClr val="4D4D4D"/>
              </a:solidFill>
              <a:latin typeface="Lato Light" panose="020F0302020204030203" pitchFamily="34" charset="0"/>
              <a:ea typeface="Lato Light" panose="020F0302020204030203" pitchFamily="34" charset="0"/>
              <a:cs typeface="Lato Light" panose="020F0302020204030203" pitchFamily="34" charset="0"/>
            </a:endParaRPr>
          </a:p>
        </p:txBody>
      </p:sp>
      <p:pic>
        <p:nvPicPr>
          <p:cNvPr id="40" name="Picture 4" descr="http://www.bucknellosc.tk/images/github-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136" y="2011772"/>
            <a:ext cx="2771775" cy="3352801"/>
          </a:xfrm>
          <a:prstGeom prst="rect">
            <a:avLst/>
          </a:prstGeom>
          <a:noFill/>
          <a:extLst>
            <a:ext uri="{909E8E84-426E-40DD-AFC4-6F175D3DCCD1}">
              <a14:hiddenFill xmlns:a14="http://schemas.microsoft.com/office/drawing/2010/main">
                <a:solidFill>
                  <a:srgbClr val="FFFFFF"/>
                </a:solidFill>
              </a14:hiddenFill>
            </a:ext>
          </a:extLst>
        </p:spPr>
      </p:pic>
      <p:sp>
        <p:nvSpPr>
          <p:cNvPr id="6" name="Titre 5"/>
          <p:cNvSpPr>
            <a:spLocks noGrp="1"/>
          </p:cNvSpPr>
          <p:nvPr>
            <p:ph type="title"/>
          </p:nvPr>
        </p:nvSpPr>
        <p:spPr>
          <a:xfrm>
            <a:off x="6819900" y="5127625"/>
            <a:ext cx="10515600" cy="1325563"/>
          </a:xfrm>
        </p:spPr>
        <p:txBody>
          <a:bodyPr>
            <a:normAutofit/>
          </a:bodyPr>
          <a:lstStyle/>
          <a:p>
            <a:r>
              <a:rPr lang="fr-FR" sz="2000" dirty="0">
                <a:solidFill>
                  <a:schemeClr val="accent1">
                    <a:lumMod val="50000"/>
                  </a:schemeClr>
                </a:solidFill>
              </a:rPr>
              <a:t>https://github.com/lpga/point_to_point</a:t>
            </a:r>
            <a:br>
              <a:rPr lang="fr-FR" sz="2000" dirty="0">
                <a:solidFill>
                  <a:schemeClr val="accent1">
                    <a:lumMod val="50000"/>
                  </a:schemeClr>
                </a:solidFill>
              </a:rPr>
            </a:br>
            <a:endParaRPr lang="fr-FR" sz="2000" dirty="0">
              <a:solidFill>
                <a:schemeClr val="accent1">
                  <a:lumMod val="50000"/>
                </a:schemeClr>
              </a:solidFill>
            </a:endParaRPr>
          </a:p>
        </p:txBody>
      </p:sp>
    </p:spTree>
    <p:extLst>
      <p:ext uri="{BB962C8B-B14F-4D97-AF65-F5344CB8AC3E}">
        <p14:creationId xmlns:p14="http://schemas.microsoft.com/office/powerpoint/2010/main" val="165318999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400" dirty="0">
                  <a:solidFill>
                    <a:schemeClr val="bg2">
                      <a:lumMod val="25000"/>
                    </a:schemeClr>
                  </a:solidFill>
                </a:rPr>
                <a:t>QGIS est un logiciel SIG (</a:t>
              </a:r>
              <a:r>
                <a:rPr lang="fr-FR" sz="2400" dirty="0">
                  <a:solidFill>
                    <a:schemeClr val="accent1">
                      <a:lumMod val="50000"/>
                    </a:schemeClr>
                  </a:solidFill>
                </a:rPr>
                <a:t>système d'information géographique</a:t>
              </a:r>
              <a:r>
                <a:rPr lang="fr-FR" sz="2400" dirty="0">
                  <a:solidFill>
                    <a:schemeClr val="bg2">
                      <a:lumMod val="25000"/>
                    </a:schemeClr>
                  </a:solidFill>
                </a:rPr>
                <a:t>) libre multi plate-forme qui dispose d’une interface graphique accessible Il était également appelé Quantum GIS jusqu'à la version 1.9. La version 2.6 est sortie en octobre 2014.  </a:t>
              </a:r>
            </a:p>
            <a:p>
              <a:pPr algn="just"/>
              <a:r>
                <a:rPr lang="fr-FR" sz="2400" dirty="0">
                  <a:solidFill>
                    <a:schemeClr val="bg2">
                      <a:lumMod val="25000"/>
                    </a:schemeClr>
                  </a:solidFill>
                </a:rPr>
                <a:t>Au départ QGIS était destiné à la seule visualisation de données SIG Il supporte de nombreux formats aussi bien pour les données et les vecteurs (Arc/Info, ESRI </a:t>
              </a:r>
              <a:r>
                <a:rPr lang="fr-FR" sz="2400" dirty="0" err="1">
                  <a:solidFill>
                    <a:schemeClr val="bg2">
                      <a:lumMod val="25000"/>
                    </a:schemeClr>
                  </a:solidFill>
                </a:rPr>
                <a:t>Shapefile</a:t>
              </a:r>
              <a:r>
                <a:rPr lang="fr-FR" sz="2400" dirty="0">
                  <a:solidFill>
                    <a:schemeClr val="bg2">
                      <a:lumMod val="25000"/>
                    </a:schemeClr>
                  </a:solidFill>
                </a:rPr>
                <a:t>, </a:t>
              </a:r>
              <a:r>
                <a:rPr lang="fr-FR" sz="2400" dirty="0" err="1">
                  <a:solidFill>
                    <a:schemeClr val="bg2">
                      <a:lumMod val="25000"/>
                    </a:schemeClr>
                  </a:solidFill>
                </a:rPr>
                <a:t>Mapinfo</a:t>
              </a:r>
              <a:r>
                <a:rPr lang="fr-FR" sz="2400" dirty="0">
                  <a:solidFill>
                    <a:schemeClr val="bg2">
                      <a:lumMod val="25000"/>
                    </a:schemeClr>
                  </a:solidFill>
                </a:rPr>
                <a:t> File, ODBC, PostgreSQL, ...) que pour les rasters (Arc/Info ASCII </a:t>
              </a:r>
              <a:r>
                <a:rPr lang="fr-FR" sz="2400" dirty="0" err="1">
                  <a:solidFill>
                    <a:schemeClr val="bg2">
                      <a:lumMod val="25000"/>
                    </a:schemeClr>
                  </a:solidFill>
                </a:rPr>
                <a:t>Grid</a:t>
              </a:r>
              <a:r>
                <a:rPr lang="fr-FR" sz="2400" dirty="0">
                  <a:solidFill>
                    <a:schemeClr val="bg2">
                      <a:lumMod val="25000"/>
                    </a:schemeClr>
                  </a:solidFill>
                </a:rPr>
                <a:t>, GRASS Rasters, TIFF/</a:t>
              </a:r>
              <a:r>
                <a:rPr lang="fr-FR" sz="2400" dirty="0" err="1">
                  <a:solidFill>
                    <a:schemeClr val="bg2">
                      <a:lumMod val="25000"/>
                    </a:schemeClr>
                  </a:solidFill>
                </a:rPr>
                <a:t>GeoTIFF</a:t>
              </a:r>
              <a:r>
                <a:rPr lang="fr-FR" sz="2400" dirty="0">
                  <a:solidFill>
                    <a:schemeClr val="bg2">
                      <a:lumMod val="25000"/>
                    </a:schemeClr>
                  </a:solidFill>
                </a:rPr>
                <a:t>, USGS SDTS DEM, ...), ainsi que les </a:t>
              </a:r>
              <a:r>
                <a:rPr lang="fr-FR" sz="2400" dirty="0" err="1">
                  <a:solidFill>
                    <a:schemeClr val="bg2">
                      <a:lumMod val="25000"/>
                    </a:schemeClr>
                  </a:solidFill>
                </a:rPr>
                <a:t>webservices</a:t>
              </a:r>
              <a:r>
                <a:rPr lang="fr-FR" sz="2400" dirty="0">
                  <a:solidFill>
                    <a:schemeClr val="bg2">
                      <a:lumMod val="25000"/>
                    </a:schemeClr>
                  </a:solidFill>
                </a:rPr>
                <a:t> (WMS/WFS).</a:t>
              </a:r>
            </a:p>
            <a:p>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eaLnBrk="1"/>
              <a:r>
                <a:rPr lang="fr-FR" sz="4600" b="1" dirty="0" err="1" smtClean="0">
                  <a:solidFill>
                    <a:srgbClr val="4D4D4D"/>
                  </a:solidFill>
                  <a:latin typeface="Aleo" panose="020F0502020204030203" pitchFamily="34" charset="0"/>
                  <a:ea typeface="Aleo Regular" charset="0"/>
                  <a:cs typeface="Aleo Regular" charset="0"/>
                  <a:sym typeface="Aleo Regular" charset="0"/>
                </a:rPr>
                <a:t>Qgis</a:t>
              </a:r>
              <a:endParaRPr lang="fr-FR" sz="2800" dirty="0"/>
            </a:p>
          </p:txBody>
        </p:sp>
      </p:grpSp>
      <p:pic>
        <p:nvPicPr>
          <p:cNvPr id="20" name="Picture 2" descr="http://www.3liz.com/assets/img/qg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147" y="5212080"/>
            <a:ext cx="2876550" cy="1774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999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1"/>
          <p:cNvSpPr>
            <a:spLocks/>
          </p:cNvSpPr>
          <p:nvPr/>
        </p:nvSpPr>
        <p:spPr bwMode="auto">
          <a:xfrm>
            <a:off x="3078135" y="0"/>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4" name="AutoShape 1"/>
          <p:cNvSpPr>
            <a:spLocks/>
          </p:cNvSpPr>
          <p:nvPr/>
        </p:nvSpPr>
        <p:spPr bwMode="auto">
          <a:xfrm>
            <a:off x="355015" y="52642"/>
            <a:ext cx="9486900" cy="1511300"/>
          </a:xfrm>
          <a:custGeom>
            <a:avLst/>
            <a:gdLst>
              <a:gd name="T0" fmla="*/ 4743450 w 21600"/>
              <a:gd name="T1" fmla="*/ 755650 h 21600"/>
              <a:gd name="T2" fmla="*/ 4743450 w 21600"/>
              <a:gd name="T3" fmla="*/ 755650 h 21600"/>
              <a:gd name="T4" fmla="*/ 4743450 w 21600"/>
              <a:gd name="T5" fmla="*/ 755650 h 21600"/>
              <a:gd name="T6" fmla="*/ 47434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8000" b="1" dirty="0" smtClean="0">
                <a:solidFill>
                  <a:srgbClr val="4D4D4D"/>
                </a:solidFill>
                <a:latin typeface="Aleo" panose="020F0502020204030203" pitchFamily="34" charset="0"/>
                <a:ea typeface="Aleo Regular" charset="0"/>
                <a:cs typeface="Aleo Regular" charset="0"/>
              </a:rPr>
              <a:t>Pourquoi </a:t>
            </a:r>
            <a:r>
              <a:rPr lang="fr-FR" sz="8000" b="1" dirty="0">
                <a:solidFill>
                  <a:srgbClr val="4D4D4D"/>
                </a:solidFill>
                <a:latin typeface="Aleo" panose="020F0502020204030203" pitchFamily="34" charset="0"/>
                <a:ea typeface="Aleo Regular" charset="0"/>
                <a:cs typeface="Aleo Regular" charset="0"/>
              </a:rPr>
              <a:t>utiliser QGIS ?</a:t>
            </a:r>
            <a:br>
              <a:rPr lang="fr-FR" sz="8000" b="1" dirty="0">
                <a:solidFill>
                  <a:srgbClr val="4D4D4D"/>
                </a:solidFill>
                <a:latin typeface="Aleo" panose="020F0502020204030203" pitchFamily="34" charset="0"/>
                <a:ea typeface="Aleo Regular" charset="0"/>
                <a:cs typeface="Aleo Regular" charset="0"/>
              </a:rPr>
            </a:br>
            <a:endParaRPr lang="en-US" sz="8000" b="1" dirty="0">
              <a:solidFill>
                <a:srgbClr val="4D4D4D"/>
              </a:solidFill>
              <a:latin typeface="Aleo" panose="020F0502020204030203" pitchFamily="34" charset="0"/>
              <a:ea typeface="Aleo Regular" charset="0"/>
              <a:cs typeface="Aleo Regular" charset="0"/>
            </a:endParaRPr>
          </a:p>
        </p:txBody>
      </p:sp>
      <p:sp>
        <p:nvSpPr>
          <p:cNvPr id="15" name="Espace réservé du contenu 14"/>
          <p:cNvSpPr>
            <a:spLocks noGrp="1"/>
          </p:cNvSpPr>
          <p:nvPr>
            <p:ph idx="1"/>
          </p:nvPr>
        </p:nvSpPr>
        <p:spPr/>
        <p:txBody>
          <a:bodyPr>
            <a:normAutofit/>
          </a:bodyPr>
          <a:lstStyle/>
          <a:p>
            <a:r>
              <a:rPr lang="fr-FR" dirty="0">
                <a:solidFill>
                  <a:schemeClr val="bg2">
                    <a:lumMod val="25000"/>
                  </a:schemeClr>
                </a:solidFill>
              </a:rPr>
              <a:t>Plusieurs raisons expliquent aujourd'hui que bon nombre de structures (publiques ou privées) se dotent de QGIS dans le cadre de leurs activités. Beaucoup d'entre elles délaissent même les produits des principaux éditeurs commerciaux de logiciels du marché pour se mettre à Quantum GIS. </a:t>
            </a:r>
          </a:p>
          <a:p>
            <a:pPr marL="0" indent="0">
              <a:buNone/>
            </a:pPr>
            <a:endParaRPr lang="fr-FR" dirty="0">
              <a:solidFill>
                <a:srgbClr val="92D050"/>
              </a:solidFill>
            </a:endParaRPr>
          </a:p>
          <a:p>
            <a:endParaRPr lang="fr-FR" dirty="0"/>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6445" y="3911968"/>
            <a:ext cx="2755555" cy="2946032"/>
          </a:xfrm>
          <a:prstGeom prst="rect">
            <a:avLst/>
          </a:prstGeom>
        </p:spPr>
      </p:pic>
    </p:spTree>
    <p:extLst>
      <p:ext uri="{BB962C8B-B14F-4D97-AF65-F5344CB8AC3E}">
        <p14:creationId xmlns:p14="http://schemas.microsoft.com/office/powerpoint/2010/main" val="203280661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1"/>
          <p:cNvSpPr>
            <a:spLocks/>
          </p:cNvSpPr>
          <p:nvPr/>
        </p:nvSpPr>
        <p:spPr bwMode="auto">
          <a:xfrm>
            <a:off x="5563206" y="0"/>
            <a:ext cx="6628794"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632C5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r>
              <a:rPr lang="en-US" sz="4000" smtClean="0">
                <a:solidFill>
                  <a:srgbClr val="6ACABE"/>
                </a:solidFill>
                <a:effectLst>
                  <a:outerShdw blurRad="38100" dist="38100" dir="2700000" algn="tl">
                    <a:srgbClr val="000000"/>
                  </a:outerShdw>
                </a:effectLst>
              </a:rPr>
              <a:t> </a:t>
            </a:r>
            <a:endParaRPr lang="en-US" smtClean="0"/>
          </a:p>
        </p:txBody>
      </p:sp>
      <p:grpSp>
        <p:nvGrpSpPr>
          <p:cNvPr id="15" name="Group 8"/>
          <p:cNvGrpSpPr>
            <a:grpSpLocks/>
          </p:cNvGrpSpPr>
          <p:nvPr/>
        </p:nvGrpSpPr>
        <p:grpSpPr bwMode="auto">
          <a:xfrm>
            <a:off x="380653" y="279400"/>
            <a:ext cx="5181950" cy="6051082"/>
            <a:chOff x="-458" y="1296"/>
            <a:chExt cx="2383" cy="4100"/>
          </a:xfrm>
        </p:grpSpPr>
        <p:sp>
          <p:nvSpPr>
            <p:cNvPr id="17" name="Rectangle 16"/>
            <p:cNvSpPr>
              <a:spLocks noChangeArrowheads="1"/>
            </p:cNvSpPr>
            <p:nvPr/>
          </p:nvSpPr>
          <p:spPr bwMode="blackGray">
            <a:xfrm>
              <a:off x="-458" y="2122"/>
              <a:ext cx="2383" cy="3274"/>
            </a:xfrm>
            <a:prstGeom prst="rect">
              <a:avLst/>
            </a:prstGeom>
            <a:noFill/>
            <a:ln w="9525">
              <a:noFill/>
              <a:miter lim="800000"/>
              <a:headEnd/>
              <a:tailEnd/>
            </a:ln>
          </p:spPr>
          <p:txBody>
            <a:bodyPr wrap="square">
              <a:spAutoFit/>
            </a:bodyPr>
            <a:lstStyle/>
            <a:p>
              <a:pPr marL="457200" indent="-457200">
                <a:buFont typeface="Wingdings" panose="05000000000000000000" pitchFamily="2" charset="2"/>
                <a:buChar char="q"/>
              </a:pPr>
              <a:r>
                <a:rPr lang="fr-FR" sz="2800" dirty="0" smtClean="0">
                  <a:solidFill>
                    <a:srgbClr val="632C53"/>
                  </a:solidFill>
                </a:rPr>
                <a:t>Quantum </a:t>
              </a:r>
              <a:r>
                <a:rPr lang="fr-FR" sz="2800" dirty="0">
                  <a:solidFill>
                    <a:srgbClr val="632C53"/>
                  </a:solidFill>
                </a:rPr>
                <a:t>GIS est open-source </a:t>
              </a:r>
            </a:p>
            <a:p>
              <a:pPr algn="just">
                <a:buFont typeface="Wingdings" panose="05000000000000000000" pitchFamily="2" charset="2"/>
                <a:buChar char="q"/>
              </a:pPr>
              <a:r>
                <a:rPr lang="fr-FR" sz="2800" dirty="0">
                  <a:solidFill>
                    <a:srgbClr val="632C53"/>
                  </a:solidFill>
                </a:rPr>
                <a:t>Bénéficie d'une ergonomie proche de logiciels du marché payants, tels que </a:t>
              </a:r>
              <a:r>
                <a:rPr lang="fr-FR" sz="2800" dirty="0" err="1">
                  <a:solidFill>
                    <a:srgbClr val="632C53"/>
                  </a:solidFill>
                </a:rPr>
                <a:t>ArcGIS</a:t>
              </a:r>
              <a:r>
                <a:rPr lang="fr-FR" sz="2800" dirty="0">
                  <a:solidFill>
                    <a:srgbClr val="632C53"/>
                  </a:solidFill>
                </a:rPr>
                <a:t> ou </a:t>
              </a:r>
              <a:r>
                <a:rPr lang="fr-FR" sz="2800" dirty="0" err="1">
                  <a:solidFill>
                    <a:srgbClr val="632C53"/>
                  </a:solidFill>
                </a:rPr>
                <a:t>SuperGIS</a:t>
              </a:r>
              <a:r>
                <a:rPr lang="fr-FR" sz="2800" dirty="0">
                  <a:solidFill>
                    <a:srgbClr val="632C53"/>
                  </a:solidFill>
                </a:rPr>
                <a:t>.</a:t>
              </a:r>
            </a:p>
            <a:p>
              <a:pPr indent="-457200" algn="just">
                <a:buFont typeface="Wingdings" panose="05000000000000000000" pitchFamily="2" charset="2"/>
                <a:buChar char="q"/>
              </a:pPr>
              <a:r>
                <a:rPr lang="fr-FR" sz="2800" dirty="0" smtClean="0">
                  <a:solidFill>
                    <a:srgbClr val="632C53"/>
                  </a:solidFill>
                </a:rPr>
                <a:t>Permet de visualisé d’éditer et de créer </a:t>
              </a:r>
              <a:r>
                <a:rPr lang="fr-FR" sz="2800" dirty="0">
                  <a:solidFill>
                    <a:srgbClr val="632C53"/>
                  </a:solidFill>
                </a:rPr>
                <a:t>une grande variété </a:t>
              </a:r>
              <a:r>
                <a:rPr lang="fr-FR" sz="2800" dirty="0" smtClean="0">
                  <a:solidFill>
                    <a:srgbClr val="632C53"/>
                  </a:solidFill>
                </a:rPr>
                <a:t>de </a:t>
              </a:r>
              <a:r>
                <a:rPr lang="fr-FR" sz="2800" dirty="0">
                  <a:solidFill>
                    <a:srgbClr val="632C53"/>
                  </a:solidFill>
                </a:rPr>
                <a:t>formats vecteurs</a:t>
              </a:r>
            </a:p>
            <a:p>
              <a:pPr indent="-457200" algn="just">
                <a:buFont typeface="Wingdings" panose="05000000000000000000" pitchFamily="2" charset="2"/>
                <a:buChar char="q"/>
              </a:pPr>
              <a:r>
                <a:rPr lang="fr-FR" sz="2800" dirty="0">
                  <a:solidFill>
                    <a:srgbClr val="632C53"/>
                  </a:solidFill>
                </a:rPr>
                <a:t>Permet une interopérabilité à des bases de données externes </a:t>
              </a:r>
            </a:p>
            <a:p>
              <a:endParaRPr lang="en-US" sz="2800" dirty="0">
                <a:solidFill>
                  <a:srgbClr val="632C53"/>
                </a:solidFill>
              </a:endParaRPr>
            </a:p>
          </p:txBody>
        </p:sp>
        <p:sp>
          <p:nvSpPr>
            <p:cNvPr id="18" name="Text Box 11"/>
            <p:cNvSpPr txBox="1">
              <a:spLocks noChangeArrowheads="1"/>
            </p:cNvSpPr>
            <p:nvPr/>
          </p:nvSpPr>
          <p:spPr bwMode="auto">
            <a:xfrm>
              <a:off x="-199" y="1296"/>
              <a:ext cx="2124" cy="1241"/>
            </a:xfrm>
            <a:prstGeom prst="rect">
              <a:avLst/>
            </a:prstGeom>
            <a:noFill/>
            <a:ln w="9525">
              <a:noFill/>
              <a:miter lim="800000"/>
              <a:headEnd/>
              <a:tailEnd/>
            </a:ln>
            <a:effectLst/>
          </p:spPr>
          <p:txBody>
            <a:bodyPr wrap="square">
              <a:spAutoFit/>
            </a:bodyPr>
            <a:lstStyle/>
            <a:p>
              <a:pPr>
                <a:spcBef>
                  <a:spcPct val="50000"/>
                </a:spcBef>
              </a:pPr>
              <a:r>
                <a:rPr lang="fr-FR" sz="4000" b="1" dirty="0" smtClean="0">
                  <a:solidFill>
                    <a:srgbClr val="632C53"/>
                  </a:solidFill>
                </a:rPr>
                <a:t>Les </a:t>
              </a:r>
              <a:r>
                <a:rPr lang="fr-FR" sz="4000" b="1" dirty="0">
                  <a:solidFill>
                    <a:srgbClr val="632C53"/>
                  </a:solidFill>
                </a:rPr>
                <a:t>avantages  </a:t>
              </a:r>
            </a:p>
            <a:p>
              <a:pPr>
                <a:spcBef>
                  <a:spcPct val="50000"/>
                </a:spcBef>
              </a:pPr>
              <a:endParaRPr lang="en-US" sz="4000" b="1" dirty="0">
                <a:solidFill>
                  <a:srgbClr val="632C53"/>
                </a:solidFill>
              </a:endParaRPr>
            </a:p>
          </p:txBody>
        </p:sp>
      </p:grpSp>
      <p:sp>
        <p:nvSpPr>
          <p:cNvPr id="30" name="Rectangle 18"/>
          <p:cNvSpPr>
            <a:spLocks noChangeArrowheads="1"/>
          </p:cNvSpPr>
          <p:nvPr/>
        </p:nvSpPr>
        <p:spPr bwMode="blackGray">
          <a:xfrm>
            <a:off x="6286500" y="1498472"/>
            <a:ext cx="5906102" cy="4832092"/>
          </a:xfrm>
          <a:prstGeom prst="rect">
            <a:avLst/>
          </a:prstGeom>
          <a:noFill/>
          <a:ln w="9525">
            <a:noFill/>
            <a:miter lim="800000"/>
            <a:headEnd/>
            <a:tailEnd/>
          </a:ln>
        </p:spPr>
        <p:txBody>
          <a:bodyPr wrap="square">
            <a:spAutoFit/>
          </a:bodyPr>
          <a:lstStyle/>
          <a:p>
            <a:pPr algn="just">
              <a:buFont typeface="Wingdings" panose="05000000000000000000" pitchFamily="2" charset="2"/>
              <a:buChar char="q"/>
            </a:pPr>
            <a:r>
              <a:rPr lang="fr-FR" sz="2800" dirty="0" smtClean="0">
                <a:solidFill>
                  <a:schemeClr val="bg1"/>
                </a:solidFill>
              </a:rPr>
              <a:t>Logiciel </a:t>
            </a:r>
            <a:r>
              <a:rPr lang="fr-FR" sz="2800" dirty="0">
                <a:solidFill>
                  <a:schemeClr val="bg1"/>
                </a:solidFill>
              </a:rPr>
              <a:t>qui évolue et s'améliore en permanence grâce à la mise à disposition de plugins personnalisés </a:t>
            </a:r>
          </a:p>
          <a:p>
            <a:pPr>
              <a:buFont typeface="Wingdings" panose="05000000000000000000" pitchFamily="2" charset="2"/>
              <a:buChar char="q"/>
            </a:pPr>
            <a:r>
              <a:rPr lang="fr-FR" sz="2800" dirty="0">
                <a:solidFill>
                  <a:schemeClr val="bg1"/>
                </a:solidFill>
              </a:rPr>
              <a:t>Permet une mise en page aisée de cartes grâce à un composeur d'impression.</a:t>
            </a:r>
          </a:p>
          <a:p>
            <a:pPr>
              <a:buFont typeface="Wingdings" panose="05000000000000000000" pitchFamily="2" charset="2"/>
              <a:buChar char="q"/>
            </a:pPr>
            <a:r>
              <a:rPr lang="fr-FR" sz="2800" dirty="0">
                <a:solidFill>
                  <a:schemeClr val="bg1"/>
                </a:solidFill>
              </a:rPr>
              <a:t>Permet de mettre à jour ses données géographiques en un clin d'</a:t>
            </a:r>
            <a:r>
              <a:rPr lang="fr-FR" sz="2800" dirty="0" err="1">
                <a:solidFill>
                  <a:schemeClr val="bg1"/>
                </a:solidFill>
              </a:rPr>
              <a:t>oeil</a:t>
            </a:r>
            <a:r>
              <a:rPr lang="fr-FR" sz="2800" dirty="0">
                <a:solidFill>
                  <a:schemeClr val="bg1"/>
                </a:solidFill>
              </a:rPr>
              <a:t> grâce à son mode d'édition évolué.</a:t>
            </a:r>
          </a:p>
          <a:p>
            <a:pPr>
              <a:buFont typeface="Wingdings" panose="05000000000000000000" pitchFamily="2" charset="2"/>
              <a:buChar char="q"/>
            </a:pPr>
            <a:r>
              <a:rPr lang="fr-FR" sz="2800" dirty="0">
                <a:solidFill>
                  <a:schemeClr val="bg1"/>
                </a:solidFill>
              </a:rPr>
              <a:t>Propose des modes d'analyse thématique </a:t>
            </a:r>
            <a:r>
              <a:rPr lang="fr-FR" sz="2800" dirty="0" smtClean="0">
                <a:solidFill>
                  <a:schemeClr val="bg1"/>
                </a:solidFill>
              </a:rPr>
              <a:t>évolués</a:t>
            </a:r>
            <a:endParaRPr lang="fr-FR" sz="2800" dirty="0">
              <a:solidFill>
                <a:schemeClr val="bg1"/>
              </a:solidFill>
            </a:endParaRPr>
          </a:p>
        </p:txBody>
      </p:sp>
    </p:spTree>
    <p:extLst>
      <p:ext uri="{BB962C8B-B14F-4D97-AF65-F5344CB8AC3E}">
        <p14:creationId xmlns:p14="http://schemas.microsoft.com/office/powerpoint/2010/main" val="172126764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9" name="Groupe 8"/>
          <p:cNvGrpSpPr/>
          <p:nvPr/>
        </p:nvGrpSpPr>
        <p:grpSpPr>
          <a:xfrm>
            <a:off x="682537" y="181928"/>
            <a:ext cx="1287636" cy="1486455"/>
            <a:chOff x="12431713" y="7340600"/>
            <a:chExt cx="3927475" cy="4533900"/>
          </a:xfrm>
        </p:grpSpPr>
        <p:sp>
          <p:nvSpPr>
            <p:cNvPr id="5" name="AutoShape 4"/>
            <p:cNvSpPr>
              <a:spLocks/>
            </p:cNvSpPr>
            <p:nvPr/>
          </p:nvSpPr>
          <p:spPr bwMode="auto">
            <a:xfrm>
              <a:off x="12431713" y="7340600"/>
              <a:ext cx="3925887" cy="453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61C8B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6" name="AutoShape 5"/>
            <p:cNvSpPr>
              <a:spLocks/>
            </p:cNvSpPr>
            <p:nvPr/>
          </p:nvSpPr>
          <p:spPr bwMode="auto">
            <a:xfrm>
              <a:off x="13423900" y="9115425"/>
              <a:ext cx="2935288" cy="2605088"/>
            </a:xfrm>
            <a:custGeom>
              <a:avLst/>
              <a:gdLst>
                <a:gd name="T0" fmla="*/ 1467644 w 21600"/>
                <a:gd name="T1" fmla="*/ 1302544 h 21600"/>
                <a:gd name="T2" fmla="*/ 1467644 w 21600"/>
                <a:gd name="T3" fmla="*/ 1302544 h 21600"/>
                <a:gd name="T4" fmla="*/ 1467644 w 21600"/>
                <a:gd name="T5" fmla="*/ 1302544 h 21600"/>
                <a:gd name="T6" fmla="*/ 1467644 w 21600"/>
                <a:gd name="T7" fmla="*/ 13025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29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7" name="AutoShape 6"/>
            <p:cNvSpPr>
              <a:spLocks/>
            </p:cNvSpPr>
            <p:nvPr/>
          </p:nvSpPr>
          <p:spPr bwMode="auto">
            <a:xfrm>
              <a:off x="12993688" y="7988300"/>
              <a:ext cx="2822575" cy="3259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rgbClr val="6DD3C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8" name="AutoShape 16"/>
            <p:cNvSpPr>
              <a:spLocks/>
            </p:cNvSpPr>
            <p:nvPr/>
          </p:nvSpPr>
          <p:spPr bwMode="auto">
            <a:xfrm>
              <a:off x="13315950" y="8509000"/>
              <a:ext cx="2171700" cy="217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22" y="5290"/>
                  </a:moveTo>
                  <a:cubicBezTo>
                    <a:pt x="9558" y="5275"/>
                    <a:pt x="9591" y="5253"/>
                    <a:pt x="9629" y="5243"/>
                  </a:cubicBezTo>
                  <a:cubicBezTo>
                    <a:pt x="9629" y="5243"/>
                    <a:pt x="9630" y="5242"/>
                    <a:pt x="9630" y="5242"/>
                  </a:cubicBezTo>
                  <a:cubicBezTo>
                    <a:pt x="9683" y="5229"/>
                    <a:pt x="9728" y="5242"/>
                    <a:pt x="9744" y="5223"/>
                  </a:cubicBezTo>
                  <a:cubicBezTo>
                    <a:pt x="9759" y="5203"/>
                    <a:pt x="9786" y="5167"/>
                    <a:pt x="9799" y="5139"/>
                  </a:cubicBezTo>
                  <a:cubicBezTo>
                    <a:pt x="9804" y="5124"/>
                    <a:pt x="9789" y="5104"/>
                    <a:pt x="9808" y="5094"/>
                  </a:cubicBezTo>
                  <a:cubicBezTo>
                    <a:pt x="9829" y="5082"/>
                    <a:pt x="9811" y="5060"/>
                    <a:pt x="9816" y="5044"/>
                  </a:cubicBezTo>
                  <a:cubicBezTo>
                    <a:pt x="9831" y="5001"/>
                    <a:pt x="9840" y="5000"/>
                    <a:pt x="9858" y="4997"/>
                  </a:cubicBezTo>
                  <a:cubicBezTo>
                    <a:pt x="9874" y="4995"/>
                    <a:pt x="9890" y="4993"/>
                    <a:pt x="9896" y="4984"/>
                  </a:cubicBezTo>
                  <a:cubicBezTo>
                    <a:pt x="9923" y="4944"/>
                    <a:pt x="9827" y="4829"/>
                    <a:pt x="9767" y="4844"/>
                  </a:cubicBezTo>
                  <a:cubicBezTo>
                    <a:pt x="9705" y="4860"/>
                    <a:pt x="9654" y="4951"/>
                    <a:pt x="9633" y="4950"/>
                  </a:cubicBezTo>
                  <a:cubicBezTo>
                    <a:pt x="9607" y="4948"/>
                    <a:pt x="9595" y="4948"/>
                    <a:pt x="9577" y="4961"/>
                  </a:cubicBezTo>
                  <a:cubicBezTo>
                    <a:pt x="9563" y="4972"/>
                    <a:pt x="9562" y="4990"/>
                    <a:pt x="9551" y="5002"/>
                  </a:cubicBezTo>
                  <a:cubicBezTo>
                    <a:pt x="9540" y="5017"/>
                    <a:pt x="9524" y="5029"/>
                    <a:pt x="9512" y="5044"/>
                  </a:cubicBezTo>
                  <a:cubicBezTo>
                    <a:pt x="9502" y="5057"/>
                    <a:pt x="9498" y="5068"/>
                    <a:pt x="9512" y="5081"/>
                  </a:cubicBezTo>
                  <a:cubicBezTo>
                    <a:pt x="9523" y="5090"/>
                    <a:pt x="9529" y="5095"/>
                    <a:pt x="9498" y="5135"/>
                  </a:cubicBezTo>
                  <a:cubicBezTo>
                    <a:pt x="9472" y="5168"/>
                    <a:pt x="9430" y="5186"/>
                    <a:pt x="9412" y="5227"/>
                  </a:cubicBezTo>
                  <a:cubicBezTo>
                    <a:pt x="9405" y="5241"/>
                    <a:pt x="9406" y="5270"/>
                    <a:pt x="9409" y="5282"/>
                  </a:cubicBezTo>
                  <a:cubicBezTo>
                    <a:pt x="9417" y="5324"/>
                    <a:pt x="9482" y="5308"/>
                    <a:pt x="9522" y="5290"/>
                  </a:cubicBezTo>
                  <a:close/>
                  <a:moveTo>
                    <a:pt x="19444" y="10799"/>
                  </a:moveTo>
                  <a:cubicBezTo>
                    <a:pt x="19444" y="9905"/>
                    <a:pt x="19291" y="9000"/>
                    <a:pt x="19134" y="8522"/>
                  </a:cubicBezTo>
                  <a:cubicBezTo>
                    <a:pt x="19085" y="8372"/>
                    <a:pt x="18971" y="8252"/>
                    <a:pt x="18824" y="8195"/>
                  </a:cubicBezTo>
                  <a:cubicBezTo>
                    <a:pt x="18677" y="8138"/>
                    <a:pt x="18512" y="8150"/>
                    <a:pt x="18375" y="8228"/>
                  </a:cubicBezTo>
                  <a:cubicBezTo>
                    <a:pt x="18029" y="8423"/>
                    <a:pt x="18040" y="8449"/>
                    <a:pt x="17919" y="8442"/>
                  </a:cubicBezTo>
                  <a:cubicBezTo>
                    <a:pt x="17863" y="8440"/>
                    <a:pt x="17615" y="8604"/>
                    <a:pt x="17526" y="8415"/>
                  </a:cubicBezTo>
                  <a:cubicBezTo>
                    <a:pt x="17510" y="8380"/>
                    <a:pt x="17422" y="8219"/>
                    <a:pt x="17301" y="8440"/>
                  </a:cubicBezTo>
                  <a:cubicBezTo>
                    <a:pt x="17269" y="8500"/>
                    <a:pt x="17089" y="8455"/>
                    <a:pt x="17030" y="8422"/>
                  </a:cubicBezTo>
                  <a:cubicBezTo>
                    <a:pt x="16856" y="8325"/>
                    <a:pt x="16641" y="8098"/>
                    <a:pt x="16588" y="8040"/>
                  </a:cubicBezTo>
                  <a:lnTo>
                    <a:pt x="16588" y="8041"/>
                  </a:lnTo>
                  <a:cubicBezTo>
                    <a:pt x="16528" y="7971"/>
                    <a:pt x="16356" y="8066"/>
                    <a:pt x="16483" y="8254"/>
                  </a:cubicBezTo>
                  <a:cubicBezTo>
                    <a:pt x="16907" y="8886"/>
                    <a:pt x="16981" y="8892"/>
                    <a:pt x="17101" y="8955"/>
                  </a:cubicBezTo>
                  <a:cubicBezTo>
                    <a:pt x="17101" y="8955"/>
                    <a:pt x="17101" y="8955"/>
                    <a:pt x="17101" y="8955"/>
                  </a:cubicBezTo>
                  <a:cubicBezTo>
                    <a:pt x="17158" y="8912"/>
                    <a:pt x="17150" y="8899"/>
                    <a:pt x="17223" y="8888"/>
                  </a:cubicBezTo>
                  <a:cubicBezTo>
                    <a:pt x="17269" y="8882"/>
                    <a:pt x="17309" y="8854"/>
                    <a:pt x="17329" y="8812"/>
                  </a:cubicBezTo>
                  <a:cubicBezTo>
                    <a:pt x="17329" y="8812"/>
                    <a:pt x="17329" y="8811"/>
                    <a:pt x="17329" y="8811"/>
                  </a:cubicBezTo>
                  <a:cubicBezTo>
                    <a:pt x="17353" y="8763"/>
                    <a:pt x="17397" y="8729"/>
                    <a:pt x="17448" y="8718"/>
                  </a:cubicBezTo>
                  <a:cubicBezTo>
                    <a:pt x="17501" y="8708"/>
                    <a:pt x="17555" y="8721"/>
                    <a:pt x="17595" y="8756"/>
                  </a:cubicBezTo>
                  <a:cubicBezTo>
                    <a:pt x="17595" y="8757"/>
                    <a:pt x="17596" y="8757"/>
                    <a:pt x="17596" y="8757"/>
                  </a:cubicBezTo>
                  <a:cubicBezTo>
                    <a:pt x="17669" y="8821"/>
                    <a:pt x="17764" y="8762"/>
                    <a:pt x="17842" y="8799"/>
                  </a:cubicBezTo>
                  <a:cubicBezTo>
                    <a:pt x="18040" y="8892"/>
                    <a:pt x="17964" y="9082"/>
                    <a:pt x="17925" y="9305"/>
                  </a:cubicBezTo>
                  <a:cubicBezTo>
                    <a:pt x="17925" y="9305"/>
                    <a:pt x="17925" y="9306"/>
                    <a:pt x="17924" y="9307"/>
                  </a:cubicBezTo>
                  <a:cubicBezTo>
                    <a:pt x="17923" y="9307"/>
                    <a:pt x="17923" y="9308"/>
                    <a:pt x="17922" y="9307"/>
                  </a:cubicBezTo>
                  <a:cubicBezTo>
                    <a:pt x="17904" y="9304"/>
                    <a:pt x="17887" y="9318"/>
                    <a:pt x="17887" y="9336"/>
                  </a:cubicBezTo>
                  <a:cubicBezTo>
                    <a:pt x="17886" y="9407"/>
                    <a:pt x="17931" y="9474"/>
                    <a:pt x="17917" y="9546"/>
                  </a:cubicBezTo>
                  <a:cubicBezTo>
                    <a:pt x="17917" y="9549"/>
                    <a:pt x="17915" y="9551"/>
                    <a:pt x="17913" y="9552"/>
                  </a:cubicBezTo>
                  <a:cubicBezTo>
                    <a:pt x="17889" y="9564"/>
                    <a:pt x="17868" y="9579"/>
                    <a:pt x="17850" y="9599"/>
                  </a:cubicBezTo>
                  <a:cubicBezTo>
                    <a:pt x="17793" y="9659"/>
                    <a:pt x="17790" y="9735"/>
                    <a:pt x="17740" y="9803"/>
                  </a:cubicBezTo>
                  <a:cubicBezTo>
                    <a:pt x="17694" y="9867"/>
                    <a:pt x="17744" y="10011"/>
                    <a:pt x="17633" y="10012"/>
                  </a:cubicBezTo>
                  <a:cubicBezTo>
                    <a:pt x="17591" y="10012"/>
                    <a:pt x="17449" y="10094"/>
                    <a:pt x="17427" y="10186"/>
                  </a:cubicBezTo>
                  <a:cubicBezTo>
                    <a:pt x="17401" y="10297"/>
                    <a:pt x="17341" y="10395"/>
                    <a:pt x="17254" y="10468"/>
                  </a:cubicBezTo>
                  <a:cubicBezTo>
                    <a:pt x="17191" y="10522"/>
                    <a:pt x="17104" y="10592"/>
                    <a:pt x="16984" y="10685"/>
                  </a:cubicBezTo>
                  <a:cubicBezTo>
                    <a:pt x="16927" y="10729"/>
                    <a:pt x="16698" y="10977"/>
                    <a:pt x="16500" y="11023"/>
                  </a:cubicBezTo>
                  <a:cubicBezTo>
                    <a:pt x="16473" y="11030"/>
                    <a:pt x="16444" y="11019"/>
                    <a:pt x="16428" y="10997"/>
                  </a:cubicBezTo>
                  <a:cubicBezTo>
                    <a:pt x="16427" y="10996"/>
                    <a:pt x="16426" y="10994"/>
                    <a:pt x="16425" y="10993"/>
                  </a:cubicBezTo>
                  <a:cubicBezTo>
                    <a:pt x="16295" y="10790"/>
                    <a:pt x="16267" y="10548"/>
                    <a:pt x="16165" y="10335"/>
                  </a:cubicBezTo>
                  <a:cubicBezTo>
                    <a:pt x="16044" y="10082"/>
                    <a:pt x="15717" y="10016"/>
                    <a:pt x="15626" y="9736"/>
                  </a:cubicBezTo>
                  <a:cubicBezTo>
                    <a:pt x="15549" y="9500"/>
                    <a:pt x="15516" y="9400"/>
                    <a:pt x="15409" y="9340"/>
                  </a:cubicBezTo>
                  <a:cubicBezTo>
                    <a:pt x="15334" y="9297"/>
                    <a:pt x="15271" y="9238"/>
                    <a:pt x="15224" y="9165"/>
                  </a:cubicBezTo>
                  <a:cubicBezTo>
                    <a:pt x="15149" y="9046"/>
                    <a:pt x="15034" y="8877"/>
                    <a:pt x="14940" y="8787"/>
                  </a:cubicBezTo>
                  <a:cubicBezTo>
                    <a:pt x="14897" y="8745"/>
                    <a:pt x="14868" y="8692"/>
                    <a:pt x="14859" y="8634"/>
                  </a:cubicBezTo>
                  <a:cubicBezTo>
                    <a:pt x="14854" y="8607"/>
                    <a:pt x="14815" y="8609"/>
                    <a:pt x="14814" y="8636"/>
                  </a:cubicBezTo>
                  <a:cubicBezTo>
                    <a:pt x="14809" y="8730"/>
                    <a:pt x="14826" y="8759"/>
                    <a:pt x="14800" y="8779"/>
                  </a:cubicBezTo>
                  <a:cubicBezTo>
                    <a:pt x="14778" y="8796"/>
                    <a:pt x="14751" y="8787"/>
                    <a:pt x="14731" y="8767"/>
                  </a:cubicBezTo>
                  <a:cubicBezTo>
                    <a:pt x="14664" y="8697"/>
                    <a:pt x="14554" y="8571"/>
                    <a:pt x="14526" y="8501"/>
                  </a:cubicBezTo>
                  <a:cubicBezTo>
                    <a:pt x="14526" y="8501"/>
                    <a:pt x="14526" y="8501"/>
                    <a:pt x="14526" y="8502"/>
                  </a:cubicBezTo>
                  <a:cubicBezTo>
                    <a:pt x="14519" y="8529"/>
                    <a:pt x="14524" y="8559"/>
                    <a:pt x="14540" y="8582"/>
                  </a:cubicBezTo>
                  <a:cubicBezTo>
                    <a:pt x="14686" y="8789"/>
                    <a:pt x="15396" y="9814"/>
                    <a:pt x="15414" y="9911"/>
                  </a:cubicBezTo>
                  <a:cubicBezTo>
                    <a:pt x="15532" y="10556"/>
                    <a:pt x="16032" y="10711"/>
                    <a:pt x="16287" y="10948"/>
                  </a:cubicBezTo>
                  <a:cubicBezTo>
                    <a:pt x="16334" y="10993"/>
                    <a:pt x="16366" y="11051"/>
                    <a:pt x="16378" y="11113"/>
                  </a:cubicBezTo>
                  <a:cubicBezTo>
                    <a:pt x="16390" y="11173"/>
                    <a:pt x="16419" y="11225"/>
                    <a:pt x="16463" y="11265"/>
                  </a:cubicBezTo>
                  <a:cubicBezTo>
                    <a:pt x="16510" y="11309"/>
                    <a:pt x="16557" y="11303"/>
                    <a:pt x="16823" y="11269"/>
                  </a:cubicBezTo>
                  <a:cubicBezTo>
                    <a:pt x="16868" y="11264"/>
                    <a:pt x="16896" y="11232"/>
                    <a:pt x="16927" y="11204"/>
                  </a:cubicBezTo>
                  <a:cubicBezTo>
                    <a:pt x="16953" y="11180"/>
                    <a:pt x="17169" y="11103"/>
                    <a:pt x="17198" y="11086"/>
                  </a:cubicBezTo>
                  <a:cubicBezTo>
                    <a:pt x="17256" y="11048"/>
                    <a:pt x="17183" y="11070"/>
                    <a:pt x="17317" y="11007"/>
                  </a:cubicBezTo>
                  <a:cubicBezTo>
                    <a:pt x="17370" y="10981"/>
                    <a:pt x="17432" y="10823"/>
                    <a:pt x="17421" y="11002"/>
                  </a:cubicBezTo>
                  <a:cubicBezTo>
                    <a:pt x="17419" y="11049"/>
                    <a:pt x="17445" y="11091"/>
                    <a:pt x="17440" y="11137"/>
                  </a:cubicBezTo>
                  <a:cubicBezTo>
                    <a:pt x="17412" y="11409"/>
                    <a:pt x="17389" y="11454"/>
                    <a:pt x="17373" y="11506"/>
                  </a:cubicBezTo>
                  <a:cubicBezTo>
                    <a:pt x="17353" y="11576"/>
                    <a:pt x="17325" y="11643"/>
                    <a:pt x="17308" y="11714"/>
                  </a:cubicBezTo>
                  <a:cubicBezTo>
                    <a:pt x="17227" y="12047"/>
                    <a:pt x="17097" y="12403"/>
                    <a:pt x="16873" y="12666"/>
                  </a:cubicBezTo>
                  <a:cubicBezTo>
                    <a:pt x="16868" y="12672"/>
                    <a:pt x="16863" y="12677"/>
                    <a:pt x="16858" y="12682"/>
                  </a:cubicBezTo>
                  <a:cubicBezTo>
                    <a:pt x="16734" y="12797"/>
                    <a:pt x="16507" y="13009"/>
                    <a:pt x="16323" y="13370"/>
                  </a:cubicBezTo>
                  <a:cubicBezTo>
                    <a:pt x="16207" y="13597"/>
                    <a:pt x="16043" y="13795"/>
                    <a:pt x="15922" y="14019"/>
                  </a:cubicBezTo>
                  <a:cubicBezTo>
                    <a:pt x="15881" y="14095"/>
                    <a:pt x="15871" y="14113"/>
                    <a:pt x="15907" y="14215"/>
                  </a:cubicBezTo>
                  <a:cubicBezTo>
                    <a:pt x="15933" y="14288"/>
                    <a:pt x="16010" y="14625"/>
                    <a:pt x="16022" y="15057"/>
                  </a:cubicBezTo>
                  <a:cubicBezTo>
                    <a:pt x="16034" y="15528"/>
                    <a:pt x="15959" y="15605"/>
                    <a:pt x="15808" y="15714"/>
                  </a:cubicBezTo>
                  <a:cubicBezTo>
                    <a:pt x="15567" y="15889"/>
                    <a:pt x="15402" y="16008"/>
                    <a:pt x="15289" y="16092"/>
                  </a:cubicBezTo>
                  <a:cubicBezTo>
                    <a:pt x="15156" y="16190"/>
                    <a:pt x="15077" y="16344"/>
                    <a:pt x="15075" y="16508"/>
                  </a:cubicBezTo>
                  <a:cubicBezTo>
                    <a:pt x="15075" y="16569"/>
                    <a:pt x="15060" y="16645"/>
                    <a:pt x="15019" y="16738"/>
                  </a:cubicBezTo>
                  <a:cubicBezTo>
                    <a:pt x="15019" y="16738"/>
                    <a:pt x="15019" y="16738"/>
                    <a:pt x="15019" y="16738"/>
                  </a:cubicBezTo>
                  <a:cubicBezTo>
                    <a:pt x="15028" y="16755"/>
                    <a:pt x="14708" y="16915"/>
                    <a:pt x="14598" y="17045"/>
                  </a:cubicBezTo>
                  <a:cubicBezTo>
                    <a:pt x="14597" y="17048"/>
                    <a:pt x="14598" y="17051"/>
                    <a:pt x="14599" y="17054"/>
                  </a:cubicBezTo>
                  <a:cubicBezTo>
                    <a:pt x="14673" y="17287"/>
                    <a:pt x="13730" y="17964"/>
                    <a:pt x="13534" y="17963"/>
                  </a:cubicBezTo>
                  <a:cubicBezTo>
                    <a:pt x="13392" y="17961"/>
                    <a:pt x="13044" y="18016"/>
                    <a:pt x="12879" y="18087"/>
                  </a:cubicBezTo>
                  <a:cubicBezTo>
                    <a:pt x="12767" y="18135"/>
                    <a:pt x="12465" y="18033"/>
                    <a:pt x="12443" y="17968"/>
                  </a:cubicBezTo>
                  <a:cubicBezTo>
                    <a:pt x="12439" y="17959"/>
                    <a:pt x="12438" y="17941"/>
                    <a:pt x="12446" y="17935"/>
                  </a:cubicBezTo>
                  <a:cubicBezTo>
                    <a:pt x="12520" y="17873"/>
                    <a:pt x="12271" y="17513"/>
                    <a:pt x="12211" y="17472"/>
                  </a:cubicBezTo>
                  <a:cubicBezTo>
                    <a:pt x="12173" y="17445"/>
                    <a:pt x="12101" y="17277"/>
                    <a:pt x="12071" y="17235"/>
                  </a:cubicBezTo>
                  <a:cubicBezTo>
                    <a:pt x="11980" y="17107"/>
                    <a:pt x="12136" y="16925"/>
                    <a:pt x="12035" y="16797"/>
                  </a:cubicBezTo>
                  <a:cubicBezTo>
                    <a:pt x="12029" y="16791"/>
                    <a:pt x="12024" y="16783"/>
                    <a:pt x="12019" y="16776"/>
                  </a:cubicBezTo>
                  <a:lnTo>
                    <a:pt x="11725" y="16366"/>
                  </a:lnTo>
                  <a:cubicBezTo>
                    <a:pt x="11680" y="16302"/>
                    <a:pt x="11550" y="16226"/>
                    <a:pt x="11549" y="16148"/>
                  </a:cubicBezTo>
                  <a:cubicBezTo>
                    <a:pt x="11549" y="16148"/>
                    <a:pt x="11549" y="16148"/>
                    <a:pt x="11549" y="16148"/>
                  </a:cubicBezTo>
                  <a:cubicBezTo>
                    <a:pt x="11548" y="16062"/>
                    <a:pt x="11701" y="15650"/>
                    <a:pt x="11713" y="15632"/>
                  </a:cubicBezTo>
                  <a:cubicBezTo>
                    <a:pt x="11728" y="15612"/>
                    <a:pt x="11740" y="15590"/>
                    <a:pt x="11751" y="15568"/>
                  </a:cubicBezTo>
                  <a:cubicBezTo>
                    <a:pt x="11758" y="15556"/>
                    <a:pt x="11769" y="15547"/>
                    <a:pt x="11792" y="15535"/>
                  </a:cubicBezTo>
                  <a:cubicBezTo>
                    <a:pt x="11867" y="15497"/>
                    <a:pt x="11973" y="15403"/>
                    <a:pt x="11851" y="15203"/>
                  </a:cubicBezTo>
                  <a:cubicBezTo>
                    <a:pt x="11844" y="15191"/>
                    <a:pt x="11844" y="15244"/>
                    <a:pt x="11805" y="14967"/>
                  </a:cubicBezTo>
                  <a:cubicBezTo>
                    <a:pt x="11780" y="14785"/>
                    <a:pt x="11541" y="14373"/>
                    <a:pt x="11500" y="14330"/>
                  </a:cubicBezTo>
                  <a:cubicBezTo>
                    <a:pt x="11500" y="14330"/>
                    <a:pt x="11223" y="14198"/>
                    <a:pt x="11096" y="13937"/>
                  </a:cubicBezTo>
                  <a:cubicBezTo>
                    <a:pt x="11103" y="13922"/>
                    <a:pt x="11113" y="13910"/>
                    <a:pt x="11125" y="13899"/>
                  </a:cubicBezTo>
                  <a:cubicBezTo>
                    <a:pt x="11242" y="13805"/>
                    <a:pt x="11221" y="13688"/>
                    <a:pt x="11256" y="13435"/>
                  </a:cubicBezTo>
                  <a:cubicBezTo>
                    <a:pt x="11258" y="13422"/>
                    <a:pt x="11260" y="13409"/>
                    <a:pt x="11262" y="13397"/>
                  </a:cubicBezTo>
                  <a:cubicBezTo>
                    <a:pt x="11263" y="13396"/>
                    <a:pt x="11263" y="13395"/>
                    <a:pt x="11263" y="13395"/>
                  </a:cubicBezTo>
                  <a:lnTo>
                    <a:pt x="11266" y="13378"/>
                  </a:lnTo>
                  <a:cubicBezTo>
                    <a:pt x="11266" y="13378"/>
                    <a:pt x="11267" y="13377"/>
                    <a:pt x="11267" y="13377"/>
                  </a:cubicBezTo>
                  <a:lnTo>
                    <a:pt x="11267" y="13376"/>
                  </a:lnTo>
                  <a:cubicBezTo>
                    <a:pt x="11277" y="13326"/>
                    <a:pt x="11291" y="13259"/>
                    <a:pt x="11222" y="13156"/>
                  </a:cubicBezTo>
                  <a:cubicBezTo>
                    <a:pt x="11211" y="13138"/>
                    <a:pt x="11190" y="13129"/>
                    <a:pt x="11168" y="13131"/>
                  </a:cubicBezTo>
                  <a:cubicBezTo>
                    <a:pt x="11167" y="13131"/>
                    <a:pt x="11166" y="13131"/>
                    <a:pt x="11165" y="13131"/>
                  </a:cubicBezTo>
                  <a:cubicBezTo>
                    <a:pt x="11127" y="13134"/>
                    <a:pt x="11094" y="13107"/>
                    <a:pt x="11091" y="13069"/>
                  </a:cubicBezTo>
                  <a:lnTo>
                    <a:pt x="11091" y="13068"/>
                  </a:lnTo>
                  <a:cubicBezTo>
                    <a:pt x="11091" y="13068"/>
                    <a:pt x="11090" y="13067"/>
                    <a:pt x="11090" y="13067"/>
                  </a:cubicBezTo>
                  <a:cubicBezTo>
                    <a:pt x="11035" y="13045"/>
                    <a:pt x="10974" y="13042"/>
                    <a:pt x="10917" y="13058"/>
                  </a:cubicBezTo>
                  <a:cubicBezTo>
                    <a:pt x="10792" y="13094"/>
                    <a:pt x="10527" y="13149"/>
                    <a:pt x="10497" y="12977"/>
                  </a:cubicBezTo>
                  <a:cubicBezTo>
                    <a:pt x="10457" y="12746"/>
                    <a:pt x="10300" y="12696"/>
                    <a:pt x="10222" y="12701"/>
                  </a:cubicBezTo>
                  <a:cubicBezTo>
                    <a:pt x="9892" y="12724"/>
                    <a:pt x="9613" y="13007"/>
                    <a:pt x="9272" y="12985"/>
                  </a:cubicBezTo>
                  <a:cubicBezTo>
                    <a:pt x="9257" y="12984"/>
                    <a:pt x="9238" y="12977"/>
                    <a:pt x="9223" y="12971"/>
                  </a:cubicBezTo>
                  <a:cubicBezTo>
                    <a:pt x="8929" y="12860"/>
                    <a:pt x="8612" y="12858"/>
                    <a:pt x="8313" y="12800"/>
                  </a:cubicBezTo>
                  <a:cubicBezTo>
                    <a:pt x="8211" y="12781"/>
                    <a:pt x="8065" y="12732"/>
                    <a:pt x="7992" y="12659"/>
                  </a:cubicBezTo>
                  <a:lnTo>
                    <a:pt x="7573" y="12247"/>
                  </a:lnTo>
                  <a:cubicBezTo>
                    <a:pt x="7545" y="12220"/>
                    <a:pt x="7521" y="12191"/>
                    <a:pt x="7500" y="12159"/>
                  </a:cubicBezTo>
                  <a:cubicBezTo>
                    <a:pt x="7367" y="11955"/>
                    <a:pt x="7318" y="11505"/>
                    <a:pt x="7282" y="11425"/>
                  </a:cubicBezTo>
                  <a:cubicBezTo>
                    <a:pt x="7277" y="11413"/>
                    <a:pt x="7272" y="11401"/>
                    <a:pt x="7265" y="11390"/>
                  </a:cubicBezTo>
                  <a:lnTo>
                    <a:pt x="7229" y="11322"/>
                  </a:lnTo>
                  <a:cubicBezTo>
                    <a:pt x="7229" y="11321"/>
                    <a:pt x="7228" y="11321"/>
                    <a:pt x="7228" y="11320"/>
                  </a:cubicBezTo>
                  <a:cubicBezTo>
                    <a:pt x="7228" y="11320"/>
                    <a:pt x="7228" y="11320"/>
                    <a:pt x="7228" y="11319"/>
                  </a:cubicBezTo>
                  <a:cubicBezTo>
                    <a:pt x="7130" y="11192"/>
                    <a:pt x="7100" y="11024"/>
                    <a:pt x="7146" y="10871"/>
                  </a:cubicBezTo>
                  <a:lnTo>
                    <a:pt x="7312" y="10320"/>
                  </a:lnTo>
                  <a:cubicBezTo>
                    <a:pt x="7314" y="10312"/>
                    <a:pt x="7317" y="10303"/>
                    <a:pt x="7319" y="10295"/>
                  </a:cubicBezTo>
                  <a:cubicBezTo>
                    <a:pt x="7323" y="10278"/>
                    <a:pt x="7327" y="10260"/>
                    <a:pt x="7329" y="10242"/>
                  </a:cubicBezTo>
                  <a:cubicBezTo>
                    <a:pt x="7369" y="9969"/>
                    <a:pt x="7316" y="9869"/>
                    <a:pt x="7291" y="9820"/>
                  </a:cubicBezTo>
                  <a:cubicBezTo>
                    <a:pt x="7243" y="9728"/>
                    <a:pt x="7243" y="9728"/>
                    <a:pt x="7479" y="9399"/>
                  </a:cubicBezTo>
                  <a:cubicBezTo>
                    <a:pt x="7910" y="8798"/>
                    <a:pt x="7983" y="8769"/>
                    <a:pt x="8069" y="8734"/>
                  </a:cubicBezTo>
                  <a:cubicBezTo>
                    <a:pt x="8070" y="8734"/>
                    <a:pt x="8070" y="8734"/>
                    <a:pt x="8070" y="8734"/>
                  </a:cubicBezTo>
                  <a:cubicBezTo>
                    <a:pt x="8257" y="8756"/>
                    <a:pt x="8612" y="8527"/>
                    <a:pt x="8605" y="8403"/>
                  </a:cubicBezTo>
                  <a:cubicBezTo>
                    <a:pt x="8603" y="8364"/>
                    <a:pt x="8599" y="8281"/>
                    <a:pt x="8669" y="8171"/>
                  </a:cubicBezTo>
                  <a:cubicBezTo>
                    <a:pt x="8696" y="8128"/>
                    <a:pt x="8730" y="8090"/>
                    <a:pt x="8769" y="8058"/>
                  </a:cubicBezTo>
                  <a:lnTo>
                    <a:pt x="9156" y="7744"/>
                  </a:lnTo>
                  <a:cubicBezTo>
                    <a:pt x="9227" y="7686"/>
                    <a:pt x="9328" y="7681"/>
                    <a:pt x="9405" y="7731"/>
                  </a:cubicBezTo>
                  <a:cubicBezTo>
                    <a:pt x="9457" y="7713"/>
                    <a:pt x="9514" y="7715"/>
                    <a:pt x="9565" y="7738"/>
                  </a:cubicBezTo>
                  <a:cubicBezTo>
                    <a:pt x="9631" y="7767"/>
                    <a:pt x="9673" y="7747"/>
                    <a:pt x="9695" y="7737"/>
                  </a:cubicBezTo>
                  <a:cubicBezTo>
                    <a:pt x="9929" y="7624"/>
                    <a:pt x="10185" y="7590"/>
                    <a:pt x="11372" y="7514"/>
                  </a:cubicBezTo>
                  <a:cubicBezTo>
                    <a:pt x="11412" y="7512"/>
                    <a:pt x="11451" y="7529"/>
                    <a:pt x="11476" y="7561"/>
                  </a:cubicBezTo>
                  <a:cubicBezTo>
                    <a:pt x="11476" y="7561"/>
                    <a:pt x="11476" y="7562"/>
                    <a:pt x="11477" y="7562"/>
                  </a:cubicBezTo>
                  <a:cubicBezTo>
                    <a:pt x="11547" y="7653"/>
                    <a:pt x="11494" y="7641"/>
                    <a:pt x="11574" y="7774"/>
                  </a:cubicBezTo>
                  <a:cubicBezTo>
                    <a:pt x="11604" y="7825"/>
                    <a:pt x="11574" y="7864"/>
                    <a:pt x="11479" y="7960"/>
                  </a:cubicBezTo>
                  <a:cubicBezTo>
                    <a:pt x="11443" y="7996"/>
                    <a:pt x="11449" y="8054"/>
                    <a:pt x="11461" y="8056"/>
                  </a:cubicBezTo>
                  <a:cubicBezTo>
                    <a:pt x="11493" y="8057"/>
                    <a:pt x="11571" y="8078"/>
                    <a:pt x="11634" y="8111"/>
                  </a:cubicBezTo>
                  <a:cubicBezTo>
                    <a:pt x="11719" y="8155"/>
                    <a:pt x="11852" y="8198"/>
                    <a:pt x="11962" y="8230"/>
                  </a:cubicBezTo>
                  <a:cubicBezTo>
                    <a:pt x="12063" y="8259"/>
                    <a:pt x="12152" y="8318"/>
                    <a:pt x="12219" y="8398"/>
                  </a:cubicBezTo>
                  <a:cubicBezTo>
                    <a:pt x="12263" y="8451"/>
                    <a:pt x="12851" y="8802"/>
                    <a:pt x="12827" y="8324"/>
                  </a:cubicBezTo>
                  <a:cubicBezTo>
                    <a:pt x="12825" y="8291"/>
                    <a:pt x="12858" y="8233"/>
                    <a:pt x="12913" y="8188"/>
                  </a:cubicBezTo>
                  <a:cubicBezTo>
                    <a:pt x="13104" y="8033"/>
                    <a:pt x="13244" y="8234"/>
                    <a:pt x="13296" y="8246"/>
                  </a:cubicBezTo>
                  <a:cubicBezTo>
                    <a:pt x="13381" y="8265"/>
                    <a:pt x="13392" y="8265"/>
                    <a:pt x="13448" y="8264"/>
                  </a:cubicBezTo>
                  <a:cubicBezTo>
                    <a:pt x="13449" y="8264"/>
                    <a:pt x="13449" y="8264"/>
                    <a:pt x="13450" y="8264"/>
                  </a:cubicBezTo>
                  <a:cubicBezTo>
                    <a:pt x="13450" y="8264"/>
                    <a:pt x="13450" y="8264"/>
                    <a:pt x="13450" y="8264"/>
                  </a:cubicBezTo>
                  <a:cubicBezTo>
                    <a:pt x="13503" y="8265"/>
                    <a:pt x="13527" y="8325"/>
                    <a:pt x="13695" y="8314"/>
                  </a:cubicBezTo>
                  <a:cubicBezTo>
                    <a:pt x="13985" y="8294"/>
                    <a:pt x="14277" y="8340"/>
                    <a:pt x="14567" y="8289"/>
                  </a:cubicBezTo>
                  <a:cubicBezTo>
                    <a:pt x="14599" y="8283"/>
                    <a:pt x="14644" y="8272"/>
                    <a:pt x="14670" y="8251"/>
                  </a:cubicBezTo>
                  <a:cubicBezTo>
                    <a:pt x="14990" y="7987"/>
                    <a:pt x="14665" y="7662"/>
                    <a:pt x="14715" y="7371"/>
                  </a:cubicBezTo>
                  <a:cubicBezTo>
                    <a:pt x="14715" y="7371"/>
                    <a:pt x="14715" y="7369"/>
                    <a:pt x="14714" y="7368"/>
                  </a:cubicBezTo>
                  <a:cubicBezTo>
                    <a:pt x="14714" y="7368"/>
                    <a:pt x="14713" y="7367"/>
                    <a:pt x="14712" y="7367"/>
                  </a:cubicBezTo>
                  <a:cubicBezTo>
                    <a:pt x="14712" y="7367"/>
                    <a:pt x="14712" y="7367"/>
                    <a:pt x="14712" y="7367"/>
                  </a:cubicBezTo>
                  <a:cubicBezTo>
                    <a:pt x="14613" y="7375"/>
                    <a:pt x="14519" y="7414"/>
                    <a:pt x="14444" y="7479"/>
                  </a:cubicBezTo>
                  <a:cubicBezTo>
                    <a:pt x="14417" y="7502"/>
                    <a:pt x="14384" y="7519"/>
                    <a:pt x="14338" y="7523"/>
                  </a:cubicBezTo>
                  <a:cubicBezTo>
                    <a:pt x="14258" y="7532"/>
                    <a:pt x="14196" y="7480"/>
                    <a:pt x="14126" y="7453"/>
                  </a:cubicBezTo>
                  <a:cubicBezTo>
                    <a:pt x="14091" y="7440"/>
                    <a:pt x="14052" y="7457"/>
                    <a:pt x="14038" y="7492"/>
                  </a:cubicBezTo>
                  <a:cubicBezTo>
                    <a:pt x="14038" y="7493"/>
                    <a:pt x="14038" y="7493"/>
                    <a:pt x="14038" y="7493"/>
                  </a:cubicBezTo>
                  <a:cubicBezTo>
                    <a:pt x="14011" y="7558"/>
                    <a:pt x="13705" y="7510"/>
                    <a:pt x="13614" y="7357"/>
                  </a:cubicBezTo>
                  <a:cubicBezTo>
                    <a:pt x="13586" y="7311"/>
                    <a:pt x="13544" y="7275"/>
                    <a:pt x="13494" y="7254"/>
                  </a:cubicBezTo>
                  <a:cubicBezTo>
                    <a:pt x="13494" y="7254"/>
                    <a:pt x="13494" y="7254"/>
                    <a:pt x="13494" y="7254"/>
                  </a:cubicBezTo>
                  <a:cubicBezTo>
                    <a:pt x="13495" y="7253"/>
                    <a:pt x="13496" y="7252"/>
                    <a:pt x="13497" y="7251"/>
                  </a:cubicBezTo>
                  <a:cubicBezTo>
                    <a:pt x="13587" y="7166"/>
                    <a:pt x="13450" y="7101"/>
                    <a:pt x="13434" y="7035"/>
                  </a:cubicBezTo>
                  <a:cubicBezTo>
                    <a:pt x="13427" y="7002"/>
                    <a:pt x="13444" y="6969"/>
                    <a:pt x="13475" y="6956"/>
                  </a:cubicBezTo>
                  <a:cubicBezTo>
                    <a:pt x="13476" y="6955"/>
                    <a:pt x="13476" y="6955"/>
                    <a:pt x="13477" y="6955"/>
                  </a:cubicBezTo>
                  <a:cubicBezTo>
                    <a:pt x="13552" y="6926"/>
                    <a:pt x="13586" y="6886"/>
                    <a:pt x="13571" y="6897"/>
                  </a:cubicBezTo>
                  <a:cubicBezTo>
                    <a:pt x="13539" y="6921"/>
                    <a:pt x="13502" y="6934"/>
                    <a:pt x="13462" y="6936"/>
                  </a:cubicBezTo>
                  <a:cubicBezTo>
                    <a:pt x="13462" y="6936"/>
                    <a:pt x="13462" y="6936"/>
                    <a:pt x="13462" y="6936"/>
                  </a:cubicBezTo>
                  <a:cubicBezTo>
                    <a:pt x="13441" y="6937"/>
                    <a:pt x="13420" y="6933"/>
                    <a:pt x="13402" y="6923"/>
                  </a:cubicBezTo>
                  <a:cubicBezTo>
                    <a:pt x="13358" y="6898"/>
                    <a:pt x="13308" y="6885"/>
                    <a:pt x="13257" y="6885"/>
                  </a:cubicBezTo>
                  <a:cubicBezTo>
                    <a:pt x="13196" y="6885"/>
                    <a:pt x="13134" y="6902"/>
                    <a:pt x="13122" y="6963"/>
                  </a:cubicBezTo>
                  <a:cubicBezTo>
                    <a:pt x="13120" y="6974"/>
                    <a:pt x="13113" y="6984"/>
                    <a:pt x="13104" y="6991"/>
                  </a:cubicBezTo>
                  <a:cubicBezTo>
                    <a:pt x="13096" y="6996"/>
                    <a:pt x="13086" y="6997"/>
                    <a:pt x="13077" y="6993"/>
                  </a:cubicBezTo>
                  <a:cubicBezTo>
                    <a:pt x="13062" y="6986"/>
                    <a:pt x="13046" y="6988"/>
                    <a:pt x="13034" y="6996"/>
                  </a:cubicBezTo>
                  <a:cubicBezTo>
                    <a:pt x="13022" y="7005"/>
                    <a:pt x="13015" y="7018"/>
                    <a:pt x="13017" y="7038"/>
                  </a:cubicBezTo>
                  <a:cubicBezTo>
                    <a:pt x="13021" y="7090"/>
                    <a:pt x="13163" y="7144"/>
                    <a:pt x="13048" y="7197"/>
                  </a:cubicBezTo>
                  <a:lnTo>
                    <a:pt x="13047" y="7197"/>
                  </a:lnTo>
                  <a:cubicBezTo>
                    <a:pt x="13047" y="7197"/>
                    <a:pt x="12998" y="7226"/>
                    <a:pt x="12994" y="7228"/>
                  </a:cubicBezTo>
                  <a:cubicBezTo>
                    <a:pt x="12946" y="7252"/>
                    <a:pt x="12885" y="7200"/>
                    <a:pt x="12844" y="7197"/>
                  </a:cubicBezTo>
                  <a:cubicBezTo>
                    <a:pt x="12831" y="7196"/>
                    <a:pt x="12818" y="7202"/>
                    <a:pt x="12804" y="7202"/>
                  </a:cubicBezTo>
                  <a:cubicBezTo>
                    <a:pt x="12804" y="7202"/>
                    <a:pt x="12803" y="7202"/>
                    <a:pt x="12803" y="7202"/>
                  </a:cubicBezTo>
                  <a:cubicBezTo>
                    <a:pt x="12795" y="7201"/>
                    <a:pt x="12790" y="7199"/>
                    <a:pt x="12788" y="7197"/>
                  </a:cubicBezTo>
                  <a:cubicBezTo>
                    <a:pt x="12788" y="7197"/>
                    <a:pt x="12788" y="7197"/>
                    <a:pt x="12787" y="7196"/>
                  </a:cubicBezTo>
                  <a:cubicBezTo>
                    <a:pt x="12783" y="7193"/>
                    <a:pt x="12739" y="7153"/>
                    <a:pt x="12732" y="7141"/>
                  </a:cubicBezTo>
                  <a:cubicBezTo>
                    <a:pt x="12715" y="7112"/>
                    <a:pt x="12713" y="7109"/>
                    <a:pt x="12704" y="7099"/>
                  </a:cubicBezTo>
                  <a:cubicBezTo>
                    <a:pt x="12696" y="7091"/>
                    <a:pt x="12683" y="7082"/>
                    <a:pt x="12673" y="7074"/>
                  </a:cubicBezTo>
                  <a:cubicBezTo>
                    <a:pt x="12651" y="7058"/>
                    <a:pt x="12637" y="7033"/>
                    <a:pt x="12635" y="7006"/>
                  </a:cubicBezTo>
                  <a:cubicBezTo>
                    <a:pt x="12633" y="6985"/>
                    <a:pt x="12631" y="6955"/>
                    <a:pt x="12627" y="6922"/>
                  </a:cubicBezTo>
                  <a:cubicBezTo>
                    <a:pt x="12618" y="6849"/>
                    <a:pt x="12581" y="6781"/>
                    <a:pt x="12523" y="6735"/>
                  </a:cubicBezTo>
                  <a:cubicBezTo>
                    <a:pt x="12508" y="6723"/>
                    <a:pt x="12490" y="6717"/>
                    <a:pt x="12471" y="6718"/>
                  </a:cubicBezTo>
                  <a:cubicBezTo>
                    <a:pt x="12459" y="6718"/>
                    <a:pt x="12446" y="6715"/>
                    <a:pt x="12436" y="6708"/>
                  </a:cubicBezTo>
                  <a:cubicBezTo>
                    <a:pt x="12388" y="6675"/>
                    <a:pt x="12355" y="6668"/>
                    <a:pt x="12355" y="6668"/>
                  </a:cubicBezTo>
                  <a:cubicBezTo>
                    <a:pt x="12355" y="6668"/>
                    <a:pt x="12355" y="6668"/>
                    <a:pt x="12355" y="6668"/>
                  </a:cubicBezTo>
                  <a:lnTo>
                    <a:pt x="11975" y="6391"/>
                  </a:lnTo>
                  <a:cubicBezTo>
                    <a:pt x="11953" y="6376"/>
                    <a:pt x="11927" y="6368"/>
                    <a:pt x="11900" y="6369"/>
                  </a:cubicBezTo>
                  <a:cubicBezTo>
                    <a:pt x="11878" y="6371"/>
                    <a:pt x="11866" y="6350"/>
                    <a:pt x="11853" y="6332"/>
                  </a:cubicBezTo>
                  <a:cubicBezTo>
                    <a:pt x="11829" y="6294"/>
                    <a:pt x="11783" y="6277"/>
                    <a:pt x="11740" y="6290"/>
                  </a:cubicBezTo>
                  <a:cubicBezTo>
                    <a:pt x="11739" y="6291"/>
                    <a:pt x="11737" y="6291"/>
                    <a:pt x="11735" y="6292"/>
                  </a:cubicBezTo>
                  <a:cubicBezTo>
                    <a:pt x="11708" y="6302"/>
                    <a:pt x="11696" y="6335"/>
                    <a:pt x="11710" y="6361"/>
                  </a:cubicBezTo>
                  <a:cubicBezTo>
                    <a:pt x="11719" y="6375"/>
                    <a:pt x="11727" y="6389"/>
                    <a:pt x="11736" y="6402"/>
                  </a:cubicBezTo>
                  <a:lnTo>
                    <a:pt x="11957" y="6724"/>
                  </a:lnTo>
                  <a:cubicBezTo>
                    <a:pt x="11994" y="6777"/>
                    <a:pt x="12054" y="6809"/>
                    <a:pt x="12119" y="6808"/>
                  </a:cubicBezTo>
                  <a:cubicBezTo>
                    <a:pt x="12145" y="6808"/>
                    <a:pt x="12168" y="6827"/>
                    <a:pt x="12170" y="6854"/>
                  </a:cubicBezTo>
                  <a:cubicBezTo>
                    <a:pt x="12172" y="6867"/>
                    <a:pt x="12179" y="6878"/>
                    <a:pt x="12191" y="6885"/>
                  </a:cubicBezTo>
                  <a:cubicBezTo>
                    <a:pt x="12296" y="6946"/>
                    <a:pt x="12432" y="6954"/>
                    <a:pt x="12505" y="7069"/>
                  </a:cubicBezTo>
                  <a:cubicBezTo>
                    <a:pt x="12506" y="7070"/>
                    <a:pt x="12507" y="7071"/>
                    <a:pt x="12507" y="7071"/>
                  </a:cubicBezTo>
                  <a:cubicBezTo>
                    <a:pt x="12507" y="7071"/>
                    <a:pt x="12507" y="7073"/>
                    <a:pt x="12507" y="7074"/>
                  </a:cubicBezTo>
                  <a:cubicBezTo>
                    <a:pt x="12507" y="7083"/>
                    <a:pt x="12502" y="7110"/>
                    <a:pt x="12497" y="7119"/>
                  </a:cubicBezTo>
                  <a:cubicBezTo>
                    <a:pt x="12489" y="7133"/>
                    <a:pt x="12461" y="7139"/>
                    <a:pt x="12453" y="7132"/>
                  </a:cubicBezTo>
                  <a:cubicBezTo>
                    <a:pt x="12447" y="7126"/>
                    <a:pt x="12448" y="7114"/>
                    <a:pt x="12448" y="7100"/>
                  </a:cubicBezTo>
                  <a:cubicBezTo>
                    <a:pt x="12448" y="7096"/>
                    <a:pt x="12447" y="7091"/>
                    <a:pt x="12445" y="7085"/>
                  </a:cubicBezTo>
                  <a:cubicBezTo>
                    <a:pt x="12434" y="7054"/>
                    <a:pt x="12411" y="7049"/>
                    <a:pt x="12382" y="7036"/>
                  </a:cubicBezTo>
                  <a:cubicBezTo>
                    <a:pt x="12341" y="7018"/>
                    <a:pt x="12294" y="7037"/>
                    <a:pt x="12276" y="7076"/>
                  </a:cubicBezTo>
                  <a:cubicBezTo>
                    <a:pt x="12276" y="7077"/>
                    <a:pt x="12276" y="7077"/>
                    <a:pt x="12276" y="7077"/>
                  </a:cubicBezTo>
                  <a:cubicBezTo>
                    <a:pt x="12275" y="7079"/>
                    <a:pt x="12274" y="7080"/>
                    <a:pt x="12274" y="7081"/>
                  </a:cubicBezTo>
                  <a:cubicBezTo>
                    <a:pt x="12256" y="7127"/>
                    <a:pt x="12285" y="7141"/>
                    <a:pt x="12301" y="7148"/>
                  </a:cubicBezTo>
                  <a:cubicBezTo>
                    <a:pt x="12326" y="7160"/>
                    <a:pt x="12363" y="7178"/>
                    <a:pt x="12353" y="7231"/>
                  </a:cubicBezTo>
                  <a:cubicBezTo>
                    <a:pt x="12349" y="7253"/>
                    <a:pt x="12324" y="7245"/>
                    <a:pt x="12311" y="7255"/>
                  </a:cubicBezTo>
                  <a:cubicBezTo>
                    <a:pt x="12311" y="7255"/>
                    <a:pt x="12320" y="7247"/>
                    <a:pt x="12276" y="7336"/>
                  </a:cubicBezTo>
                  <a:cubicBezTo>
                    <a:pt x="12260" y="7366"/>
                    <a:pt x="12275" y="7373"/>
                    <a:pt x="12235" y="7393"/>
                  </a:cubicBezTo>
                  <a:cubicBezTo>
                    <a:pt x="12203" y="7409"/>
                    <a:pt x="12187" y="7387"/>
                    <a:pt x="12183" y="7381"/>
                  </a:cubicBezTo>
                  <a:cubicBezTo>
                    <a:pt x="12169" y="7357"/>
                    <a:pt x="12189" y="7335"/>
                    <a:pt x="12188" y="7312"/>
                  </a:cubicBezTo>
                  <a:cubicBezTo>
                    <a:pt x="12188" y="7301"/>
                    <a:pt x="12187" y="7292"/>
                    <a:pt x="12218" y="7279"/>
                  </a:cubicBezTo>
                  <a:cubicBezTo>
                    <a:pt x="12261" y="7261"/>
                    <a:pt x="12215" y="7190"/>
                    <a:pt x="12189" y="7149"/>
                  </a:cubicBezTo>
                  <a:cubicBezTo>
                    <a:pt x="12189" y="7149"/>
                    <a:pt x="12189" y="7148"/>
                    <a:pt x="12188" y="7148"/>
                  </a:cubicBezTo>
                  <a:cubicBezTo>
                    <a:pt x="12135" y="7056"/>
                    <a:pt x="12170" y="7131"/>
                    <a:pt x="12109" y="7073"/>
                  </a:cubicBezTo>
                  <a:cubicBezTo>
                    <a:pt x="12071" y="7038"/>
                    <a:pt x="11972" y="6978"/>
                    <a:pt x="11953" y="6954"/>
                  </a:cubicBezTo>
                  <a:cubicBezTo>
                    <a:pt x="11822" y="6793"/>
                    <a:pt x="11608" y="6717"/>
                    <a:pt x="11496" y="6536"/>
                  </a:cubicBezTo>
                  <a:cubicBezTo>
                    <a:pt x="11474" y="6500"/>
                    <a:pt x="11441" y="6471"/>
                    <a:pt x="11402" y="6453"/>
                  </a:cubicBezTo>
                  <a:cubicBezTo>
                    <a:pt x="11376" y="6441"/>
                    <a:pt x="11345" y="6433"/>
                    <a:pt x="11312" y="6434"/>
                  </a:cubicBezTo>
                  <a:cubicBezTo>
                    <a:pt x="11280" y="6436"/>
                    <a:pt x="11126" y="6524"/>
                    <a:pt x="11002" y="6594"/>
                  </a:cubicBezTo>
                  <a:cubicBezTo>
                    <a:pt x="10886" y="6661"/>
                    <a:pt x="10802" y="6503"/>
                    <a:pt x="10688" y="6548"/>
                  </a:cubicBezTo>
                  <a:cubicBezTo>
                    <a:pt x="10566" y="6597"/>
                    <a:pt x="10638" y="6758"/>
                    <a:pt x="10534" y="6817"/>
                  </a:cubicBezTo>
                  <a:cubicBezTo>
                    <a:pt x="10416" y="6885"/>
                    <a:pt x="10275" y="6907"/>
                    <a:pt x="10171" y="7002"/>
                  </a:cubicBezTo>
                  <a:cubicBezTo>
                    <a:pt x="10166" y="7006"/>
                    <a:pt x="10163" y="7012"/>
                    <a:pt x="10160" y="7018"/>
                  </a:cubicBezTo>
                  <a:cubicBezTo>
                    <a:pt x="10129" y="7091"/>
                    <a:pt x="10073" y="7124"/>
                    <a:pt x="10069" y="7141"/>
                  </a:cubicBezTo>
                  <a:cubicBezTo>
                    <a:pt x="10066" y="7157"/>
                    <a:pt x="10065" y="7163"/>
                    <a:pt x="10071" y="7184"/>
                  </a:cubicBezTo>
                  <a:cubicBezTo>
                    <a:pt x="10085" y="7228"/>
                    <a:pt x="10071" y="7277"/>
                    <a:pt x="10036" y="7307"/>
                  </a:cubicBezTo>
                  <a:cubicBezTo>
                    <a:pt x="10013" y="7327"/>
                    <a:pt x="10032" y="7391"/>
                    <a:pt x="10011" y="7402"/>
                  </a:cubicBezTo>
                  <a:cubicBezTo>
                    <a:pt x="9973" y="7422"/>
                    <a:pt x="9931" y="7400"/>
                    <a:pt x="9892" y="7411"/>
                  </a:cubicBezTo>
                  <a:cubicBezTo>
                    <a:pt x="9832" y="7428"/>
                    <a:pt x="9829" y="7505"/>
                    <a:pt x="9771" y="7523"/>
                  </a:cubicBezTo>
                  <a:cubicBezTo>
                    <a:pt x="9696" y="7545"/>
                    <a:pt x="9623" y="7498"/>
                    <a:pt x="9547" y="7514"/>
                  </a:cubicBezTo>
                  <a:cubicBezTo>
                    <a:pt x="9377" y="7551"/>
                    <a:pt x="9377" y="7551"/>
                    <a:pt x="9371" y="7566"/>
                  </a:cubicBezTo>
                  <a:cubicBezTo>
                    <a:pt x="9364" y="7581"/>
                    <a:pt x="9351" y="7604"/>
                    <a:pt x="9327" y="7604"/>
                  </a:cubicBezTo>
                  <a:cubicBezTo>
                    <a:pt x="9238" y="7602"/>
                    <a:pt x="9271" y="7491"/>
                    <a:pt x="9229" y="7444"/>
                  </a:cubicBezTo>
                  <a:cubicBezTo>
                    <a:pt x="9184" y="7391"/>
                    <a:pt x="9172" y="7397"/>
                    <a:pt x="9151" y="7406"/>
                  </a:cubicBezTo>
                  <a:cubicBezTo>
                    <a:pt x="9124" y="7418"/>
                    <a:pt x="9077" y="7438"/>
                    <a:pt x="9063" y="7429"/>
                  </a:cubicBezTo>
                  <a:cubicBezTo>
                    <a:pt x="9044" y="7418"/>
                    <a:pt x="9029" y="7400"/>
                    <a:pt x="9007" y="7394"/>
                  </a:cubicBezTo>
                  <a:cubicBezTo>
                    <a:pt x="8992" y="7389"/>
                    <a:pt x="8979" y="7379"/>
                    <a:pt x="8972" y="7365"/>
                  </a:cubicBezTo>
                  <a:cubicBezTo>
                    <a:pt x="8960" y="7340"/>
                    <a:pt x="8991" y="7239"/>
                    <a:pt x="8998" y="7211"/>
                  </a:cubicBezTo>
                  <a:cubicBezTo>
                    <a:pt x="9003" y="7193"/>
                    <a:pt x="9002" y="7175"/>
                    <a:pt x="8995" y="7158"/>
                  </a:cubicBezTo>
                  <a:cubicBezTo>
                    <a:pt x="8988" y="7138"/>
                    <a:pt x="8969" y="7125"/>
                    <a:pt x="8948" y="7124"/>
                  </a:cubicBezTo>
                  <a:cubicBezTo>
                    <a:pt x="8944" y="7124"/>
                    <a:pt x="8940" y="7123"/>
                    <a:pt x="8937" y="7120"/>
                  </a:cubicBezTo>
                  <a:cubicBezTo>
                    <a:pt x="8912" y="7092"/>
                    <a:pt x="9014" y="6989"/>
                    <a:pt x="9042" y="6937"/>
                  </a:cubicBezTo>
                  <a:cubicBezTo>
                    <a:pt x="9046" y="6929"/>
                    <a:pt x="9051" y="6917"/>
                    <a:pt x="9054" y="6908"/>
                  </a:cubicBezTo>
                  <a:cubicBezTo>
                    <a:pt x="9141" y="6686"/>
                    <a:pt x="9141" y="6611"/>
                    <a:pt x="9123" y="6537"/>
                  </a:cubicBezTo>
                  <a:cubicBezTo>
                    <a:pt x="9115" y="6504"/>
                    <a:pt x="9139" y="6473"/>
                    <a:pt x="9173" y="6471"/>
                  </a:cubicBezTo>
                  <a:cubicBezTo>
                    <a:pt x="9191" y="6470"/>
                    <a:pt x="9211" y="6469"/>
                    <a:pt x="9227" y="6468"/>
                  </a:cubicBezTo>
                  <a:cubicBezTo>
                    <a:pt x="9263" y="6426"/>
                    <a:pt x="9323" y="6414"/>
                    <a:pt x="9372" y="6439"/>
                  </a:cubicBezTo>
                  <a:cubicBezTo>
                    <a:pt x="9439" y="6473"/>
                    <a:pt x="9573" y="6522"/>
                    <a:pt x="9801" y="6532"/>
                  </a:cubicBezTo>
                  <a:cubicBezTo>
                    <a:pt x="9856" y="6535"/>
                    <a:pt x="9911" y="6547"/>
                    <a:pt x="9963" y="6567"/>
                  </a:cubicBezTo>
                  <a:cubicBezTo>
                    <a:pt x="10012" y="6585"/>
                    <a:pt x="10053" y="6543"/>
                    <a:pt x="10071" y="6519"/>
                  </a:cubicBezTo>
                  <a:cubicBezTo>
                    <a:pt x="10113" y="6465"/>
                    <a:pt x="10107" y="6397"/>
                    <a:pt x="10115" y="6334"/>
                  </a:cubicBezTo>
                  <a:cubicBezTo>
                    <a:pt x="10120" y="6301"/>
                    <a:pt x="10139" y="6270"/>
                    <a:pt x="10167" y="6252"/>
                  </a:cubicBezTo>
                  <a:cubicBezTo>
                    <a:pt x="10175" y="6247"/>
                    <a:pt x="10179" y="6238"/>
                    <a:pt x="10177" y="6229"/>
                  </a:cubicBezTo>
                  <a:cubicBezTo>
                    <a:pt x="10175" y="6217"/>
                    <a:pt x="10165" y="6121"/>
                    <a:pt x="10153" y="6120"/>
                  </a:cubicBezTo>
                  <a:cubicBezTo>
                    <a:pt x="10153" y="6120"/>
                    <a:pt x="10152" y="6120"/>
                    <a:pt x="10151" y="6120"/>
                  </a:cubicBezTo>
                  <a:cubicBezTo>
                    <a:pt x="10057" y="6110"/>
                    <a:pt x="10087" y="5988"/>
                    <a:pt x="10025" y="5949"/>
                  </a:cubicBezTo>
                  <a:cubicBezTo>
                    <a:pt x="9973" y="5915"/>
                    <a:pt x="9975" y="5893"/>
                    <a:pt x="9844" y="5879"/>
                  </a:cubicBezTo>
                  <a:cubicBezTo>
                    <a:pt x="9826" y="5877"/>
                    <a:pt x="9870" y="5786"/>
                    <a:pt x="9946" y="5762"/>
                  </a:cubicBezTo>
                  <a:cubicBezTo>
                    <a:pt x="9950" y="5760"/>
                    <a:pt x="9955" y="5761"/>
                    <a:pt x="9959" y="5763"/>
                  </a:cubicBezTo>
                  <a:cubicBezTo>
                    <a:pt x="10006" y="5786"/>
                    <a:pt x="10058" y="5798"/>
                    <a:pt x="10110" y="5795"/>
                  </a:cubicBezTo>
                  <a:cubicBezTo>
                    <a:pt x="10130" y="5794"/>
                    <a:pt x="10148" y="5784"/>
                    <a:pt x="10160" y="5768"/>
                  </a:cubicBezTo>
                  <a:cubicBezTo>
                    <a:pt x="10171" y="5752"/>
                    <a:pt x="10175" y="5732"/>
                    <a:pt x="10169" y="5712"/>
                  </a:cubicBezTo>
                  <a:lnTo>
                    <a:pt x="10169" y="5711"/>
                  </a:lnTo>
                  <a:cubicBezTo>
                    <a:pt x="10164" y="5692"/>
                    <a:pt x="10181" y="5661"/>
                    <a:pt x="10203" y="5676"/>
                  </a:cubicBezTo>
                  <a:cubicBezTo>
                    <a:pt x="10247" y="5704"/>
                    <a:pt x="10268" y="5723"/>
                    <a:pt x="10344" y="5712"/>
                  </a:cubicBezTo>
                  <a:cubicBezTo>
                    <a:pt x="10363" y="5709"/>
                    <a:pt x="10378" y="5695"/>
                    <a:pt x="10382" y="5677"/>
                  </a:cubicBezTo>
                  <a:cubicBezTo>
                    <a:pt x="10384" y="5668"/>
                    <a:pt x="10390" y="5661"/>
                    <a:pt x="10398" y="5656"/>
                  </a:cubicBezTo>
                  <a:cubicBezTo>
                    <a:pt x="10483" y="5608"/>
                    <a:pt x="10519" y="5587"/>
                    <a:pt x="10536" y="5567"/>
                  </a:cubicBezTo>
                  <a:cubicBezTo>
                    <a:pt x="10576" y="5521"/>
                    <a:pt x="10623" y="5482"/>
                    <a:pt x="10677" y="5452"/>
                  </a:cubicBezTo>
                  <a:cubicBezTo>
                    <a:pt x="10754" y="5409"/>
                    <a:pt x="10791" y="5381"/>
                    <a:pt x="10865" y="5315"/>
                  </a:cubicBezTo>
                  <a:cubicBezTo>
                    <a:pt x="10896" y="5286"/>
                    <a:pt x="10934" y="5266"/>
                    <a:pt x="10976" y="5257"/>
                  </a:cubicBezTo>
                  <a:cubicBezTo>
                    <a:pt x="10988" y="5253"/>
                    <a:pt x="10997" y="5241"/>
                    <a:pt x="10995" y="5229"/>
                  </a:cubicBezTo>
                  <a:cubicBezTo>
                    <a:pt x="10994" y="5226"/>
                    <a:pt x="10995" y="5224"/>
                    <a:pt x="10996" y="5222"/>
                  </a:cubicBezTo>
                  <a:cubicBezTo>
                    <a:pt x="11010" y="5203"/>
                    <a:pt x="11031" y="5192"/>
                    <a:pt x="11054" y="5190"/>
                  </a:cubicBezTo>
                  <a:cubicBezTo>
                    <a:pt x="11108" y="5185"/>
                    <a:pt x="11139" y="5185"/>
                    <a:pt x="11162" y="5185"/>
                  </a:cubicBezTo>
                  <a:cubicBezTo>
                    <a:pt x="11162" y="5185"/>
                    <a:pt x="11162" y="5184"/>
                    <a:pt x="11163" y="5184"/>
                  </a:cubicBezTo>
                  <a:cubicBezTo>
                    <a:pt x="11178" y="5166"/>
                    <a:pt x="11201" y="5156"/>
                    <a:pt x="11224" y="5157"/>
                  </a:cubicBezTo>
                  <a:cubicBezTo>
                    <a:pt x="11280" y="5158"/>
                    <a:pt x="11354" y="5184"/>
                    <a:pt x="11342" y="5031"/>
                  </a:cubicBezTo>
                  <a:cubicBezTo>
                    <a:pt x="11325" y="4892"/>
                    <a:pt x="11371" y="4753"/>
                    <a:pt x="11467" y="4652"/>
                  </a:cubicBezTo>
                  <a:cubicBezTo>
                    <a:pt x="11467" y="4652"/>
                    <a:pt x="11467" y="4652"/>
                    <a:pt x="11467" y="4652"/>
                  </a:cubicBezTo>
                  <a:cubicBezTo>
                    <a:pt x="11511" y="4670"/>
                    <a:pt x="11501" y="4715"/>
                    <a:pt x="11509" y="4761"/>
                  </a:cubicBezTo>
                  <a:cubicBezTo>
                    <a:pt x="11513" y="4790"/>
                    <a:pt x="11505" y="4818"/>
                    <a:pt x="11486" y="4839"/>
                  </a:cubicBezTo>
                  <a:cubicBezTo>
                    <a:pt x="11485" y="4839"/>
                    <a:pt x="11485" y="4840"/>
                    <a:pt x="11485" y="4840"/>
                  </a:cubicBezTo>
                  <a:cubicBezTo>
                    <a:pt x="11300" y="5044"/>
                    <a:pt x="11537" y="5038"/>
                    <a:pt x="11543" y="5090"/>
                  </a:cubicBezTo>
                  <a:cubicBezTo>
                    <a:pt x="11543" y="5090"/>
                    <a:pt x="11543" y="5091"/>
                    <a:pt x="11543" y="5091"/>
                  </a:cubicBezTo>
                  <a:cubicBezTo>
                    <a:pt x="11544" y="5100"/>
                    <a:pt x="11549" y="5108"/>
                    <a:pt x="11556" y="5112"/>
                  </a:cubicBezTo>
                  <a:cubicBezTo>
                    <a:pt x="11564" y="5117"/>
                    <a:pt x="11573" y="5118"/>
                    <a:pt x="11581" y="5115"/>
                  </a:cubicBezTo>
                  <a:cubicBezTo>
                    <a:pt x="11590" y="5112"/>
                    <a:pt x="11771" y="5036"/>
                    <a:pt x="11779" y="5041"/>
                  </a:cubicBezTo>
                  <a:cubicBezTo>
                    <a:pt x="11813" y="5063"/>
                    <a:pt x="11787" y="5074"/>
                    <a:pt x="11814" y="5099"/>
                  </a:cubicBezTo>
                  <a:cubicBezTo>
                    <a:pt x="11815" y="5099"/>
                    <a:pt x="11815" y="5100"/>
                    <a:pt x="11815" y="5100"/>
                  </a:cubicBezTo>
                  <a:cubicBezTo>
                    <a:pt x="11856" y="5138"/>
                    <a:pt x="11917" y="5145"/>
                    <a:pt x="11967" y="5119"/>
                  </a:cubicBezTo>
                  <a:cubicBezTo>
                    <a:pt x="12071" y="5064"/>
                    <a:pt x="12191" y="5045"/>
                    <a:pt x="12308" y="5067"/>
                  </a:cubicBezTo>
                  <a:cubicBezTo>
                    <a:pt x="12365" y="5077"/>
                    <a:pt x="12507" y="4940"/>
                    <a:pt x="12481" y="4863"/>
                  </a:cubicBezTo>
                  <a:cubicBezTo>
                    <a:pt x="12481" y="4863"/>
                    <a:pt x="12481" y="4863"/>
                    <a:pt x="12481" y="4863"/>
                  </a:cubicBezTo>
                  <a:cubicBezTo>
                    <a:pt x="12465" y="4816"/>
                    <a:pt x="12462" y="4766"/>
                    <a:pt x="12473" y="4718"/>
                  </a:cubicBezTo>
                  <a:cubicBezTo>
                    <a:pt x="12479" y="4688"/>
                    <a:pt x="12467" y="4672"/>
                    <a:pt x="12501" y="4649"/>
                  </a:cubicBezTo>
                  <a:cubicBezTo>
                    <a:pt x="12519" y="4637"/>
                    <a:pt x="12541" y="4635"/>
                    <a:pt x="12560" y="4644"/>
                  </a:cubicBezTo>
                  <a:cubicBezTo>
                    <a:pt x="12584" y="4655"/>
                    <a:pt x="12612" y="4656"/>
                    <a:pt x="12638" y="4645"/>
                  </a:cubicBezTo>
                  <a:cubicBezTo>
                    <a:pt x="12671" y="4631"/>
                    <a:pt x="12694" y="4598"/>
                    <a:pt x="12697" y="4562"/>
                  </a:cubicBezTo>
                  <a:cubicBezTo>
                    <a:pt x="12697" y="4554"/>
                    <a:pt x="12694" y="4547"/>
                    <a:pt x="12687" y="4543"/>
                  </a:cubicBezTo>
                  <a:cubicBezTo>
                    <a:pt x="12656" y="4524"/>
                    <a:pt x="12639" y="4487"/>
                    <a:pt x="12643" y="4450"/>
                  </a:cubicBezTo>
                  <a:cubicBezTo>
                    <a:pt x="12649" y="4408"/>
                    <a:pt x="12680" y="4375"/>
                    <a:pt x="12721" y="4367"/>
                  </a:cubicBezTo>
                  <a:cubicBezTo>
                    <a:pt x="12842" y="4346"/>
                    <a:pt x="12864" y="4413"/>
                    <a:pt x="12978" y="4311"/>
                  </a:cubicBezTo>
                  <a:cubicBezTo>
                    <a:pt x="12985" y="4305"/>
                    <a:pt x="12988" y="4296"/>
                    <a:pt x="12986" y="4287"/>
                  </a:cubicBezTo>
                  <a:cubicBezTo>
                    <a:pt x="12983" y="4278"/>
                    <a:pt x="12976" y="4271"/>
                    <a:pt x="12967" y="4269"/>
                  </a:cubicBezTo>
                  <a:cubicBezTo>
                    <a:pt x="12872" y="4248"/>
                    <a:pt x="12773" y="4255"/>
                    <a:pt x="12682" y="4287"/>
                  </a:cubicBezTo>
                  <a:lnTo>
                    <a:pt x="12572" y="4326"/>
                  </a:lnTo>
                  <a:cubicBezTo>
                    <a:pt x="12571" y="4326"/>
                    <a:pt x="12571" y="4326"/>
                    <a:pt x="12571" y="4326"/>
                  </a:cubicBezTo>
                  <a:lnTo>
                    <a:pt x="12570" y="4326"/>
                  </a:lnTo>
                  <a:cubicBezTo>
                    <a:pt x="12552" y="4338"/>
                    <a:pt x="12529" y="4344"/>
                    <a:pt x="12507" y="4342"/>
                  </a:cubicBezTo>
                  <a:cubicBezTo>
                    <a:pt x="12430" y="4336"/>
                    <a:pt x="12382" y="4263"/>
                    <a:pt x="12352" y="4182"/>
                  </a:cubicBezTo>
                  <a:cubicBezTo>
                    <a:pt x="12317" y="4088"/>
                    <a:pt x="12328" y="3983"/>
                    <a:pt x="12383" y="3900"/>
                  </a:cubicBezTo>
                  <a:cubicBezTo>
                    <a:pt x="12411" y="3858"/>
                    <a:pt x="12424" y="3805"/>
                    <a:pt x="12454" y="3766"/>
                  </a:cubicBezTo>
                  <a:cubicBezTo>
                    <a:pt x="12467" y="3750"/>
                    <a:pt x="12472" y="3730"/>
                    <a:pt x="12467" y="3710"/>
                  </a:cubicBezTo>
                  <a:cubicBezTo>
                    <a:pt x="12455" y="3654"/>
                    <a:pt x="12358" y="3630"/>
                    <a:pt x="12305" y="3642"/>
                  </a:cubicBezTo>
                  <a:cubicBezTo>
                    <a:pt x="12197" y="3666"/>
                    <a:pt x="12269" y="3794"/>
                    <a:pt x="12226" y="3861"/>
                  </a:cubicBezTo>
                  <a:cubicBezTo>
                    <a:pt x="12202" y="3900"/>
                    <a:pt x="12098" y="3927"/>
                    <a:pt x="12089" y="3980"/>
                  </a:cubicBezTo>
                  <a:cubicBezTo>
                    <a:pt x="12067" y="4115"/>
                    <a:pt x="12055" y="4186"/>
                    <a:pt x="12064" y="4233"/>
                  </a:cubicBezTo>
                  <a:cubicBezTo>
                    <a:pt x="12083" y="4333"/>
                    <a:pt x="12073" y="4437"/>
                    <a:pt x="12035" y="4531"/>
                  </a:cubicBezTo>
                  <a:cubicBezTo>
                    <a:pt x="12034" y="4532"/>
                    <a:pt x="12034" y="4533"/>
                    <a:pt x="12034" y="4533"/>
                  </a:cubicBezTo>
                  <a:cubicBezTo>
                    <a:pt x="12003" y="4614"/>
                    <a:pt x="12066" y="4698"/>
                    <a:pt x="12024" y="4779"/>
                  </a:cubicBezTo>
                  <a:cubicBezTo>
                    <a:pt x="11975" y="4872"/>
                    <a:pt x="11861" y="4798"/>
                    <a:pt x="11835" y="4911"/>
                  </a:cubicBezTo>
                  <a:cubicBezTo>
                    <a:pt x="11824" y="4958"/>
                    <a:pt x="11731" y="4888"/>
                    <a:pt x="11699" y="4857"/>
                  </a:cubicBezTo>
                  <a:cubicBezTo>
                    <a:pt x="11696" y="4764"/>
                    <a:pt x="11660" y="4721"/>
                    <a:pt x="11634" y="4649"/>
                  </a:cubicBezTo>
                  <a:cubicBezTo>
                    <a:pt x="11613" y="4590"/>
                    <a:pt x="11565" y="4545"/>
                    <a:pt x="11505" y="4527"/>
                  </a:cubicBezTo>
                  <a:cubicBezTo>
                    <a:pt x="11347" y="4480"/>
                    <a:pt x="11314" y="4635"/>
                    <a:pt x="11174" y="4592"/>
                  </a:cubicBezTo>
                  <a:cubicBezTo>
                    <a:pt x="11061" y="4557"/>
                    <a:pt x="10981" y="4455"/>
                    <a:pt x="10976" y="4337"/>
                  </a:cubicBezTo>
                  <a:cubicBezTo>
                    <a:pt x="10970" y="4218"/>
                    <a:pt x="11038" y="4109"/>
                    <a:pt x="11147" y="4063"/>
                  </a:cubicBezTo>
                  <a:cubicBezTo>
                    <a:pt x="11519" y="3906"/>
                    <a:pt x="11588" y="3775"/>
                    <a:pt x="11613" y="3687"/>
                  </a:cubicBezTo>
                  <a:cubicBezTo>
                    <a:pt x="11618" y="3668"/>
                    <a:pt x="11634" y="3652"/>
                    <a:pt x="11654" y="3646"/>
                  </a:cubicBezTo>
                  <a:cubicBezTo>
                    <a:pt x="11654" y="3646"/>
                    <a:pt x="11654" y="3646"/>
                    <a:pt x="11654" y="3646"/>
                  </a:cubicBezTo>
                  <a:lnTo>
                    <a:pt x="11654" y="3645"/>
                  </a:lnTo>
                  <a:cubicBezTo>
                    <a:pt x="11658" y="3626"/>
                    <a:pt x="11669" y="3608"/>
                    <a:pt x="11684" y="3594"/>
                  </a:cubicBezTo>
                  <a:cubicBezTo>
                    <a:pt x="11722" y="3558"/>
                    <a:pt x="11748" y="3511"/>
                    <a:pt x="11782" y="3472"/>
                  </a:cubicBezTo>
                  <a:cubicBezTo>
                    <a:pt x="11819" y="3429"/>
                    <a:pt x="11858" y="3363"/>
                    <a:pt x="11858" y="3363"/>
                  </a:cubicBezTo>
                  <a:cubicBezTo>
                    <a:pt x="11858" y="3363"/>
                    <a:pt x="12050" y="3174"/>
                    <a:pt x="12254" y="3110"/>
                  </a:cubicBezTo>
                  <a:cubicBezTo>
                    <a:pt x="12348" y="3081"/>
                    <a:pt x="12417" y="3082"/>
                    <a:pt x="12439" y="3087"/>
                  </a:cubicBezTo>
                  <a:cubicBezTo>
                    <a:pt x="12463" y="3091"/>
                    <a:pt x="12497" y="3098"/>
                    <a:pt x="12552" y="3109"/>
                  </a:cubicBezTo>
                  <a:cubicBezTo>
                    <a:pt x="12549" y="3127"/>
                    <a:pt x="12554" y="3146"/>
                    <a:pt x="12565" y="3161"/>
                  </a:cubicBezTo>
                  <a:cubicBezTo>
                    <a:pt x="12591" y="3195"/>
                    <a:pt x="12675" y="3186"/>
                    <a:pt x="12777" y="3234"/>
                  </a:cubicBezTo>
                  <a:cubicBezTo>
                    <a:pt x="12895" y="3288"/>
                    <a:pt x="13036" y="3272"/>
                    <a:pt x="13163" y="3298"/>
                  </a:cubicBezTo>
                  <a:cubicBezTo>
                    <a:pt x="13215" y="3309"/>
                    <a:pt x="13250" y="3357"/>
                    <a:pt x="13244" y="3410"/>
                  </a:cubicBezTo>
                  <a:cubicBezTo>
                    <a:pt x="13238" y="3463"/>
                    <a:pt x="13193" y="3501"/>
                    <a:pt x="13140" y="3500"/>
                  </a:cubicBezTo>
                  <a:cubicBezTo>
                    <a:pt x="13103" y="3499"/>
                    <a:pt x="13070" y="3522"/>
                    <a:pt x="13057" y="3556"/>
                  </a:cubicBezTo>
                  <a:cubicBezTo>
                    <a:pt x="13045" y="3591"/>
                    <a:pt x="13056" y="3630"/>
                    <a:pt x="13084" y="3652"/>
                  </a:cubicBezTo>
                  <a:cubicBezTo>
                    <a:pt x="13130" y="3688"/>
                    <a:pt x="13182" y="3717"/>
                    <a:pt x="13236" y="3736"/>
                  </a:cubicBezTo>
                  <a:cubicBezTo>
                    <a:pt x="13301" y="3758"/>
                    <a:pt x="13404" y="3775"/>
                    <a:pt x="13359" y="3725"/>
                  </a:cubicBezTo>
                  <a:cubicBezTo>
                    <a:pt x="13343" y="3707"/>
                    <a:pt x="13320" y="3697"/>
                    <a:pt x="13296" y="3697"/>
                  </a:cubicBezTo>
                  <a:cubicBezTo>
                    <a:pt x="13208" y="3696"/>
                    <a:pt x="13236" y="3615"/>
                    <a:pt x="13283" y="3637"/>
                  </a:cubicBezTo>
                  <a:cubicBezTo>
                    <a:pt x="13335" y="3660"/>
                    <a:pt x="13482" y="3676"/>
                    <a:pt x="13380" y="3578"/>
                  </a:cubicBezTo>
                  <a:cubicBezTo>
                    <a:pt x="13368" y="3566"/>
                    <a:pt x="13366" y="3547"/>
                    <a:pt x="13377" y="3533"/>
                  </a:cubicBezTo>
                  <a:cubicBezTo>
                    <a:pt x="13394" y="3512"/>
                    <a:pt x="13408" y="3488"/>
                    <a:pt x="13418" y="3463"/>
                  </a:cubicBezTo>
                  <a:cubicBezTo>
                    <a:pt x="13438" y="3409"/>
                    <a:pt x="13434" y="3426"/>
                    <a:pt x="13504" y="3447"/>
                  </a:cubicBezTo>
                  <a:cubicBezTo>
                    <a:pt x="13515" y="3451"/>
                    <a:pt x="13528" y="3449"/>
                    <a:pt x="13537" y="3442"/>
                  </a:cubicBezTo>
                  <a:cubicBezTo>
                    <a:pt x="13557" y="3428"/>
                    <a:pt x="13583" y="3418"/>
                    <a:pt x="13564" y="3403"/>
                  </a:cubicBezTo>
                  <a:cubicBezTo>
                    <a:pt x="13548" y="3391"/>
                    <a:pt x="13581" y="3363"/>
                    <a:pt x="13593" y="3367"/>
                  </a:cubicBezTo>
                  <a:cubicBezTo>
                    <a:pt x="13612" y="3374"/>
                    <a:pt x="13634" y="3368"/>
                    <a:pt x="13648" y="3351"/>
                  </a:cubicBezTo>
                  <a:cubicBezTo>
                    <a:pt x="13658" y="3338"/>
                    <a:pt x="13661" y="3321"/>
                    <a:pt x="13657" y="3306"/>
                  </a:cubicBezTo>
                  <a:cubicBezTo>
                    <a:pt x="13645" y="3266"/>
                    <a:pt x="13677" y="3159"/>
                    <a:pt x="13734" y="3138"/>
                  </a:cubicBezTo>
                  <a:cubicBezTo>
                    <a:pt x="13748" y="3133"/>
                    <a:pt x="13763" y="3132"/>
                    <a:pt x="13777" y="3137"/>
                  </a:cubicBezTo>
                  <a:cubicBezTo>
                    <a:pt x="13789" y="3126"/>
                    <a:pt x="13802" y="3117"/>
                    <a:pt x="13817" y="3112"/>
                  </a:cubicBezTo>
                  <a:cubicBezTo>
                    <a:pt x="13842" y="3103"/>
                    <a:pt x="13886" y="3084"/>
                    <a:pt x="13916" y="3058"/>
                  </a:cubicBezTo>
                  <a:cubicBezTo>
                    <a:pt x="13947" y="3031"/>
                    <a:pt x="13989" y="3020"/>
                    <a:pt x="14030" y="3030"/>
                  </a:cubicBezTo>
                  <a:cubicBezTo>
                    <a:pt x="14030" y="3030"/>
                    <a:pt x="14030" y="3030"/>
                    <a:pt x="14030" y="3030"/>
                  </a:cubicBezTo>
                  <a:cubicBezTo>
                    <a:pt x="14043" y="3016"/>
                    <a:pt x="14042" y="2995"/>
                    <a:pt x="14030" y="2982"/>
                  </a:cubicBezTo>
                  <a:cubicBezTo>
                    <a:pt x="14005" y="2958"/>
                    <a:pt x="13925" y="2917"/>
                    <a:pt x="13937" y="2885"/>
                  </a:cubicBezTo>
                  <a:cubicBezTo>
                    <a:pt x="13941" y="2875"/>
                    <a:pt x="13990" y="2863"/>
                    <a:pt x="13998" y="2820"/>
                  </a:cubicBezTo>
                  <a:cubicBezTo>
                    <a:pt x="14002" y="2790"/>
                    <a:pt x="13986" y="2762"/>
                    <a:pt x="13958" y="2751"/>
                  </a:cubicBezTo>
                  <a:cubicBezTo>
                    <a:pt x="13121" y="2422"/>
                    <a:pt x="12220" y="2221"/>
                    <a:pt x="11279" y="2170"/>
                  </a:cubicBezTo>
                  <a:cubicBezTo>
                    <a:pt x="11106" y="2277"/>
                    <a:pt x="10933" y="2396"/>
                    <a:pt x="10776" y="2526"/>
                  </a:cubicBezTo>
                  <a:cubicBezTo>
                    <a:pt x="10207" y="2998"/>
                    <a:pt x="9307" y="3193"/>
                    <a:pt x="9327" y="3141"/>
                  </a:cubicBezTo>
                  <a:cubicBezTo>
                    <a:pt x="9241" y="3142"/>
                    <a:pt x="9218" y="3118"/>
                    <a:pt x="9218" y="3118"/>
                  </a:cubicBezTo>
                  <a:cubicBezTo>
                    <a:pt x="9190" y="3126"/>
                    <a:pt x="9165" y="3142"/>
                    <a:pt x="9142" y="3125"/>
                  </a:cubicBezTo>
                  <a:lnTo>
                    <a:pt x="9141" y="3125"/>
                  </a:lnTo>
                  <a:cubicBezTo>
                    <a:pt x="9143" y="3114"/>
                    <a:pt x="9137" y="3103"/>
                    <a:pt x="9128" y="3096"/>
                  </a:cubicBezTo>
                  <a:cubicBezTo>
                    <a:pt x="9098" y="3076"/>
                    <a:pt x="9039" y="3124"/>
                    <a:pt x="8896" y="3196"/>
                  </a:cubicBezTo>
                  <a:cubicBezTo>
                    <a:pt x="8896" y="3197"/>
                    <a:pt x="8895" y="3197"/>
                    <a:pt x="8895" y="3197"/>
                  </a:cubicBezTo>
                  <a:cubicBezTo>
                    <a:pt x="8892" y="3198"/>
                    <a:pt x="8889" y="3200"/>
                    <a:pt x="8887" y="3201"/>
                  </a:cubicBezTo>
                  <a:cubicBezTo>
                    <a:pt x="8827" y="3233"/>
                    <a:pt x="8759" y="3241"/>
                    <a:pt x="8714" y="3241"/>
                  </a:cubicBezTo>
                  <a:cubicBezTo>
                    <a:pt x="8681" y="3242"/>
                    <a:pt x="8649" y="3248"/>
                    <a:pt x="8618" y="3260"/>
                  </a:cubicBezTo>
                  <a:cubicBezTo>
                    <a:pt x="8613" y="3262"/>
                    <a:pt x="8608" y="3261"/>
                    <a:pt x="8606" y="3256"/>
                  </a:cubicBezTo>
                  <a:cubicBezTo>
                    <a:pt x="8595" y="3240"/>
                    <a:pt x="8647" y="3220"/>
                    <a:pt x="8666" y="3213"/>
                  </a:cubicBezTo>
                  <a:cubicBezTo>
                    <a:pt x="8683" y="3207"/>
                    <a:pt x="8675" y="3187"/>
                    <a:pt x="8604" y="3228"/>
                  </a:cubicBezTo>
                  <a:cubicBezTo>
                    <a:pt x="8588" y="3237"/>
                    <a:pt x="8570" y="3240"/>
                    <a:pt x="8553" y="3235"/>
                  </a:cubicBezTo>
                  <a:cubicBezTo>
                    <a:pt x="8481" y="3217"/>
                    <a:pt x="8396" y="3274"/>
                    <a:pt x="8339" y="3321"/>
                  </a:cubicBezTo>
                  <a:cubicBezTo>
                    <a:pt x="8330" y="3328"/>
                    <a:pt x="8319" y="3333"/>
                    <a:pt x="8305" y="3327"/>
                  </a:cubicBezTo>
                  <a:cubicBezTo>
                    <a:pt x="8285" y="3319"/>
                    <a:pt x="8268" y="3322"/>
                    <a:pt x="8274" y="3352"/>
                  </a:cubicBezTo>
                  <a:cubicBezTo>
                    <a:pt x="8280" y="3385"/>
                    <a:pt x="8092" y="3469"/>
                    <a:pt x="8089" y="3454"/>
                  </a:cubicBezTo>
                  <a:cubicBezTo>
                    <a:pt x="8085" y="3444"/>
                    <a:pt x="8074" y="3438"/>
                    <a:pt x="8063" y="3440"/>
                  </a:cubicBezTo>
                  <a:cubicBezTo>
                    <a:pt x="8039" y="3445"/>
                    <a:pt x="8009" y="3465"/>
                    <a:pt x="7993" y="3496"/>
                  </a:cubicBezTo>
                  <a:cubicBezTo>
                    <a:pt x="7963" y="3554"/>
                    <a:pt x="7881" y="3563"/>
                    <a:pt x="7841" y="3596"/>
                  </a:cubicBezTo>
                  <a:cubicBezTo>
                    <a:pt x="7799" y="3631"/>
                    <a:pt x="7738" y="3665"/>
                    <a:pt x="7738" y="3665"/>
                  </a:cubicBezTo>
                  <a:cubicBezTo>
                    <a:pt x="7716" y="3691"/>
                    <a:pt x="7700" y="3706"/>
                    <a:pt x="7676" y="3707"/>
                  </a:cubicBezTo>
                  <a:cubicBezTo>
                    <a:pt x="7653" y="3708"/>
                    <a:pt x="7639" y="3666"/>
                    <a:pt x="7649" y="3651"/>
                  </a:cubicBezTo>
                  <a:cubicBezTo>
                    <a:pt x="7655" y="3641"/>
                    <a:pt x="7701" y="3597"/>
                    <a:pt x="7690" y="3594"/>
                  </a:cubicBezTo>
                  <a:cubicBezTo>
                    <a:pt x="7685" y="3594"/>
                    <a:pt x="7682" y="3591"/>
                    <a:pt x="7680" y="3586"/>
                  </a:cubicBezTo>
                  <a:cubicBezTo>
                    <a:pt x="7672" y="3571"/>
                    <a:pt x="7707" y="3556"/>
                    <a:pt x="7698" y="3538"/>
                  </a:cubicBezTo>
                  <a:cubicBezTo>
                    <a:pt x="7692" y="3526"/>
                    <a:pt x="7624" y="3522"/>
                    <a:pt x="7618" y="3516"/>
                  </a:cubicBezTo>
                  <a:cubicBezTo>
                    <a:pt x="7614" y="3511"/>
                    <a:pt x="7613" y="3505"/>
                    <a:pt x="7616" y="3499"/>
                  </a:cubicBezTo>
                  <a:cubicBezTo>
                    <a:pt x="7659" y="3413"/>
                    <a:pt x="7664" y="3408"/>
                    <a:pt x="7722" y="3351"/>
                  </a:cubicBezTo>
                  <a:cubicBezTo>
                    <a:pt x="7721" y="3351"/>
                    <a:pt x="7721" y="3350"/>
                    <a:pt x="7721" y="3350"/>
                  </a:cubicBezTo>
                  <a:cubicBezTo>
                    <a:pt x="7715" y="3341"/>
                    <a:pt x="7715" y="3329"/>
                    <a:pt x="7721" y="3321"/>
                  </a:cubicBezTo>
                  <a:cubicBezTo>
                    <a:pt x="7753" y="3274"/>
                    <a:pt x="7860" y="3134"/>
                    <a:pt x="7984" y="3116"/>
                  </a:cubicBezTo>
                  <a:cubicBezTo>
                    <a:pt x="8017" y="3112"/>
                    <a:pt x="7996" y="3105"/>
                    <a:pt x="7996" y="3105"/>
                  </a:cubicBezTo>
                  <a:cubicBezTo>
                    <a:pt x="7965" y="3093"/>
                    <a:pt x="7926" y="3084"/>
                    <a:pt x="7948" y="3060"/>
                  </a:cubicBezTo>
                  <a:cubicBezTo>
                    <a:pt x="7992" y="3011"/>
                    <a:pt x="8060" y="2947"/>
                    <a:pt x="8135" y="2910"/>
                  </a:cubicBezTo>
                  <a:cubicBezTo>
                    <a:pt x="8172" y="2892"/>
                    <a:pt x="8205" y="2870"/>
                    <a:pt x="8237" y="2844"/>
                  </a:cubicBezTo>
                  <a:cubicBezTo>
                    <a:pt x="8268" y="2818"/>
                    <a:pt x="8371" y="2773"/>
                    <a:pt x="8484" y="2769"/>
                  </a:cubicBezTo>
                  <a:lnTo>
                    <a:pt x="8484" y="2768"/>
                  </a:lnTo>
                  <a:cubicBezTo>
                    <a:pt x="8578" y="2762"/>
                    <a:pt x="8826" y="2594"/>
                    <a:pt x="8828" y="2591"/>
                  </a:cubicBezTo>
                  <a:cubicBezTo>
                    <a:pt x="8828" y="2591"/>
                    <a:pt x="8828" y="2591"/>
                    <a:pt x="8828" y="2591"/>
                  </a:cubicBezTo>
                  <a:cubicBezTo>
                    <a:pt x="8820" y="2584"/>
                    <a:pt x="8832" y="2558"/>
                    <a:pt x="8829" y="2545"/>
                  </a:cubicBezTo>
                  <a:cubicBezTo>
                    <a:pt x="8829" y="2540"/>
                    <a:pt x="8831" y="2535"/>
                    <a:pt x="8836" y="2533"/>
                  </a:cubicBezTo>
                  <a:cubicBezTo>
                    <a:pt x="8860" y="2520"/>
                    <a:pt x="8889" y="2514"/>
                    <a:pt x="8914" y="2503"/>
                  </a:cubicBezTo>
                  <a:cubicBezTo>
                    <a:pt x="8917" y="2502"/>
                    <a:pt x="8919" y="2499"/>
                    <a:pt x="8920" y="2495"/>
                  </a:cubicBezTo>
                  <a:cubicBezTo>
                    <a:pt x="8921" y="2486"/>
                    <a:pt x="8910" y="2480"/>
                    <a:pt x="8902" y="2483"/>
                  </a:cubicBezTo>
                  <a:cubicBezTo>
                    <a:pt x="8850" y="2502"/>
                    <a:pt x="8829" y="2510"/>
                    <a:pt x="8817" y="2514"/>
                  </a:cubicBezTo>
                  <a:cubicBezTo>
                    <a:pt x="8810" y="2516"/>
                    <a:pt x="8803" y="2512"/>
                    <a:pt x="8800" y="2507"/>
                  </a:cubicBezTo>
                  <a:cubicBezTo>
                    <a:pt x="8796" y="2501"/>
                    <a:pt x="8798" y="2493"/>
                    <a:pt x="8803" y="2489"/>
                  </a:cubicBezTo>
                  <a:cubicBezTo>
                    <a:pt x="8862" y="2438"/>
                    <a:pt x="8942" y="2437"/>
                    <a:pt x="9011" y="2413"/>
                  </a:cubicBezTo>
                  <a:cubicBezTo>
                    <a:pt x="9042" y="2403"/>
                    <a:pt x="9042" y="2338"/>
                    <a:pt x="8978" y="2348"/>
                  </a:cubicBezTo>
                  <a:cubicBezTo>
                    <a:pt x="8665" y="2400"/>
                    <a:pt x="8381" y="2493"/>
                    <a:pt x="8084" y="2591"/>
                  </a:cubicBezTo>
                  <a:lnTo>
                    <a:pt x="8084" y="2592"/>
                  </a:lnTo>
                  <a:cubicBezTo>
                    <a:pt x="8086" y="2601"/>
                    <a:pt x="8024" y="2630"/>
                    <a:pt x="8017" y="2638"/>
                  </a:cubicBezTo>
                  <a:cubicBezTo>
                    <a:pt x="8013" y="2642"/>
                    <a:pt x="8011" y="2647"/>
                    <a:pt x="8013" y="2653"/>
                  </a:cubicBezTo>
                  <a:cubicBezTo>
                    <a:pt x="8013" y="2653"/>
                    <a:pt x="8013" y="2653"/>
                    <a:pt x="8013" y="2653"/>
                  </a:cubicBezTo>
                  <a:cubicBezTo>
                    <a:pt x="8017" y="2654"/>
                    <a:pt x="8018" y="2659"/>
                    <a:pt x="8015" y="2661"/>
                  </a:cubicBezTo>
                  <a:cubicBezTo>
                    <a:pt x="8003" y="2670"/>
                    <a:pt x="7981" y="2660"/>
                    <a:pt x="7974" y="2673"/>
                  </a:cubicBezTo>
                  <a:cubicBezTo>
                    <a:pt x="7966" y="2689"/>
                    <a:pt x="7995" y="2682"/>
                    <a:pt x="8000" y="2693"/>
                  </a:cubicBezTo>
                  <a:cubicBezTo>
                    <a:pt x="8004" y="2701"/>
                    <a:pt x="8003" y="2711"/>
                    <a:pt x="7997" y="2717"/>
                  </a:cubicBezTo>
                  <a:cubicBezTo>
                    <a:pt x="7987" y="2727"/>
                    <a:pt x="7941" y="2747"/>
                    <a:pt x="7934" y="2738"/>
                  </a:cubicBezTo>
                  <a:cubicBezTo>
                    <a:pt x="7927" y="2730"/>
                    <a:pt x="7926" y="2724"/>
                    <a:pt x="7917" y="2729"/>
                  </a:cubicBezTo>
                  <a:cubicBezTo>
                    <a:pt x="7884" y="2751"/>
                    <a:pt x="7863" y="2764"/>
                    <a:pt x="7844" y="2767"/>
                  </a:cubicBezTo>
                  <a:cubicBezTo>
                    <a:pt x="7777" y="2778"/>
                    <a:pt x="7692" y="2814"/>
                    <a:pt x="7692" y="2814"/>
                  </a:cubicBezTo>
                  <a:cubicBezTo>
                    <a:pt x="7702" y="2806"/>
                    <a:pt x="7734" y="2776"/>
                    <a:pt x="7739" y="2764"/>
                  </a:cubicBezTo>
                  <a:cubicBezTo>
                    <a:pt x="7757" y="2727"/>
                    <a:pt x="7777" y="2716"/>
                    <a:pt x="7799" y="2710"/>
                  </a:cubicBezTo>
                  <a:cubicBezTo>
                    <a:pt x="7815" y="2705"/>
                    <a:pt x="7818" y="2683"/>
                    <a:pt x="7746" y="2710"/>
                  </a:cubicBezTo>
                  <a:cubicBezTo>
                    <a:pt x="7681" y="2735"/>
                    <a:pt x="7621" y="2773"/>
                    <a:pt x="7571" y="2820"/>
                  </a:cubicBezTo>
                  <a:cubicBezTo>
                    <a:pt x="7529" y="2859"/>
                    <a:pt x="7479" y="2903"/>
                    <a:pt x="7443" y="2922"/>
                  </a:cubicBezTo>
                  <a:cubicBezTo>
                    <a:pt x="7450" y="2910"/>
                    <a:pt x="7445" y="2907"/>
                    <a:pt x="7440" y="2909"/>
                  </a:cubicBezTo>
                  <a:cubicBezTo>
                    <a:pt x="7436" y="2912"/>
                    <a:pt x="7402" y="2942"/>
                    <a:pt x="7388" y="2939"/>
                  </a:cubicBezTo>
                  <a:cubicBezTo>
                    <a:pt x="7346" y="2927"/>
                    <a:pt x="7401" y="2903"/>
                    <a:pt x="7401" y="2860"/>
                  </a:cubicBezTo>
                  <a:cubicBezTo>
                    <a:pt x="7406" y="2853"/>
                    <a:pt x="7412" y="2848"/>
                    <a:pt x="7418" y="2842"/>
                  </a:cubicBezTo>
                  <a:cubicBezTo>
                    <a:pt x="7369" y="2863"/>
                    <a:pt x="7325" y="2894"/>
                    <a:pt x="7289" y="2933"/>
                  </a:cubicBezTo>
                  <a:cubicBezTo>
                    <a:pt x="7260" y="2965"/>
                    <a:pt x="7236" y="3003"/>
                    <a:pt x="7205" y="2972"/>
                  </a:cubicBezTo>
                  <a:cubicBezTo>
                    <a:pt x="7190" y="2957"/>
                    <a:pt x="7168" y="2953"/>
                    <a:pt x="7149" y="2962"/>
                  </a:cubicBezTo>
                  <a:cubicBezTo>
                    <a:pt x="7030" y="3018"/>
                    <a:pt x="6912" y="3077"/>
                    <a:pt x="6796" y="3137"/>
                  </a:cubicBezTo>
                  <a:cubicBezTo>
                    <a:pt x="6783" y="3144"/>
                    <a:pt x="6772" y="3152"/>
                    <a:pt x="6761" y="3161"/>
                  </a:cubicBezTo>
                  <a:cubicBezTo>
                    <a:pt x="6753" y="3167"/>
                    <a:pt x="6748" y="3177"/>
                    <a:pt x="6746" y="3187"/>
                  </a:cubicBezTo>
                  <a:cubicBezTo>
                    <a:pt x="6744" y="3199"/>
                    <a:pt x="6723" y="3227"/>
                    <a:pt x="6716" y="3240"/>
                  </a:cubicBezTo>
                  <a:cubicBezTo>
                    <a:pt x="6712" y="3246"/>
                    <a:pt x="6712" y="3253"/>
                    <a:pt x="6716" y="3259"/>
                  </a:cubicBezTo>
                  <a:cubicBezTo>
                    <a:pt x="6727" y="3275"/>
                    <a:pt x="6762" y="3263"/>
                    <a:pt x="6781" y="3257"/>
                  </a:cubicBezTo>
                  <a:cubicBezTo>
                    <a:pt x="6807" y="3249"/>
                    <a:pt x="6836" y="3259"/>
                    <a:pt x="6851" y="3284"/>
                  </a:cubicBezTo>
                  <a:cubicBezTo>
                    <a:pt x="6865" y="3307"/>
                    <a:pt x="6861" y="3337"/>
                    <a:pt x="6842" y="3357"/>
                  </a:cubicBezTo>
                  <a:cubicBezTo>
                    <a:pt x="6826" y="3373"/>
                    <a:pt x="6811" y="3390"/>
                    <a:pt x="6797" y="3409"/>
                  </a:cubicBezTo>
                  <a:cubicBezTo>
                    <a:pt x="6769" y="3447"/>
                    <a:pt x="6742" y="3487"/>
                    <a:pt x="6701" y="3512"/>
                  </a:cubicBezTo>
                  <a:cubicBezTo>
                    <a:pt x="6676" y="3528"/>
                    <a:pt x="6652" y="3546"/>
                    <a:pt x="6630" y="3566"/>
                  </a:cubicBezTo>
                  <a:cubicBezTo>
                    <a:pt x="6407" y="3767"/>
                    <a:pt x="6399" y="4132"/>
                    <a:pt x="6234" y="4205"/>
                  </a:cubicBezTo>
                  <a:cubicBezTo>
                    <a:pt x="6234" y="4206"/>
                    <a:pt x="6234" y="4206"/>
                    <a:pt x="6233" y="4206"/>
                  </a:cubicBezTo>
                  <a:cubicBezTo>
                    <a:pt x="6107" y="4262"/>
                    <a:pt x="6063" y="4214"/>
                    <a:pt x="5911" y="4270"/>
                  </a:cubicBezTo>
                  <a:cubicBezTo>
                    <a:pt x="5882" y="4281"/>
                    <a:pt x="5854" y="4273"/>
                    <a:pt x="5826" y="4266"/>
                  </a:cubicBezTo>
                  <a:cubicBezTo>
                    <a:pt x="5803" y="4259"/>
                    <a:pt x="5784" y="4243"/>
                    <a:pt x="5775" y="4220"/>
                  </a:cubicBezTo>
                  <a:cubicBezTo>
                    <a:pt x="5742" y="4135"/>
                    <a:pt x="5646" y="4094"/>
                    <a:pt x="5562" y="4127"/>
                  </a:cubicBezTo>
                  <a:cubicBezTo>
                    <a:pt x="5548" y="4132"/>
                    <a:pt x="5533" y="4135"/>
                    <a:pt x="5516" y="4130"/>
                  </a:cubicBezTo>
                  <a:cubicBezTo>
                    <a:pt x="5516" y="4130"/>
                    <a:pt x="5516" y="4130"/>
                    <a:pt x="5516" y="4130"/>
                  </a:cubicBezTo>
                  <a:cubicBezTo>
                    <a:pt x="5516" y="4130"/>
                    <a:pt x="5515" y="4130"/>
                    <a:pt x="5515" y="4130"/>
                  </a:cubicBezTo>
                  <a:cubicBezTo>
                    <a:pt x="5487" y="4138"/>
                    <a:pt x="5310" y="4194"/>
                    <a:pt x="5323" y="4219"/>
                  </a:cubicBezTo>
                  <a:cubicBezTo>
                    <a:pt x="5323" y="4219"/>
                    <a:pt x="5635" y="4124"/>
                    <a:pt x="5565" y="4293"/>
                  </a:cubicBezTo>
                  <a:cubicBezTo>
                    <a:pt x="5565" y="4293"/>
                    <a:pt x="5564" y="4293"/>
                    <a:pt x="5564" y="4293"/>
                  </a:cubicBezTo>
                  <a:cubicBezTo>
                    <a:pt x="5552" y="4296"/>
                    <a:pt x="5543" y="4304"/>
                    <a:pt x="5538" y="4315"/>
                  </a:cubicBezTo>
                  <a:cubicBezTo>
                    <a:pt x="5530" y="4332"/>
                    <a:pt x="5521" y="4341"/>
                    <a:pt x="5495" y="4347"/>
                  </a:cubicBezTo>
                  <a:cubicBezTo>
                    <a:pt x="5466" y="4353"/>
                    <a:pt x="5434" y="4345"/>
                    <a:pt x="5411" y="4324"/>
                  </a:cubicBezTo>
                  <a:cubicBezTo>
                    <a:pt x="5395" y="4327"/>
                    <a:pt x="5388" y="4366"/>
                    <a:pt x="5394" y="4377"/>
                  </a:cubicBezTo>
                  <a:cubicBezTo>
                    <a:pt x="5402" y="4391"/>
                    <a:pt x="5444" y="4391"/>
                    <a:pt x="5401" y="4417"/>
                  </a:cubicBezTo>
                  <a:cubicBezTo>
                    <a:pt x="5376" y="4433"/>
                    <a:pt x="5342" y="4440"/>
                    <a:pt x="5331" y="4468"/>
                  </a:cubicBezTo>
                  <a:cubicBezTo>
                    <a:pt x="5317" y="4500"/>
                    <a:pt x="5301" y="4531"/>
                    <a:pt x="5281" y="4560"/>
                  </a:cubicBezTo>
                  <a:cubicBezTo>
                    <a:pt x="5261" y="4591"/>
                    <a:pt x="5306" y="4600"/>
                    <a:pt x="5271" y="4628"/>
                  </a:cubicBezTo>
                  <a:cubicBezTo>
                    <a:pt x="5230" y="4662"/>
                    <a:pt x="5088" y="4630"/>
                    <a:pt x="5038" y="4639"/>
                  </a:cubicBezTo>
                  <a:cubicBezTo>
                    <a:pt x="5038" y="4639"/>
                    <a:pt x="4953" y="4647"/>
                    <a:pt x="4902" y="4665"/>
                  </a:cubicBezTo>
                  <a:cubicBezTo>
                    <a:pt x="4851" y="4683"/>
                    <a:pt x="4758" y="4706"/>
                    <a:pt x="4707" y="4768"/>
                  </a:cubicBezTo>
                  <a:cubicBezTo>
                    <a:pt x="4619" y="4874"/>
                    <a:pt x="4627" y="4896"/>
                    <a:pt x="4524" y="4868"/>
                  </a:cubicBezTo>
                  <a:cubicBezTo>
                    <a:pt x="4518" y="4866"/>
                    <a:pt x="4512" y="4868"/>
                    <a:pt x="4508" y="4872"/>
                  </a:cubicBezTo>
                  <a:cubicBezTo>
                    <a:pt x="3462" y="5982"/>
                    <a:pt x="2707" y="7368"/>
                    <a:pt x="2363" y="8909"/>
                  </a:cubicBezTo>
                  <a:cubicBezTo>
                    <a:pt x="2363" y="8911"/>
                    <a:pt x="2362" y="8912"/>
                    <a:pt x="2362" y="8913"/>
                  </a:cubicBezTo>
                  <a:cubicBezTo>
                    <a:pt x="2339" y="9011"/>
                    <a:pt x="2313" y="9132"/>
                    <a:pt x="2276" y="9357"/>
                  </a:cubicBezTo>
                  <a:cubicBezTo>
                    <a:pt x="2275" y="9362"/>
                    <a:pt x="2275" y="9367"/>
                    <a:pt x="2276" y="9373"/>
                  </a:cubicBezTo>
                  <a:cubicBezTo>
                    <a:pt x="2281" y="9398"/>
                    <a:pt x="2286" y="9405"/>
                    <a:pt x="2318" y="9405"/>
                  </a:cubicBezTo>
                  <a:cubicBezTo>
                    <a:pt x="2394" y="9405"/>
                    <a:pt x="2459" y="9458"/>
                    <a:pt x="2473" y="9533"/>
                  </a:cubicBezTo>
                  <a:cubicBezTo>
                    <a:pt x="2477" y="9554"/>
                    <a:pt x="2490" y="9570"/>
                    <a:pt x="2507" y="9577"/>
                  </a:cubicBezTo>
                  <a:cubicBezTo>
                    <a:pt x="2524" y="9584"/>
                    <a:pt x="2543" y="9582"/>
                    <a:pt x="2561" y="9569"/>
                  </a:cubicBezTo>
                  <a:cubicBezTo>
                    <a:pt x="2573" y="9561"/>
                    <a:pt x="2638" y="9618"/>
                    <a:pt x="2642" y="9687"/>
                  </a:cubicBezTo>
                  <a:cubicBezTo>
                    <a:pt x="2644" y="9724"/>
                    <a:pt x="2658" y="9767"/>
                    <a:pt x="2666" y="9803"/>
                  </a:cubicBezTo>
                  <a:cubicBezTo>
                    <a:pt x="2674" y="9848"/>
                    <a:pt x="2663" y="9894"/>
                    <a:pt x="2634" y="9929"/>
                  </a:cubicBezTo>
                  <a:cubicBezTo>
                    <a:pt x="2629" y="9934"/>
                    <a:pt x="2628" y="9941"/>
                    <a:pt x="2629" y="9948"/>
                  </a:cubicBezTo>
                  <a:cubicBezTo>
                    <a:pt x="2666" y="10090"/>
                    <a:pt x="2831" y="10696"/>
                    <a:pt x="2865" y="10727"/>
                  </a:cubicBezTo>
                  <a:cubicBezTo>
                    <a:pt x="2884" y="10723"/>
                    <a:pt x="2900" y="10730"/>
                    <a:pt x="2911" y="10742"/>
                  </a:cubicBezTo>
                  <a:cubicBezTo>
                    <a:pt x="3244" y="11117"/>
                    <a:pt x="3619" y="11729"/>
                    <a:pt x="3608" y="11921"/>
                  </a:cubicBezTo>
                  <a:cubicBezTo>
                    <a:pt x="3533" y="12061"/>
                    <a:pt x="3541" y="12054"/>
                    <a:pt x="3604" y="12130"/>
                  </a:cubicBezTo>
                  <a:cubicBezTo>
                    <a:pt x="3720" y="12273"/>
                    <a:pt x="3717" y="12279"/>
                    <a:pt x="3674" y="12425"/>
                  </a:cubicBezTo>
                  <a:cubicBezTo>
                    <a:pt x="3699" y="12384"/>
                    <a:pt x="3745" y="12359"/>
                    <a:pt x="3794" y="12359"/>
                  </a:cubicBezTo>
                  <a:cubicBezTo>
                    <a:pt x="3843" y="12359"/>
                    <a:pt x="3888" y="12384"/>
                    <a:pt x="3914" y="12426"/>
                  </a:cubicBezTo>
                  <a:cubicBezTo>
                    <a:pt x="3932" y="12457"/>
                    <a:pt x="3952" y="12487"/>
                    <a:pt x="3978" y="12511"/>
                  </a:cubicBezTo>
                  <a:cubicBezTo>
                    <a:pt x="4046" y="12572"/>
                    <a:pt x="4081" y="12663"/>
                    <a:pt x="4073" y="12754"/>
                  </a:cubicBezTo>
                  <a:cubicBezTo>
                    <a:pt x="4073" y="12755"/>
                    <a:pt x="4178" y="12755"/>
                    <a:pt x="4325" y="12865"/>
                  </a:cubicBezTo>
                  <a:cubicBezTo>
                    <a:pt x="4509" y="13004"/>
                    <a:pt x="5163" y="13752"/>
                    <a:pt x="5189" y="13956"/>
                  </a:cubicBezTo>
                  <a:cubicBezTo>
                    <a:pt x="5200" y="14048"/>
                    <a:pt x="5162" y="14138"/>
                    <a:pt x="5116" y="14217"/>
                  </a:cubicBezTo>
                  <a:cubicBezTo>
                    <a:pt x="5062" y="14308"/>
                    <a:pt x="4887" y="14498"/>
                    <a:pt x="4858" y="14600"/>
                  </a:cubicBezTo>
                  <a:cubicBezTo>
                    <a:pt x="4843" y="14651"/>
                    <a:pt x="4762" y="14673"/>
                    <a:pt x="4762" y="14704"/>
                  </a:cubicBezTo>
                  <a:cubicBezTo>
                    <a:pt x="4763" y="14745"/>
                    <a:pt x="4776" y="14831"/>
                    <a:pt x="4835" y="15002"/>
                  </a:cubicBezTo>
                  <a:cubicBezTo>
                    <a:pt x="4853" y="15052"/>
                    <a:pt x="4894" y="15426"/>
                    <a:pt x="4874" y="15577"/>
                  </a:cubicBezTo>
                  <a:cubicBezTo>
                    <a:pt x="4862" y="15665"/>
                    <a:pt x="4862" y="15680"/>
                    <a:pt x="4884" y="15777"/>
                  </a:cubicBezTo>
                  <a:cubicBezTo>
                    <a:pt x="4891" y="15808"/>
                    <a:pt x="4815" y="15894"/>
                    <a:pt x="4763" y="15857"/>
                  </a:cubicBezTo>
                  <a:cubicBezTo>
                    <a:pt x="4697" y="15810"/>
                    <a:pt x="4642" y="15817"/>
                    <a:pt x="4635" y="15831"/>
                  </a:cubicBezTo>
                  <a:cubicBezTo>
                    <a:pt x="4545" y="15980"/>
                    <a:pt x="4218" y="16006"/>
                    <a:pt x="4291" y="16165"/>
                  </a:cubicBezTo>
                  <a:cubicBezTo>
                    <a:pt x="4313" y="16211"/>
                    <a:pt x="4334" y="16258"/>
                    <a:pt x="4353" y="16306"/>
                  </a:cubicBezTo>
                  <a:cubicBezTo>
                    <a:pt x="4375" y="16361"/>
                    <a:pt x="4387" y="16421"/>
                    <a:pt x="4389" y="16482"/>
                  </a:cubicBezTo>
                  <a:cubicBezTo>
                    <a:pt x="4390" y="16507"/>
                    <a:pt x="4480" y="16698"/>
                    <a:pt x="4552" y="16773"/>
                  </a:cubicBezTo>
                  <a:cubicBezTo>
                    <a:pt x="6125" y="18419"/>
                    <a:pt x="8343" y="19444"/>
                    <a:pt x="10800" y="19444"/>
                  </a:cubicBezTo>
                  <a:cubicBezTo>
                    <a:pt x="15574" y="19444"/>
                    <a:pt x="19444" y="15574"/>
                    <a:pt x="19444" y="10799"/>
                  </a:cubicBezTo>
                  <a:close/>
                  <a:moveTo>
                    <a:pt x="13995" y="6151"/>
                  </a:moveTo>
                  <a:cubicBezTo>
                    <a:pt x="13994" y="6126"/>
                    <a:pt x="14038" y="6126"/>
                    <a:pt x="14042" y="6095"/>
                  </a:cubicBezTo>
                  <a:cubicBezTo>
                    <a:pt x="14044" y="6080"/>
                    <a:pt x="14037" y="6065"/>
                    <a:pt x="14026" y="6057"/>
                  </a:cubicBezTo>
                  <a:cubicBezTo>
                    <a:pt x="14010" y="6046"/>
                    <a:pt x="14003" y="6049"/>
                    <a:pt x="13984" y="6058"/>
                  </a:cubicBezTo>
                  <a:cubicBezTo>
                    <a:pt x="13973" y="6063"/>
                    <a:pt x="13960" y="6069"/>
                    <a:pt x="13946" y="6069"/>
                  </a:cubicBezTo>
                  <a:cubicBezTo>
                    <a:pt x="13935" y="6069"/>
                    <a:pt x="13925" y="6061"/>
                    <a:pt x="13923" y="6050"/>
                  </a:cubicBezTo>
                  <a:cubicBezTo>
                    <a:pt x="13922" y="6040"/>
                    <a:pt x="13926" y="6030"/>
                    <a:pt x="13935" y="6025"/>
                  </a:cubicBezTo>
                  <a:cubicBezTo>
                    <a:pt x="13938" y="6023"/>
                    <a:pt x="13940" y="6019"/>
                    <a:pt x="13938" y="6016"/>
                  </a:cubicBezTo>
                  <a:cubicBezTo>
                    <a:pt x="13937" y="6013"/>
                    <a:pt x="13934" y="6012"/>
                    <a:pt x="13931" y="6011"/>
                  </a:cubicBezTo>
                  <a:cubicBezTo>
                    <a:pt x="13902" y="6004"/>
                    <a:pt x="13876" y="5999"/>
                    <a:pt x="13856" y="5997"/>
                  </a:cubicBezTo>
                  <a:cubicBezTo>
                    <a:pt x="13817" y="5992"/>
                    <a:pt x="13777" y="5995"/>
                    <a:pt x="13739" y="6006"/>
                  </a:cubicBezTo>
                  <a:cubicBezTo>
                    <a:pt x="13708" y="6014"/>
                    <a:pt x="13706" y="6019"/>
                    <a:pt x="13699" y="6040"/>
                  </a:cubicBezTo>
                  <a:cubicBezTo>
                    <a:pt x="13679" y="6094"/>
                    <a:pt x="13672" y="6115"/>
                    <a:pt x="13665" y="6125"/>
                  </a:cubicBezTo>
                  <a:cubicBezTo>
                    <a:pt x="13638" y="6159"/>
                    <a:pt x="13620" y="6198"/>
                    <a:pt x="13610" y="6240"/>
                  </a:cubicBezTo>
                  <a:cubicBezTo>
                    <a:pt x="13606" y="6256"/>
                    <a:pt x="13597" y="6269"/>
                    <a:pt x="13579" y="6278"/>
                  </a:cubicBezTo>
                  <a:cubicBezTo>
                    <a:pt x="13579" y="6278"/>
                    <a:pt x="13579" y="6278"/>
                    <a:pt x="13577" y="6278"/>
                  </a:cubicBezTo>
                  <a:cubicBezTo>
                    <a:pt x="13577" y="6278"/>
                    <a:pt x="13566" y="6376"/>
                    <a:pt x="13567" y="6386"/>
                  </a:cubicBezTo>
                  <a:cubicBezTo>
                    <a:pt x="13568" y="6408"/>
                    <a:pt x="13581" y="6429"/>
                    <a:pt x="13574" y="6453"/>
                  </a:cubicBezTo>
                  <a:cubicBezTo>
                    <a:pt x="13567" y="6472"/>
                    <a:pt x="13539" y="6468"/>
                    <a:pt x="13532" y="6487"/>
                  </a:cubicBezTo>
                  <a:cubicBezTo>
                    <a:pt x="13532" y="6488"/>
                    <a:pt x="13532" y="6488"/>
                    <a:pt x="13532" y="6488"/>
                  </a:cubicBezTo>
                  <a:cubicBezTo>
                    <a:pt x="13521" y="6521"/>
                    <a:pt x="13535" y="6571"/>
                    <a:pt x="13543" y="6604"/>
                  </a:cubicBezTo>
                  <a:cubicBezTo>
                    <a:pt x="13543" y="6607"/>
                    <a:pt x="13542" y="6610"/>
                    <a:pt x="13539" y="6612"/>
                  </a:cubicBezTo>
                  <a:cubicBezTo>
                    <a:pt x="13536" y="6613"/>
                    <a:pt x="13533" y="6612"/>
                    <a:pt x="13531" y="6610"/>
                  </a:cubicBezTo>
                  <a:cubicBezTo>
                    <a:pt x="13517" y="6596"/>
                    <a:pt x="13510" y="6601"/>
                    <a:pt x="13507" y="6607"/>
                  </a:cubicBezTo>
                  <a:cubicBezTo>
                    <a:pt x="13504" y="6611"/>
                    <a:pt x="13504" y="6617"/>
                    <a:pt x="13507" y="6621"/>
                  </a:cubicBezTo>
                  <a:lnTo>
                    <a:pt x="13548" y="6677"/>
                  </a:lnTo>
                  <a:cubicBezTo>
                    <a:pt x="13588" y="6734"/>
                    <a:pt x="13642" y="6778"/>
                    <a:pt x="13706" y="6805"/>
                  </a:cubicBezTo>
                  <a:cubicBezTo>
                    <a:pt x="13741" y="6820"/>
                    <a:pt x="13775" y="6796"/>
                    <a:pt x="13809" y="6800"/>
                  </a:cubicBezTo>
                  <a:cubicBezTo>
                    <a:pt x="13848" y="6805"/>
                    <a:pt x="13886" y="6798"/>
                    <a:pt x="13925" y="6798"/>
                  </a:cubicBezTo>
                  <a:cubicBezTo>
                    <a:pt x="13938" y="6798"/>
                    <a:pt x="13964" y="6794"/>
                    <a:pt x="13981" y="6787"/>
                  </a:cubicBezTo>
                  <a:cubicBezTo>
                    <a:pt x="13994" y="6781"/>
                    <a:pt x="13996" y="6771"/>
                    <a:pt x="13997" y="6760"/>
                  </a:cubicBezTo>
                  <a:lnTo>
                    <a:pt x="13997" y="6757"/>
                  </a:lnTo>
                  <a:cubicBezTo>
                    <a:pt x="13998" y="6747"/>
                    <a:pt x="14000" y="6746"/>
                    <a:pt x="14042" y="6712"/>
                  </a:cubicBezTo>
                  <a:cubicBezTo>
                    <a:pt x="14073" y="6688"/>
                    <a:pt x="14111" y="6675"/>
                    <a:pt x="14142" y="6650"/>
                  </a:cubicBezTo>
                  <a:cubicBezTo>
                    <a:pt x="14195" y="6609"/>
                    <a:pt x="14262" y="6650"/>
                    <a:pt x="14319" y="6633"/>
                  </a:cubicBezTo>
                  <a:cubicBezTo>
                    <a:pt x="14332" y="6629"/>
                    <a:pt x="14511" y="6696"/>
                    <a:pt x="14522" y="6702"/>
                  </a:cubicBezTo>
                  <a:cubicBezTo>
                    <a:pt x="14523" y="6702"/>
                    <a:pt x="14523" y="6702"/>
                    <a:pt x="14523" y="6702"/>
                  </a:cubicBezTo>
                  <a:cubicBezTo>
                    <a:pt x="14576" y="6724"/>
                    <a:pt x="14717" y="6725"/>
                    <a:pt x="14751" y="6735"/>
                  </a:cubicBezTo>
                  <a:cubicBezTo>
                    <a:pt x="14764" y="6738"/>
                    <a:pt x="14785" y="6743"/>
                    <a:pt x="14805" y="6742"/>
                  </a:cubicBezTo>
                  <a:cubicBezTo>
                    <a:pt x="14806" y="6742"/>
                    <a:pt x="14808" y="6741"/>
                    <a:pt x="14809" y="6741"/>
                  </a:cubicBezTo>
                  <a:cubicBezTo>
                    <a:pt x="14837" y="6728"/>
                    <a:pt x="14854" y="6684"/>
                    <a:pt x="14893" y="6703"/>
                  </a:cubicBezTo>
                  <a:cubicBezTo>
                    <a:pt x="14961" y="6737"/>
                    <a:pt x="15151" y="6707"/>
                    <a:pt x="15105" y="6550"/>
                  </a:cubicBezTo>
                  <a:cubicBezTo>
                    <a:pt x="15080" y="6464"/>
                    <a:pt x="14967" y="6418"/>
                    <a:pt x="14933" y="6406"/>
                  </a:cubicBezTo>
                  <a:cubicBezTo>
                    <a:pt x="14831" y="6369"/>
                    <a:pt x="14764" y="6281"/>
                    <a:pt x="14674" y="6225"/>
                  </a:cubicBezTo>
                  <a:cubicBezTo>
                    <a:pt x="14635" y="6201"/>
                    <a:pt x="14588" y="6223"/>
                    <a:pt x="14547" y="6206"/>
                  </a:cubicBezTo>
                  <a:cubicBezTo>
                    <a:pt x="14454" y="6170"/>
                    <a:pt x="14454" y="6170"/>
                    <a:pt x="14450" y="6143"/>
                  </a:cubicBezTo>
                  <a:cubicBezTo>
                    <a:pt x="14449" y="6142"/>
                    <a:pt x="14450" y="6139"/>
                    <a:pt x="14451" y="6137"/>
                  </a:cubicBezTo>
                  <a:cubicBezTo>
                    <a:pt x="14476" y="6102"/>
                    <a:pt x="14495" y="6064"/>
                    <a:pt x="14506" y="6023"/>
                  </a:cubicBezTo>
                  <a:cubicBezTo>
                    <a:pt x="14507" y="6023"/>
                    <a:pt x="14507" y="6022"/>
                    <a:pt x="14507" y="6022"/>
                  </a:cubicBezTo>
                  <a:cubicBezTo>
                    <a:pt x="14511" y="6007"/>
                    <a:pt x="14517" y="6000"/>
                    <a:pt x="14501" y="5989"/>
                  </a:cubicBezTo>
                  <a:cubicBezTo>
                    <a:pt x="14480" y="5976"/>
                    <a:pt x="14439" y="5989"/>
                    <a:pt x="14435" y="5954"/>
                  </a:cubicBezTo>
                  <a:cubicBezTo>
                    <a:pt x="14432" y="5926"/>
                    <a:pt x="14491" y="5896"/>
                    <a:pt x="14515" y="5882"/>
                  </a:cubicBezTo>
                  <a:cubicBezTo>
                    <a:pt x="14536" y="5870"/>
                    <a:pt x="14544" y="5855"/>
                    <a:pt x="14548" y="5845"/>
                  </a:cubicBezTo>
                  <a:cubicBezTo>
                    <a:pt x="14554" y="5829"/>
                    <a:pt x="14535" y="5809"/>
                    <a:pt x="14527" y="5810"/>
                  </a:cubicBezTo>
                  <a:cubicBezTo>
                    <a:pt x="14499" y="5813"/>
                    <a:pt x="14421" y="5860"/>
                    <a:pt x="14409" y="5861"/>
                  </a:cubicBezTo>
                  <a:cubicBezTo>
                    <a:pt x="14409" y="5861"/>
                    <a:pt x="14409" y="5861"/>
                    <a:pt x="14409" y="5861"/>
                  </a:cubicBezTo>
                  <a:cubicBezTo>
                    <a:pt x="14405" y="5862"/>
                    <a:pt x="14402" y="5863"/>
                    <a:pt x="14399" y="5865"/>
                  </a:cubicBezTo>
                  <a:cubicBezTo>
                    <a:pt x="14399" y="5865"/>
                    <a:pt x="14399" y="5865"/>
                    <a:pt x="14399" y="5865"/>
                  </a:cubicBezTo>
                  <a:lnTo>
                    <a:pt x="14221" y="5967"/>
                  </a:lnTo>
                  <a:cubicBezTo>
                    <a:pt x="14221" y="5967"/>
                    <a:pt x="14221" y="5968"/>
                    <a:pt x="14220" y="5968"/>
                  </a:cubicBezTo>
                  <a:cubicBezTo>
                    <a:pt x="14188" y="5991"/>
                    <a:pt x="14171" y="6029"/>
                    <a:pt x="14174" y="6068"/>
                  </a:cubicBezTo>
                  <a:cubicBezTo>
                    <a:pt x="14177" y="6107"/>
                    <a:pt x="14199" y="6142"/>
                    <a:pt x="14234" y="6160"/>
                  </a:cubicBezTo>
                  <a:cubicBezTo>
                    <a:pt x="14249" y="6168"/>
                    <a:pt x="14270" y="6172"/>
                    <a:pt x="14263" y="6187"/>
                  </a:cubicBezTo>
                  <a:cubicBezTo>
                    <a:pt x="14259" y="6194"/>
                    <a:pt x="14162" y="6286"/>
                    <a:pt x="14152" y="6288"/>
                  </a:cubicBezTo>
                  <a:cubicBezTo>
                    <a:pt x="14125" y="6291"/>
                    <a:pt x="14117" y="6278"/>
                    <a:pt x="14114" y="6274"/>
                  </a:cubicBezTo>
                  <a:cubicBezTo>
                    <a:pt x="14113" y="6273"/>
                    <a:pt x="14113" y="6271"/>
                    <a:pt x="14112" y="6269"/>
                  </a:cubicBezTo>
                  <a:cubicBezTo>
                    <a:pt x="14097" y="6225"/>
                    <a:pt x="14062" y="6189"/>
                    <a:pt x="14013" y="6175"/>
                  </a:cubicBezTo>
                  <a:cubicBezTo>
                    <a:pt x="14002" y="6172"/>
                    <a:pt x="13995" y="6162"/>
                    <a:pt x="13995" y="6151"/>
                  </a:cubicBezTo>
                  <a:close/>
                  <a:moveTo>
                    <a:pt x="21599" y="10799"/>
                  </a:moveTo>
                  <a:cubicBezTo>
                    <a:pt x="21599" y="16764"/>
                    <a:pt x="16764" y="21599"/>
                    <a:pt x="10799" y="21599"/>
                  </a:cubicBezTo>
                  <a:cubicBezTo>
                    <a:pt x="4835" y="21599"/>
                    <a:pt x="0" y="16764"/>
                    <a:pt x="0" y="10799"/>
                  </a:cubicBezTo>
                  <a:cubicBezTo>
                    <a:pt x="0" y="4835"/>
                    <a:pt x="4835" y="0"/>
                    <a:pt x="10799" y="0"/>
                  </a:cubicBezTo>
                  <a:cubicBezTo>
                    <a:pt x="16764" y="0"/>
                    <a:pt x="21599" y="4835"/>
                    <a:pt x="21599" y="10799"/>
                  </a:cubicBezTo>
                  <a:close/>
                  <a:moveTo>
                    <a:pt x="9930" y="4828"/>
                  </a:moveTo>
                  <a:lnTo>
                    <a:pt x="9930" y="4828"/>
                  </a:lnTo>
                  <a:cubicBezTo>
                    <a:pt x="9928" y="4831"/>
                    <a:pt x="9926" y="4833"/>
                    <a:pt x="9925" y="4836"/>
                  </a:cubicBezTo>
                  <a:cubicBezTo>
                    <a:pt x="9922" y="4841"/>
                    <a:pt x="9924" y="4848"/>
                    <a:pt x="9929" y="4852"/>
                  </a:cubicBezTo>
                  <a:cubicBezTo>
                    <a:pt x="9934" y="4855"/>
                    <a:pt x="9941" y="4854"/>
                    <a:pt x="9945" y="4849"/>
                  </a:cubicBezTo>
                  <a:cubicBezTo>
                    <a:pt x="9950" y="4844"/>
                    <a:pt x="9956" y="4836"/>
                    <a:pt x="9964" y="4827"/>
                  </a:cubicBezTo>
                  <a:cubicBezTo>
                    <a:pt x="9972" y="4817"/>
                    <a:pt x="9975" y="4814"/>
                    <a:pt x="9986" y="4809"/>
                  </a:cubicBezTo>
                  <a:cubicBezTo>
                    <a:pt x="9995" y="4805"/>
                    <a:pt x="10004" y="4802"/>
                    <a:pt x="10013" y="4799"/>
                  </a:cubicBezTo>
                  <a:cubicBezTo>
                    <a:pt x="10017" y="4798"/>
                    <a:pt x="10021" y="4798"/>
                    <a:pt x="10024" y="4801"/>
                  </a:cubicBezTo>
                  <a:cubicBezTo>
                    <a:pt x="10026" y="4803"/>
                    <a:pt x="10028" y="4806"/>
                    <a:pt x="10028" y="4810"/>
                  </a:cubicBezTo>
                  <a:cubicBezTo>
                    <a:pt x="10027" y="4831"/>
                    <a:pt x="10034" y="4854"/>
                    <a:pt x="10013" y="4870"/>
                  </a:cubicBezTo>
                  <a:cubicBezTo>
                    <a:pt x="10001" y="4880"/>
                    <a:pt x="9991" y="4887"/>
                    <a:pt x="9984" y="4894"/>
                  </a:cubicBezTo>
                  <a:cubicBezTo>
                    <a:pt x="9977" y="4899"/>
                    <a:pt x="9975" y="4910"/>
                    <a:pt x="9979" y="4918"/>
                  </a:cubicBezTo>
                  <a:cubicBezTo>
                    <a:pt x="9984" y="4926"/>
                    <a:pt x="9993" y="4930"/>
                    <a:pt x="10002" y="4927"/>
                  </a:cubicBezTo>
                  <a:cubicBezTo>
                    <a:pt x="10002" y="4927"/>
                    <a:pt x="10002" y="4927"/>
                    <a:pt x="10003" y="4928"/>
                  </a:cubicBezTo>
                  <a:cubicBezTo>
                    <a:pt x="10004" y="4929"/>
                    <a:pt x="10005" y="4930"/>
                    <a:pt x="10005" y="4931"/>
                  </a:cubicBezTo>
                  <a:cubicBezTo>
                    <a:pt x="10011" y="4955"/>
                    <a:pt x="10012" y="4955"/>
                    <a:pt x="10045" y="4935"/>
                  </a:cubicBezTo>
                  <a:cubicBezTo>
                    <a:pt x="10046" y="4935"/>
                    <a:pt x="10047" y="4935"/>
                    <a:pt x="10048" y="4935"/>
                  </a:cubicBezTo>
                  <a:cubicBezTo>
                    <a:pt x="10049" y="4935"/>
                    <a:pt x="10049" y="4935"/>
                    <a:pt x="10049" y="4936"/>
                  </a:cubicBezTo>
                  <a:cubicBezTo>
                    <a:pt x="10054" y="4945"/>
                    <a:pt x="10061" y="4952"/>
                    <a:pt x="10070" y="4956"/>
                  </a:cubicBezTo>
                  <a:cubicBezTo>
                    <a:pt x="10082" y="4962"/>
                    <a:pt x="10091" y="4973"/>
                    <a:pt x="10094" y="4987"/>
                  </a:cubicBezTo>
                  <a:cubicBezTo>
                    <a:pt x="10094" y="4989"/>
                    <a:pt x="10095" y="4989"/>
                    <a:pt x="10095" y="4989"/>
                  </a:cubicBezTo>
                  <a:cubicBezTo>
                    <a:pt x="10095" y="4991"/>
                    <a:pt x="10095" y="4992"/>
                    <a:pt x="10096" y="4992"/>
                  </a:cubicBezTo>
                  <a:cubicBezTo>
                    <a:pt x="10107" y="5027"/>
                    <a:pt x="10098" y="5064"/>
                    <a:pt x="10072" y="5090"/>
                  </a:cubicBezTo>
                  <a:cubicBezTo>
                    <a:pt x="10047" y="5115"/>
                    <a:pt x="10009" y="5124"/>
                    <a:pt x="9975" y="5112"/>
                  </a:cubicBezTo>
                  <a:cubicBezTo>
                    <a:pt x="9969" y="5111"/>
                    <a:pt x="9963" y="5113"/>
                    <a:pt x="9959" y="5118"/>
                  </a:cubicBezTo>
                  <a:cubicBezTo>
                    <a:pt x="9956" y="5123"/>
                    <a:pt x="9956" y="5129"/>
                    <a:pt x="9960" y="5134"/>
                  </a:cubicBezTo>
                  <a:cubicBezTo>
                    <a:pt x="9963" y="5138"/>
                    <a:pt x="9967" y="5142"/>
                    <a:pt x="9967" y="5148"/>
                  </a:cubicBezTo>
                  <a:cubicBezTo>
                    <a:pt x="9966" y="5169"/>
                    <a:pt x="9940" y="5161"/>
                    <a:pt x="9931" y="5176"/>
                  </a:cubicBezTo>
                  <a:cubicBezTo>
                    <a:pt x="9931" y="5176"/>
                    <a:pt x="9931" y="5176"/>
                    <a:pt x="9931" y="5176"/>
                  </a:cubicBezTo>
                  <a:cubicBezTo>
                    <a:pt x="9931" y="5177"/>
                    <a:pt x="9930" y="5178"/>
                    <a:pt x="9930" y="5179"/>
                  </a:cubicBezTo>
                  <a:cubicBezTo>
                    <a:pt x="9930" y="5182"/>
                    <a:pt x="9931" y="5185"/>
                    <a:pt x="9933" y="5187"/>
                  </a:cubicBezTo>
                  <a:cubicBezTo>
                    <a:pt x="9935" y="5189"/>
                    <a:pt x="9938" y="5189"/>
                    <a:pt x="9940" y="5189"/>
                  </a:cubicBezTo>
                  <a:cubicBezTo>
                    <a:pt x="9953" y="5186"/>
                    <a:pt x="9963" y="5176"/>
                    <a:pt x="9976" y="5174"/>
                  </a:cubicBezTo>
                  <a:cubicBezTo>
                    <a:pt x="10000" y="5173"/>
                    <a:pt x="9982" y="5234"/>
                    <a:pt x="9974" y="5243"/>
                  </a:cubicBezTo>
                  <a:cubicBezTo>
                    <a:pt x="9965" y="5253"/>
                    <a:pt x="9903" y="5275"/>
                    <a:pt x="9883" y="5278"/>
                  </a:cubicBezTo>
                  <a:cubicBezTo>
                    <a:pt x="9870" y="5280"/>
                    <a:pt x="9862" y="5281"/>
                    <a:pt x="9858" y="5286"/>
                  </a:cubicBezTo>
                  <a:cubicBezTo>
                    <a:pt x="9854" y="5290"/>
                    <a:pt x="9851" y="5316"/>
                    <a:pt x="9869" y="5324"/>
                  </a:cubicBezTo>
                  <a:cubicBezTo>
                    <a:pt x="9895" y="5337"/>
                    <a:pt x="9920" y="5314"/>
                    <a:pt x="9946" y="5320"/>
                  </a:cubicBezTo>
                  <a:cubicBezTo>
                    <a:pt x="9971" y="5327"/>
                    <a:pt x="9994" y="5340"/>
                    <a:pt x="10011" y="5359"/>
                  </a:cubicBezTo>
                  <a:cubicBezTo>
                    <a:pt x="10013" y="5361"/>
                    <a:pt x="10015" y="5362"/>
                    <a:pt x="10017" y="5363"/>
                  </a:cubicBezTo>
                  <a:cubicBezTo>
                    <a:pt x="10025" y="5366"/>
                    <a:pt x="10035" y="5366"/>
                    <a:pt x="10043" y="5362"/>
                  </a:cubicBezTo>
                  <a:cubicBezTo>
                    <a:pt x="10045" y="5361"/>
                    <a:pt x="10047" y="5360"/>
                    <a:pt x="10049" y="5358"/>
                  </a:cubicBezTo>
                  <a:cubicBezTo>
                    <a:pt x="10056" y="5353"/>
                    <a:pt x="10063" y="5350"/>
                    <a:pt x="10071" y="5350"/>
                  </a:cubicBezTo>
                  <a:cubicBezTo>
                    <a:pt x="10076" y="5350"/>
                    <a:pt x="10081" y="5353"/>
                    <a:pt x="10083" y="5359"/>
                  </a:cubicBezTo>
                  <a:cubicBezTo>
                    <a:pt x="10085" y="5364"/>
                    <a:pt x="10083" y="5370"/>
                    <a:pt x="10079" y="5374"/>
                  </a:cubicBezTo>
                  <a:cubicBezTo>
                    <a:pt x="10060" y="5388"/>
                    <a:pt x="10040" y="5401"/>
                    <a:pt x="10013" y="5398"/>
                  </a:cubicBezTo>
                  <a:cubicBezTo>
                    <a:pt x="9999" y="5396"/>
                    <a:pt x="9985" y="5396"/>
                    <a:pt x="9970" y="5398"/>
                  </a:cubicBezTo>
                  <a:cubicBezTo>
                    <a:pt x="9926" y="5402"/>
                    <a:pt x="9885" y="5422"/>
                    <a:pt x="9853" y="5454"/>
                  </a:cubicBezTo>
                  <a:cubicBezTo>
                    <a:pt x="9843" y="5465"/>
                    <a:pt x="9831" y="5476"/>
                    <a:pt x="9821" y="5487"/>
                  </a:cubicBezTo>
                  <a:cubicBezTo>
                    <a:pt x="9816" y="5492"/>
                    <a:pt x="9815" y="5501"/>
                    <a:pt x="9820" y="5507"/>
                  </a:cubicBezTo>
                  <a:cubicBezTo>
                    <a:pt x="9825" y="5513"/>
                    <a:pt x="9834" y="5515"/>
                    <a:pt x="9840" y="5510"/>
                  </a:cubicBezTo>
                  <a:cubicBezTo>
                    <a:pt x="9845" y="5508"/>
                    <a:pt x="9850" y="5505"/>
                    <a:pt x="9856" y="5501"/>
                  </a:cubicBezTo>
                  <a:cubicBezTo>
                    <a:pt x="9875" y="5489"/>
                    <a:pt x="9909" y="5476"/>
                    <a:pt x="9928" y="5512"/>
                  </a:cubicBezTo>
                  <a:cubicBezTo>
                    <a:pt x="9928" y="5512"/>
                    <a:pt x="9928" y="5512"/>
                    <a:pt x="9929" y="5512"/>
                  </a:cubicBezTo>
                  <a:cubicBezTo>
                    <a:pt x="9931" y="5513"/>
                    <a:pt x="9934" y="5512"/>
                    <a:pt x="9937" y="5510"/>
                  </a:cubicBezTo>
                  <a:cubicBezTo>
                    <a:pt x="9962" y="5491"/>
                    <a:pt x="9975" y="5456"/>
                    <a:pt x="10012" y="5453"/>
                  </a:cubicBezTo>
                  <a:cubicBezTo>
                    <a:pt x="10038" y="5451"/>
                    <a:pt x="10058" y="5476"/>
                    <a:pt x="10085" y="5471"/>
                  </a:cubicBezTo>
                  <a:cubicBezTo>
                    <a:pt x="10116" y="5465"/>
                    <a:pt x="10141" y="5441"/>
                    <a:pt x="10174" y="5443"/>
                  </a:cubicBezTo>
                  <a:cubicBezTo>
                    <a:pt x="10186" y="5444"/>
                    <a:pt x="10220" y="5453"/>
                    <a:pt x="10223" y="5455"/>
                  </a:cubicBezTo>
                  <a:cubicBezTo>
                    <a:pt x="10232" y="5460"/>
                    <a:pt x="10232" y="5460"/>
                    <a:pt x="10281" y="5461"/>
                  </a:cubicBezTo>
                  <a:cubicBezTo>
                    <a:pt x="10302" y="5462"/>
                    <a:pt x="10317" y="5478"/>
                    <a:pt x="10337" y="5481"/>
                  </a:cubicBezTo>
                  <a:cubicBezTo>
                    <a:pt x="10360" y="5485"/>
                    <a:pt x="10382" y="5471"/>
                    <a:pt x="10406" y="5473"/>
                  </a:cubicBezTo>
                  <a:cubicBezTo>
                    <a:pt x="10406" y="5473"/>
                    <a:pt x="10406" y="5473"/>
                    <a:pt x="10406" y="5473"/>
                  </a:cubicBezTo>
                  <a:cubicBezTo>
                    <a:pt x="10406" y="5473"/>
                    <a:pt x="10406" y="5473"/>
                    <a:pt x="10406" y="5473"/>
                  </a:cubicBezTo>
                  <a:cubicBezTo>
                    <a:pt x="10407" y="5473"/>
                    <a:pt x="10477" y="5459"/>
                    <a:pt x="10476" y="5430"/>
                  </a:cubicBezTo>
                  <a:cubicBezTo>
                    <a:pt x="10476" y="5430"/>
                    <a:pt x="10476" y="5429"/>
                    <a:pt x="10475" y="5429"/>
                  </a:cubicBezTo>
                  <a:cubicBezTo>
                    <a:pt x="10475" y="5429"/>
                    <a:pt x="10475" y="5428"/>
                    <a:pt x="10474" y="5428"/>
                  </a:cubicBezTo>
                  <a:cubicBezTo>
                    <a:pt x="10450" y="5414"/>
                    <a:pt x="10433" y="5388"/>
                    <a:pt x="10430" y="5360"/>
                  </a:cubicBezTo>
                  <a:cubicBezTo>
                    <a:pt x="10430" y="5357"/>
                    <a:pt x="10431" y="5355"/>
                    <a:pt x="10433" y="5355"/>
                  </a:cubicBezTo>
                  <a:cubicBezTo>
                    <a:pt x="10435" y="5354"/>
                    <a:pt x="10438" y="5354"/>
                    <a:pt x="10440" y="5356"/>
                  </a:cubicBezTo>
                  <a:cubicBezTo>
                    <a:pt x="10441" y="5357"/>
                    <a:pt x="10443" y="5358"/>
                    <a:pt x="10444" y="5359"/>
                  </a:cubicBezTo>
                  <a:cubicBezTo>
                    <a:pt x="10452" y="5364"/>
                    <a:pt x="10456" y="5365"/>
                    <a:pt x="10459" y="5363"/>
                  </a:cubicBezTo>
                  <a:cubicBezTo>
                    <a:pt x="10476" y="5351"/>
                    <a:pt x="10494" y="5339"/>
                    <a:pt x="10512" y="5329"/>
                  </a:cubicBezTo>
                  <a:cubicBezTo>
                    <a:pt x="10522" y="5324"/>
                    <a:pt x="10528" y="5313"/>
                    <a:pt x="10533" y="5292"/>
                  </a:cubicBezTo>
                  <a:cubicBezTo>
                    <a:pt x="10535" y="5285"/>
                    <a:pt x="10542" y="5251"/>
                    <a:pt x="10499" y="5228"/>
                  </a:cubicBezTo>
                  <a:cubicBezTo>
                    <a:pt x="10498" y="5227"/>
                    <a:pt x="10498" y="5227"/>
                    <a:pt x="10498" y="5227"/>
                  </a:cubicBezTo>
                  <a:cubicBezTo>
                    <a:pt x="10494" y="5225"/>
                    <a:pt x="10415" y="5184"/>
                    <a:pt x="10392" y="5196"/>
                  </a:cubicBezTo>
                  <a:cubicBezTo>
                    <a:pt x="10377" y="5204"/>
                    <a:pt x="10377" y="5204"/>
                    <a:pt x="10349" y="5190"/>
                  </a:cubicBezTo>
                  <a:cubicBezTo>
                    <a:pt x="10348" y="5186"/>
                    <a:pt x="10350" y="5182"/>
                    <a:pt x="10353" y="5179"/>
                  </a:cubicBezTo>
                  <a:cubicBezTo>
                    <a:pt x="10385" y="5155"/>
                    <a:pt x="10385" y="5155"/>
                    <a:pt x="10384" y="5148"/>
                  </a:cubicBezTo>
                  <a:cubicBezTo>
                    <a:pt x="10383" y="5133"/>
                    <a:pt x="10375" y="5122"/>
                    <a:pt x="10366" y="5112"/>
                  </a:cubicBezTo>
                  <a:cubicBezTo>
                    <a:pt x="10358" y="5103"/>
                    <a:pt x="10357" y="5090"/>
                    <a:pt x="10364" y="5081"/>
                  </a:cubicBezTo>
                  <a:cubicBezTo>
                    <a:pt x="10364" y="5080"/>
                    <a:pt x="10364" y="5080"/>
                    <a:pt x="10364" y="5080"/>
                  </a:cubicBezTo>
                  <a:cubicBezTo>
                    <a:pt x="10370" y="5072"/>
                    <a:pt x="10339" y="5005"/>
                    <a:pt x="10339" y="5004"/>
                  </a:cubicBezTo>
                  <a:cubicBezTo>
                    <a:pt x="10336" y="5002"/>
                    <a:pt x="10335" y="5000"/>
                    <a:pt x="10331" y="5001"/>
                  </a:cubicBezTo>
                  <a:cubicBezTo>
                    <a:pt x="10318" y="5002"/>
                    <a:pt x="10304" y="5002"/>
                    <a:pt x="10291" y="5002"/>
                  </a:cubicBezTo>
                  <a:cubicBezTo>
                    <a:pt x="10289" y="5002"/>
                    <a:pt x="10287" y="5002"/>
                    <a:pt x="10284" y="5003"/>
                  </a:cubicBezTo>
                  <a:cubicBezTo>
                    <a:pt x="10283" y="5003"/>
                    <a:pt x="10283" y="5003"/>
                    <a:pt x="10283" y="5002"/>
                  </a:cubicBezTo>
                  <a:cubicBezTo>
                    <a:pt x="10282" y="5001"/>
                    <a:pt x="10282" y="5000"/>
                    <a:pt x="10282" y="5000"/>
                  </a:cubicBezTo>
                  <a:cubicBezTo>
                    <a:pt x="10287" y="4982"/>
                    <a:pt x="10270" y="4971"/>
                    <a:pt x="10269" y="4956"/>
                  </a:cubicBezTo>
                  <a:cubicBezTo>
                    <a:pt x="10267" y="4941"/>
                    <a:pt x="10271" y="4925"/>
                    <a:pt x="10273" y="4910"/>
                  </a:cubicBezTo>
                  <a:cubicBezTo>
                    <a:pt x="10274" y="4897"/>
                    <a:pt x="10273" y="4881"/>
                    <a:pt x="10268" y="4866"/>
                  </a:cubicBezTo>
                  <a:cubicBezTo>
                    <a:pt x="10253" y="4812"/>
                    <a:pt x="10255" y="4754"/>
                    <a:pt x="10274" y="4702"/>
                  </a:cubicBezTo>
                  <a:cubicBezTo>
                    <a:pt x="10283" y="4680"/>
                    <a:pt x="10294" y="4659"/>
                    <a:pt x="10307" y="4640"/>
                  </a:cubicBezTo>
                  <a:cubicBezTo>
                    <a:pt x="10339" y="4597"/>
                    <a:pt x="10198" y="4602"/>
                    <a:pt x="10171" y="4604"/>
                  </a:cubicBezTo>
                  <a:cubicBezTo>
                    <a:pt x="10169" y="4604"/>
                    <a:pt x="10167" y="4603"/>
                    <a:pt x="10166" y="4601"/>
                  </a:cubicBezTo>
                  <a:cubicBezTo>
                    <a:pt x="10165" y="4600"/>
                    <a:pt x="10165" y="4597"/>
                    <a:pt x="10166" y="4596"/>
                  </a:cubicBezTo>
                  <a:cubicBezTo>
                    <a:pt x="10173" y="4586"/>
                    <a:pt x="10174" y="4572"/>
                    <a:pt x="10184" y="4563"/>
                  </a:cubicBezTo>
                  <a:cubicBezTo>
                    <a:pt x="10197" y="4551"/>
                    <a:pt x="10214" y="4547"/>
                    <a:pt x="10229" y="4538"/>
                  </a:cubicBezTo>
                  <a:cubicBezTo>
                    <a:pt x="10261" y="4517"/>
                    <a:pt x="10234" y="4505"/>
                    <a:pt x="10222" y="4502"/>
                  </a:cubicBezTo>
                  <a:cubicBezTo>
                    <a:pt x="10194" y="4495"/>
                    <a:pt x="10164" y="4491"/>
                    <a:pt x="10135" y="4491"/>
                  </a:cubicBezTo>
                  <a:cubicBezTo>
                    <a:pt x="10124" y="4491"/>
                    <a:pt x="10113" y="4492"/>
                    <a:pt x="10102" y="4497"/>
                  </a:cubicBezTo>
                  <a:cubicBezTo>
                    <a:pt x="10094" y="4500"/>
                    <a:pt x="10086" y="4509"/>
                    <a:pt x="10077" y="4521"/>
                  </a:cubicBezTo>
                  <a:cubicBezTo>
                    <a:pt x="10060" y="4545"/>
                    <a:pt x="10039" y="4567"/>
                    <a:pt x="10015" y="4586"/>
                  </a:cubicBezTo>
                  <a:cubicBezTo>
                    <a:pt x="10014" y="4587"/>
                    <a:pt x="10013" y="4588"/>
                    <a:pt x="10011" y="4589"/>
                  </a:cubicBezTo>
                  <a:cubicBezTo>
                    <a:pt x="10005" y="4594"/>
                    <a:pt x="9996" y="4595"/>
                    <a:pt x="9989" y="4592"/>
                  </a:cubicBezTo>
                  <a:cubicBezTo>
                    <a:pt x="9985" y="4590"/>
                    <a:pt x="9980" y="4590"/>
                    <a:pt x="9975" y="4592"/>
                  </a:cubicBezTo>
                  <a:cubicBezTo>
                    <a:pt x="9974" y="4592"/>
                    <a:pt x="9973" y="4593"/>
                    <a:pt x="9973" y="4593"/>
                  </a:cubicBezTo>
                  <a:cubicBezTo>
                    <a:pt x="9964" y="4597"/>
                    <a:pt x="9958" y="4603"/>
                    <a:pt x="9954" y="4610"/>
                  </a:cubicBezTo>
                  <a:cubicBezTo>
                    <a:pt x="9949" y="4619"/>
                    <a:pt x="9950" y="4631"/>
                    <a:pt x="9957" y="4638"/>
                  </a:cubicBezTo>
                  <a:cubicBezTo>
                    <a:pt x="9964" y="4646"/>
                    <a:pt x="9975" y="4648"/>
                    <a:pt x="9984" y="4643"/>
                  </a:cubicBezTo>
                  <a:lnTo>
                    <a:pt x="9985" y="4643"/>
                  </a:lnTo>
                  <a:cubicBezTo>
                    <a:pt x="9986" y="4646"/>
                    <a:pt x="9986" y="4650"/>
                    <a:pt x="9985" y="4652"/>
                  </a:cubicBezTo>
                  <a:cubicBezTo>
                    <a:pt x="9979" y="4664"/>
                    <a:pt x="9978" y="4676"/>
                    <a:pt x="9973" y="4688"/>
                  </a:cubicBezTo>
                  <a:cubicBezTo>
                    <a:pt x="9972" y="4689"/>
                    <a:pt x="9971" y="4690"/>
                    <a:pt x="9970" y="4691"/>
                  </a:cubicBezTo>
                  <a:cubicBezTo>
                    <a:pt x="9968" y="4691"/>
                    <a:pt x="9965" y="4690"/>
                    <a:pt x="9964" y="4688"/>
                  </a:cubicBezTo>
                  <a:cubicBezTo>
                    <a:pt x="9958" y="4679"/>
                    <a:pt x="9955" y="4679"/>
                    <a:pt x="9951" y="4680"/>
                  </a:cubicBezTo>
                  <a:cubicBezTo>
                    <a:pt x="9951" y="4680"/>
                    <a:pt x="9950" y="4680"/>
                    <a:pt x="9950" y="4680"/>
                  </a:cubicBezTo>
                  <a:cubicBezTo>
                    <a:pt x="9933" y="4684"/>
                    <a:pt x="9921" y="4723"/>
                    <a:pt x="9922" y="4734"/>
                  </a:cubicBezTo>
                  <a:cubicBezTo>
                    <a:pt x="9922" y="4738"/>
                    <a:pt x="9923" y="4741"/>
                    <a:pt x="9925" y="4743"/>
                  </a:cubicBezTo>
                  <a:cubicBezTo>
                    <a:pt x="9947" y="4766"/>
                    <a:pt x="9949" y="4802"/>
                    <a:pt x="9930" y="4828"/>
                  </a:cubicBezTo>
                  <a:close/>
                  <a:moveTo>
                    <a:pt x="11792" y="7486"/>
                  </a:moveTo>
                  <a:cubicBezTo>
                    <a:pt x="11788" y="7480"/>
                    <a:pt x="11809" y="7414"/>
                    <a:pt x="11827" y="7420"/>
                  </a:cubicBezTo>
                  <a:cubicBezTo>
                    <a:pt x="11839" y="7424"/>
                    <a:pt x="11835" y="7430"/>
                    <a:pt x="11850" y="7431"/>
                  </a:cubicBezTo>
                  <a:cubicBezTo>
                    <a:pt x="11864" y="7432"/>
                    <a:pt x="11872" y="7415"/>
                    <a:pt x="11887" y="7418"/>
                  </a:cubicBezTo>
                  <a:cubicBezTo>
                    <a:pt x="11910" y="7422"/>
                    <a:pt x="11927" y="7444"/>
                    <a:pt x="11951" y="7445"/>
                  </a:cubicBezTo>
                  <a:cubicBezTo>
                    <a:pt x="11970" y="7445"/>
                    <a:pt x="11981" y="7427"/>
                    <a:pt x="11998" y="7425"/>
                  </a:cubicBezTo>
                  <a:cubicBezTo>
                    <a:pt x="12011" y="7424"/>
                    <a:pt x="12023" y="7432"/>
                    <a:pt x="12036" y="7429"/>
                  </a:cubicBezTo>
                  <a:cubicBezTo>
                    <a:pt x="12050" y="7426"/>
                    <a:pt x="12060" y="7417"/>
                    <a:pt x="12072" y="7410"/>
                  </a:cubicBezTo>
                  <a:cubicBezTo>
                    <a:pt x="12094" y="7397"/>
                    <a:pt x="12092" y="7409"/>
                    <a:pt x="12118" y="7406"/>
                  </a:cubicBezTo>
                  <a:cubicBezTo>
                    <a:pt x="12126" y="7405"/>
                    <a:pt x="12133" y="7400"/>
                    <a:pt x="12141" y="7399"/>
                  </a:cubicBezTo>
                  <a:cubicBezTo>
                    <a:pt x="12143" y="7398"/>
                    <a:pt x="12144" y="7398"/>
                    <a:pt x="12146" y="7398"/>
                  </a:cubicBezTo>
                  <a:cubicBezTo>
                    <a:pt x="12158" y="7400"/>
                    <a:pt x="12163" y="7407"/>
                    <a:pt x="12160" y="7421"/>
                  </a:cubicBezTo>
                  <a:cubicBezTo>
                    <a:pt x="12154" y="7451"/>
                    <a:pt x="12130" y="7474"/>
                    <a:pt x="12126" y="7505"/>
                  </a:cubicBezTo>
                  <a:cubicBezTo>
                    <a:pt x="12123" y="7525"/>
                    <a:pt x="12149" y="7536"/>
                    <a:pt x="12143" y="7558"/>
                  </a:cubicBezTo>
                  <a:cubicBezTo>
                    <a:pt x="12126" y="7613"/>
                    <a:pt x="12110" y="7615"/>
                    <a:pt x="12100" y="7617"/>
                  </a:cubicBezTo>
                  <a:cubicBezTo>
                    <a:pt x="12085" y="7620"/>
                    <a:pt x="12074" y="7615"/>
                    <a:pt x="12068" y="7612"/>
                  </a:cubicBezTo>
                  <a:cubicBezTo>
                    <a:pt x="12050" y="7603"/>
                    <a:pt x="12037" y="7586"/>
                    <a:pt x="12019" y="7575"/>
                  </a:cubicBezTo>
                  <a:cubicBezTo>
                    <a:pt x="12009" y="7570"/>
                    <a:pt x="11998" y="7568"/>
                    <a:pt x="11988" y="7564"/>
                  </a:cubicBezTo>
                  <a:cubicBezTo>
                    <a:pt x="11958" y="7551"/>
                    <a:pt x="11869" y="7489"/>
                    <a:pt x="11841" y="7491"/>
                  </a:cubicBezTo>
                  <a:cubicBezTo>
                    <a:pt x="11831" y="7491"/>
                    <a:pt x="11823" y="7499"/>
                    <a:pt x="11813" y="7498"/>
                  </a:cubicBezTo>
                  <a:cubicBezTo>
                    <a:pt x="11813" y="7498"/>
                    <a:pt x="11812" y="7498"/>
                    <a:pt x="11812" y="7498"/>
                  </a:cubicBezTo>
                  <a:cubicBezTo>
                    <a:pt x="11807" y="7498"/>
                    <a:pt x="11798" y="7496"/>
                    <a:pt x="11792" y="7486"/>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3000" smtClean="0">
                <a:solidFill>
                  <a:srgbClr val="FFFFFF"/>
                </a:solidFill>
                <a:effectLst>
                  <a:outerShdw blurRad="38100" dist="38100" dir="2700000" algn="tl">
                    <a:srgbClr val="C0C0C0"/>
                  </a:outerShdw>
                </a:effectLst>
              </a:endParaRPr>
            </a:p>
          </p:txBody>
        </p:sp>
      </p:grpSp>
      <p:sp>
        <p:nvSpPr>
          <p:cNvPr id="10" name="AutoShape 10"/>
          <p:cNvSpPr>
            <a:spLocks/>
          </p:cNvSpPr>
          <p:nvPr/>
        </p:nvSpPr>
        <p:spPr bwMode="auto">
          <a:xfrm>
            <a:off x="2303433" y="763811"/>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Tableau</a:t>
            </a:r>
            <a:r>
              <a:rPr lang="fr-FR" sz="2800" dirty="0" smtClean="0">
                <a:solidFill>
                  <a:schemeClr val="accent6">
                    <a:lumMod val="60000"/>
                    <a:lumOff val="40000"/>
                  </a:schemeClr>
                </a:solidFill>
              </a:rPr>
              <a:t> </a:t>
            </a:r>
            <a:r>
              <a:rPr lang="fr-FR" sz="4600" b="1" dirty="0">
                <a:solidFill>
                  <a:srgbClr val="4D4D4D"/>
                </a:solidFill>
                <a:latin typeface="Aleo" panose="020F0502020204030203" pitchFamily="34" charset="0"/>
                <a:ea typeface="Aleo Regular" charset="0"/>
                <a:cs typeface="Aleo Regular" charset="0"/>
              </a:rPr>
              <a:t>récapitulatif</a:t>
            </a:r>
          </a:p>
        </p:txBody>
      </p:sp>
      <p:graphicFrame>
        <p:nvGraphicFramePr>
          <p:cNvPr id="12" name="Espace réservé du contenu 3"/>
          <p:cNvGraphicFramePr>
            <a:graphicFrameLocks/>
          </p:cNvGraphicFramePr>
          <p:nvPr>
            <p:extLst>
              <p:ext uri="{D42A27DB-BD31-4B8C-83A1-F6EECF244321}">
                <p14:modId xmlns:p14="http://schemas.microsoft.com/office/powerpoint/2010/main" val="2444230389"/>
              </p:ext>
            </p:extLst>
          </p:nvPr>
        </p:nvGraphicFramePr>
        <p:xfrm>
          <a:off x="3212884" y="1556793"/>
          <a:ext cx="6379096" cy="2172121"/>
        </p:xfrm>
        <a:graphic>
          <a:graphicData uri="http://schemas.openxmlformats.org/drawingml/2006/table">
            <a:tbl>
              <a:tblPr firstRow="1" bandRow="1">
                <a:tableStyleId>{10A1B5D5-9B99-4C35-A422-299274C87663}</a:tableStyleId>
              </a:tblPr>
              <a:tblGrid>
                <a:gridCol w="3189548"/>
                <a:gridCol w="3189548"/>
              </a:tblGrid>
              <a:tr h="877809">
                <a:tc>
                  <a:txBody>
                    <a:bodyPr/>
                    <a:lstStyle/>
                    <a:p>
                      <a:r>
                        <a:rPr lang="fr-FR" sz="2800" dirty="0" smtClean="0"/>
                        <a:t>QGIS</a:t>
                      </a:r>
                      <a:endParaRPr lang="fr-FR" sz="2800" dirty="0"/>
                    </a:p>
                  </a:txBody>
                  <a:tcPr marL="79739" marR="79739" marT="39869" marB="39869"/>
                </a:tc>
                <a:tc>
                  <a:txBody>
                    <a:bodyPr/>
                    <a:lstStyle/>
                    <a:p>
                      <a:r>
                        <a:rPr lang="fr-FR" sz="2800" dirty="0" smtClean="0"/>
                        <a:t>ARCGIS</a:t>
                      </a:r>
                      <a:endParaRPr lang="fr-FR" sz="2800" dirty="0"/>
                    </a:p>
                  </a:txBody>
                  <a:tcPr marL="79739" marR="79739" marT="39869" marB="39869"/>
                </a:tc>
              </a:tr>
              <a:tr h="3233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kern="1200" dirty="0" smtClean="0">
                          <a:effectLst/>
                        </a:rPr>
                        <a:t>open source</a:t>
                      </a:r>
                      <a:endParaRPr lang="fr-FR" sz="1600" dirty="0" smtClean="0"/>
                    </a:p>
                  </a:txBody>
                  <a:tcPr marL="79739" marR="79739" marT="39869" marB="39869"/>
                </a:tc>
                <a:tc>
                  <a:txBody>
                    <a:bodyPr/>
                    <a:lstStyle/>
                    <a:p>
                      <a:r>
                        <a:rPr lang="fr-FR" sz="1600" kern="1200" dirty="0" smtClean="0">
                          <a:effectLst/>
                        </a:rPr>
                        <a:t>Payant</a:t>
                      </a:r>
                      <a:endParaRPr lang="fr-FR" sz="1600" b="1" dirty="0">
                        <a:solidFill>
                          <a:schemeClr val="tx1">
                            <a:lumMod val="10000"/>
                          </a:schemeClr>
                        </a:solidFill>
                      </a:endParaRPr>
                    </a:p>
                  </a:txBody>
                  <a:tcPr marL="79739" marR="79739" marT="39869" marB="39869"/>
                </a:tc>
              </a:tr>
              <a:tr h="323385">
                <a:tc>
                  <a:txBody>
                    <a:bodyPr/>
                    <a:lstStyle/>
                    <a:p>
                      <a:r>
                        <a:rPr lang="fr-FR" sz="1600" dirty="0" smtClean="0"/>
                        <a:t>Multiplateformes</a:t>
                      </a:r>
                      <a:r>
                        <a:rPr lang="fr-FR" sz="1600" baseline="0" dirty="0" smtClean="0"/>
                        <a:t> </a:t>
                      </a:r>
                      <a:endParaRPr lang="fr-FR" sz="1600" b="1" dirty="0">
                        <a:solidFill>
                          <a:schemeClr val="tx1">
                            <a:lumMod val="10000"/>
                          </a:schemeClr>
                        </a:solidFill>
                      </a:endParaRPr>
                    </a:p>
                  </a:txBody>
                  <a:tcPr marL="79739" marR="79739" marT="39869" marB="39869"/>
                </a:tc>
                <a:tc>
                  <a:txBody>
                    <a:bodyPr/>
                    <a:lstStyle/>
                    <a:p>
                      <a:r>
                        <a:rPr lang="fr-FR" sz="1600" dirty="0" smtClean="0"/>
                        <a:t>Windows</a:t>
                      </a:r>
                      <a:endParaRPr lang="fr-FR" sz="1600" b="1" dirty="0">
                        <a:solidFill>
                          <a:schemeClr val="tx1">
                            <a:lumMod val="10000"/>
                          </a:schemeClr>
                        </a:solidFill>
                      </a:endParaRPr>
                    </a:p>
                  </a:txBody>
                  <a:tcPr marL="79739" marR="79739" marT="39869" marB="39869"/>
                </a:tc>
              </a:tr>
              <a:tr h="323385">
                <a:tc>
                  <a:txBody>
                    <a:bodyPr/>
                    <a:lstStyle/>
                    <a:p>
                      <a:r>
                        <a:rPr lang="fr-FR" sz="1600" dirty="0" smtClean="0"/>
                        <a:t>Python</a:t>
                      </a:r>
                      <a:endParaRPr lang="fr-FR" sz="1600" b="1" dirty="0">
                        <a:solidFill>
                          <a:schemeClr val="tx1">
                            <a:lumMod val="10000"/>
                          </a:schemeClr>
                        </a:solidFill>
                      </a:endParaRPr>
                    </a:p>
                  </a:txBody>
                  <a:tcPr marL="79739" marR="79739" marT="39869" marB="39869"/>
                </a:tc>
                <a:tc>
                  <a:txBody>
                    <a:bodyPr/>
                    <a:lstStyle/>
                    <a:p>
                      <a:r>
                        <a:rPr lang="fr-FR" sz="1600" dirty="0" smtClean="0"/>
                        <a:t>Python</a:t>
                      </a:r>
                      <a:endParaRPr lang="fr-FR" sz="1600" b="1" dirty="0">
                        <a:solidFill>
                          <a:schemeClr val="tx1">
                            <a:lumMod val="10000"/>
                          </a:schemeClr>
                        </a:solidFill>
                      </a:endParaRPr>
                    </a:p>
                  </a:txBody>
                  <a:tcPr marL="79739" marR="79739" marT="39869" marB="39869"/>
                </a:tc>
              </a:tr>
              <a:tr h="323385">
                <a:tc>
                  <a:txBody>
                    <a:bodyPr/>
                    <a:lstStyle/>
                    <a:p>
                      <a:r>
                        <a:rPr lang="fr-FR" sz="1600" kern="1200" dirty="0" err="1" smtClean="0">
                          <a:effectLst/>
                        </a:rPr>
                        <a:t>pyqt</a:t>
                      </a:r>
                      <a:endParaRPr lang="fr-FR" sz="1600" b="1" dirty="0">
                        <a:solidFill>
                          <a:schemeClr val="tx1">
                            <a:lumMod val="10000"/>
                          </a:schemeClr>
                        </a:solidFill>
                      </a:endParaRPr>
                    </a:p>
                  </a:txBody>
                  <a:tcPr marL="79739" marR="79739" marT="39869" marB="39869"/>
                </a:tc>
                <a:tc>
                  <a:txBody>
                    <a:bodyPr/>
                    <a:lstStyle/>
                    <a:p>
                      <a:r>
                        <a:rPr lang="fr-FR" sz="1600" dirty="0" err="1" smtClean="0"/>
                        <a:t>Arcpy</a:t>
                      </a:r>
                      <a:endParaRPr lang="fr-FR" sz="1600" b="1" dirty="0">
                        <a:solidFill>
                          <a:schemeClr val="tx1">
                            <a:lumMod val="10000"/>
                          </a:schemeClr>
                        </a:solidFill>
                      </a:endParaRPr>
                    </a:p>
                  </a:txBody>
                  <a:tcPr marL="79739" marR="79739" marT="39869" marB="39869"/>
                </a:tc>
              </a:tr>
            </a:tbl>
          </a:graphicData>
        </a:graphic>
      </p:graphicFrame>
      <p:pic>
        <p:nvPicPr>
          <p:cNvPr id="14" name="Imag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8883" y="4390906"/>
            <a:ext cx="4464496" cy="1316557"/>
          </a:xfrm>
          <a:prstGeom prst="rect">
            <a:avLst/>
          </a:prstGeom>
        </p:spPr>
      </p:pic>
    </p:spTree>
    <p:extLst>
      <p:ext uri="{BB962C8B-B14F-4D97-AF65-F5344CB8AC3E}">
        <p14:creationId xmlns:p14="http://schemas.microsoft.com/office/powerpoint/2010/main" val="696244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pic>
        <p:nvPicPr>
          <p:cNvPr id="11" name="Image 10"/>
          <p:cNvPicPr>
            <a:picLocks noChangeAspect="1"/>
          </p:cNvPicPr>
          <p:nvPr/>
        </p:nvPicPr>
        <p:blipFill>
          <a:blip r:embed="rId2"/>
          <a:stretch>
            <a:fillRect/>
          </a:stretch>
        </p:blipFill>
        <p:spPr>
          <a:xfrm>
            <a:off x="2227112" y="525804"/>
            <a:ext cx="8471367" cy="5674993"/>
          </a:xfrm>
          <a:prstGeom prst="rect">
            <a:avLst/>
          </a:prstGeom>
        </p:spPr>
      </p:pic>
    </p:spTree>
    <p:extLst>
      <p:ext uri="{BB962C8B-B14F-4D97-AF65-F5344CB8AC3E}">
        <p14:creationId xmlns:p14="http://schemas.microsoft.com/office/powerpoint/2010/main" val="14290953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7287826" y="-16971"/>
            <a:ext cx="9113865" cy="7004040"/>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rgbClr val="E6E6E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grpSp>
        <p:nvGrpSpPr>
          <p:cNvPr id="13" name="Groupe 12"/>
          <p:cNvGrpSpPr/>
          <p:nvPr/>
        </p:nvGrpSpPr>
        <p:grpSpPr>
          <a:xfrm>
            <a:off x="682537" y="763811"/>
            <a:ext cx="8917046" cy="6361193"/>
            <a:chOff x="674048" y="622645"/>
            <a:chExt cx="8917046" cy="6361193"/>
          </a:xfrm>
        </p:grpSpPr>
        <p:sp>
          <p:nvSpPr>
            <p:cNvPr id="2" name="Espace réservé du contenu 2"/>
            <p:cNvSpPr txBox="1">
              <a:spLocks/>
            </p:cNvSpPr>
            <p:nvPr/>
          </p:nvSpPr>
          <p:spPr>
            <a:xfrm>
              <a:off x="674048" y="1940261"/>
              <a:ext cx="8917046" cy="5043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400" dirty="0" err="1" smtClean="0">
                  <a:solidFill>
                    <a:schemeClr val="bg2">
                      <a:lumMod val="25000"/>
                    </a:schemeClr>
                  </a:solidFill>
                </a:rPr>
                <a:t>Pyrhon</a:t>
              </a:r>
              <a:r>
                <a:rPr lang="fr-FR" sz="2400" dirty="0" smtClean="0">
                  <a:solidFill>
                    <a:schemeClr val="bg2">
                      <a:lumMod val="25000"/>
                    </a:schemeClr>
                  </a:solidFill>
                </a:rPr>
                <a:t> est un langage de programmation interprété , à ne pas confondre avec un langage compilé.</a:t>
              </a:r>
            </a:p>
            <a:p>
              <a:pPr algn="just"/>
              <a:r>
                <a:rPr lang="fr-FR" sz="2400" dirty="0" smtClean="0">
                  <a:solidFill>
                    <a:schemeClr val="bg2">
                      <a:lumMod val="25000"/>
                    </a:schemeClr>
                  </a:solidFill>
                </a:rPr>
                <a:t>Il permet   de créer toutes sortes de programmes, comme des jeux, des logiciels des progiciels, etc.</a:t>
              </a:r>
            </a:p>
            <a:p>
              <a:pPr algn="just"/>
              <a:r>
                <a:rPr lang="fr-FR" sz="2400" dirty="0" smtClean="0">
                  <a:solidFill>
                    <a:schemeClr val="bg2">
                      <a:lumMod val="25000"/>
                    </a:schemeClr>
                  </a:solidFill>
                </a:rPr>
                <a:t>Il est possible </a:t>
              </a:r>
              <a:r>
                <a:rPr lang="fr-FR" sz="2400" dirty="0">
                  <a:solidFill>
                    <a:schemeClr val="bg2">
                      <a:lumMod val="25000"/>
                    </a:schemeClr>
                  </a:solidFill>
                </a:rPr>
                <a:t>d'associer des bibliothèques à Python </a:t>
              </a:r>
              <a:r>
                <a:rPr lang="fr-FR" sz="2400" dirty="0" smtClean="0">
                  <a:solidFill>
                    <a:schemeClr val="bg2">
                      <a:lumMod val="25000"/>
                    </a:schemeClr>
                  </a:solidFill>
                </a:rPr>
                <a:t>afin d’étendre ses possibilités.</a:t>
              </a:r>
            </a:p>
            <a:p>
              <a:pPr algn="just"/>
              <a:r>
                <a:rPr lang="fr-FR" sz="2400" dirty="0">
                  <a:solidFill>
                    <a:schemeClr val="bg2">
                      <a:lumMod val="25000"/>
                    </a:schemeClr>
                  </a:solidFill>
                </a:rPr>
                <a:t>Il est portable, c'est à dire qu'il peut fonctionner sous différents systèmes d'exploitation (Windows, Linux, Mac OS X,…).</a:t>
              </a:r>
            </a:p>
            <a:p>
              <a:pPr algn="just"/>
              <a:endParaRPr lang="fr-FR" sz="2400" dirty="0" smtClean="0">
                <a:solidFill>
                  <a:schemeClr val="bg2">
                    <a:lumMod val="25000"/>
                  </a:schemeClr>
                </a:solidFill>
              </a:endParaRPr>
            </a:p>
            <a:p>
              <a:pPr algn="just"/>
              <a:endParaRPr lang="fr-FR" sz="2400" dirty="0" smtClean="0">
                <a:solidFill>
                  <a:schemeClr val="bg2">
                    <a:lumMod val="25000"/>
                  </a:schemeClr>
                </a:solidFill>
              </a:endParaRPr>
            </a:p>
            <a:p>
              <a:pPr marL="0" indent="0" algn="just">
                <a:buNone/>
              </a:pPr>
              <a:r>
                <a:rPr lang="fr-FR" sz="2400" dirty="0" smtClean="0">
                  <a:solidFill>
                    <a:schemeClr val="bg2">
                      <a:lumMod val="25000"/>
                    </a:schemeClr>
                  </a:solidFill>
                </a:rPr>
                <a:t/>
              </a:r>
              <a:br>
                <a:rPr lang="fr-FR" sz="2400" dirty="0" smtClean="0">
                  <a:solidFill>
                    <a:schemeClr val="bg2">
                      <a:lumMod val="25000"/>
                    </a:schemeClr>
                  </a:solidFill>
                </a:rPr>
              </a:br>
              <a:r>
                <a:rPr lang="fr-FR" sz="2400" dirty="0" smtClean="0">
                  <a:solidFill>
                    <a:schemeClr val="bg2">
                      <a:lumMod val="25000"/>
                    </a:schemeClr>
                  </a:solidFill>
                </a:rPr>
                <a:t/>
              </a:r>
              <a:br>
                <a:rPr lang="fr-FR" sz="2400" dirty="0" smtClean="0">
                  <a:solidFill>
                    <a:schemeClr val="bg2">
                      <a:lumMod val="25000"/>
                    </a:schemeClr>
                  </a:solidFill>
                </a:rPr>
              </a:br>
              <a:endParaRPr lang="fr-FR" sz="2400" dirty="0">
                <a:solidFill>
                  <a:schemeClr val="bg2">
                    <a:lumMod val="25000"/>
                  </a:schemeClr>
                </a:solidFill>
              </a:endParaRPr>
            </a:p>
          </p:txBody>
        </p:sp>
        <p:sp>
          <p:nvSpPr>
            <p:cNvPr id="10" name="AutoShape 10"/>
            <p:cNvSpPr>
              <a:spLocks/>
            </p:cNvSpPr>
            <p:nvPr/>
          </p:nvSpPr>
          <p:spPr bwMode="auto">
            <a:xfrm>
              <a:off x="2294944" y="622645"/>
              <a:ext cx="7296150" cy="755650"/>
            </a:xfrm>
            <a:custGeom>
              <a:avLst/>
              <a:gdLst>
                <a:gd name="T0" fmla="*/ 7296150 w 21600"/>
                <a:gd name="T1" fmla="*/ 755650 h 21600"/>
                <a:gd name="T2" fmla="*/ 7296150 w 21600"/>
                <a:gd name="T3" fmla="*/ 755650 h 21600"/>
                <a:gd name="T4" fmla="*/ 7296150 w 21600"/>
                <a:gd name="T5" fmla="*/ 755650 h 21600"/>
                <a:gd name="T6" fmla="*/ 7296150 w 21600"/>
                <a:gd name="T7" fmla="*/ 755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ctr">
                <a:defRPr sz="5600">
                  <a:solidFill>
                    <a:srgbClr val="000000"/>
                  </a:solidFill>
                  <a:latin typeface="Gill Sans" charset="0"/>
                  <a:ea typeface="Gill Sans" charset="0"/>
                  <a:cs typeface="Gill Sans" charset="0"/>
                  <a:sym typeface="Gill Sans" charset="0"/>
                </a:defRPr>
              </a:lvl1pPr>
              <a:lvl2pPr marL="742950" indent="-285750" algn="ctr">
                <a:defRPr sz="5600">
                  <a:solidFill>
                    <a:srgbClr val="000000"/>
                  </a:solidFill>
                  <a:latin typeface="Gill Sans" charset="0"/>
                  <a:ea typeface="Gill Sans" charset="0"/>
                  <a:cs typeface="Gill Sans" charset="0"/>
                  <a:sym typeface="Gill Sans" charset="0"/>
                </a:defRPr>
              </a:lvl2pPr>
              <a:lvl3pPr marL="1143000" indent="-228600" algn="ctr">
                <a:defRPr sz="5600">
                  <a:solidFill>
                    <a:srgbClr val="000000"/>
                  </a:solidFill>
                  <a:latin typeface="Gill Sans" charset="0"/>
                  <a:ea typeface="Gill Sans" charset="0"/>
                  <a:cs typeface="Gill Sans" charset="0"/>
                  <a:sym typeface="Gill Sans" charset="0"/>
                </a:defRPr>
              </a:lvl3pPr>
              <a:lvl4pPr marL="1600200" indent="-228600" algn="ctr">
                <a:defRPr sz="5600">
                  <a:solidFill>
                    <a:srgbClr val="000000"/>
                  </a:solidFill>
                  <a:latin typeface="Gill Sans" charset="0"/>
                  <a:ea typeface="Gill Sans" charset="0"/>
                  <a:cs typeface="Gill Sans" charset="0"/>
                  <a:sym typeface="Gill Sans" charset="0"/>
                </a:defRPr>
              </a:lvl4pPr>
              <a:lvl5pPr marL="2057400" indent="-228600" algn="ctr">
                <a:defRPr sz="5600">
                  <a:solidFill>
                    <a:srgbClr val="000000"/>
                  </a:solidFill>
                  <a:latin typeface="Gill Sans" charset="0"/>
                  <a:ea typeface="Gill Sans" charset="0"/>
                  <a:cs typeface="Gill Sans" charset="0"/>
                  <a:sym typeface="Gill Sans" charset="0"/>
                </a:defRPr>
              </a:lvl5pPr>
              <a:lvl6pPr marL="25146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9718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34290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886200" indent="-228600" algn="ctr" defTabSz="825500" eaLnBrk="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r>
                <a:rPr lang="fr-FR" sz="4600" b="1" dirty="0" smtClean="0">
                  <a:solidFill>
                    <a:srgbClr val="4D4D4D"/>
                  </a:solidFill>
                  <a:latin typeface="Aleo" panose="020F0502020204030203" pitchFamily="34" charset="0"/>
                  <a:ea typeface="Aleo Regular" charset="0"/>
                  <a:cs typeface="Aleo Regular" charset="0"/>
                </a:rPr>
                <a:t>Python</a:t>
              </a:r>
              <a:r>
                <a:rPr lang="fr-FR" sz="4800" dirty="0" smtClean="0"/>
                <a:t> </a:t>
              </a:r>
              <a:endParaRPr lang="fr-FR" sz="2800" dirty="0"/>
            </a:p>
          </p:txBody>
        </p:sp>
      </p:grpSp>
      <p:grpSp>
        <p:nvGrpSpPr>
          <p:cNvPr id="12" name="Groupe 11"/>
          <p:cNvGrpSpPr/>
          <p:nvPr/>
        </p:nvGrpSpPr>
        <p:grpSpPr>
          <a:xfrm>
            <a:off x="682537" y="325084"/>
            <a:ext cx="1168829" cy="1349576"/>
            <a:chOff x="7985407" y="338147"/>
            <a:chExt cx="1168829" cy="1349576"/>
          </a:xfrm>
        </p:grpSpPr>
        <p:grpSp>
          <p:nvGrpSpPr>
            <p:cNvPr id="14" name="Groupe 13"/>
            <p:cNvGrpSpPr/>
            <p:nvPr/>
          </p:nvGrpSpPr>
          <p:grpSpPr>
            <a:xfrm>
              <a:off x="7985407" y="338147"/>
              <a:ext cx="1168829" cy="1349576"/>
              <a:chOff x="7655476" y="699249"/>
              <a:chExt cx="1385887" cy="1600200"/>
            </a:xfrm>
          </p:grpSpPr>
          <p:sp>
            <p:nvSpPr>
              <p:cNvPr id="16" name="AutoShape 17"/>
              <p:cNvSpPr>
                <a:spLocks/>
              </p:cNvSpPr>
              <p:nvPr/>
            </p:nvSpPr>
            <p:spPr bwMode="auto">
              <a:xfrm>
                <a:off x="7655476" y="699249"/>
                <a:ext cx="1385887" cy="1600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rgbClr val="7B3B6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sp>
            <p:nvSpPr>
              <p:cNvPr id="17" name="AutoShape 18"/>
              <p:cNvSpPr>
                <a:spLocks/>
              </p:cNvSpPr>
              <p:nvPr/>
            </p:nvSpPr>
            <p:spPr bwMode="auto">
              <a:xfrm>
                <a:off x="8006313" y="1324724"/>
                <a:ext cx="1035050" cy="919163"/>
              </a:xfrm>
              <a:custGeom>
                <a:avLst/>
                <a:gdLst>
                  <a:gd name="T0" fmla="*/ 517525 w 21600"/>
                  <a:gd name="T1" fmla="*/ 459582 h 21600"/>
                  <a:gd name="T2" fmla="*/ 517525 w 21600"/>
                  <a:gd name="T3" fmla="*/ 459582 h 21600"/>
                  <a:gd name="T4" fmla="*/ 517525 w 21600"/>
                  <a:gd name="T5" fmla="*/ 459582 h 21600"/>
                  <a:gd name="T6" fmla="*/ 517525 w 21600"/>
                  <a:gd name="T7" fmla="*/ 4595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967" y="21600"/>
                    </a:moveTo>
                    <a:lnTo>
                      <a:pt x="21599" y="13514"/>
                    </a:lnTo>
                    <a:lnTo>
                      <a:pt x="21523" y="4158"/>
                    </a:lnTo>
                    <a:lnTo>
                      <a:pt x="17141" y="0"/>
                    </a:lnTo>
                    <a:lnTo>
                      <a:pt x="0" y="12994"/>
                    </a:lnTo>
                    <a:lnTo>
                      <a:pt x="8967" y="21600"/>
                    </a:lnTo>
                    <a:close/>
                  </a:path>
                </a:pathLst>
              </a:custGeom>
              <a:solidFill>
                <a:srgbClr val="55264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8" name="AutoShape 19"/>
              <p:cNvSpPr>
                <a:spLocks/>
              </p:cNvSpPr>
              <p:nvPr/>
            </p:nvSpPr>
            <p:spPr bwMode="auto">
              <a:xfrm>
                <a:off x="7853913" y="927849"/>
                <a:ext cx="996950" cy="1149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8C4477"/>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4000" smtClean="0">
                  <a:solidFill>
                    <a:srgbClr val="FFFFFF"/>
                  </a:solidFill>
                  <a:effectLst>
                    <a:outerShdw blurRad="38100" dist="38100" dir="2700000" algn="tl">
                      <a:srgbClr val="000000"/>
                    </a:outerShdw>
                  </a:effectLst>
                </a:endParaRPr>
              </a:p>
            </p:txBody>
          </p:sp>
        </p:gr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0426" y="775090"/>
              <a:ext cx="490843" cy="475504"/>
            </a:xfrm>
            <a:prstGeom prst="rect">
              <a:avLst/>
            </a:prstGeom>
          </p:spPr>
        </p:pic>
      </p:gr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7788" y="3641294"/>
            <a:ext cx="3555555" cy="3555555"/>
          </a:xfrm>
          <a:prstGeom prst="rect">
            <a:avLst/>
          </a:prstGeom>
        </p:spPr>
      </p:pic>
    </p:spTree>
    <p:extLst>
      <p:ext uri="{BB962C8B-B14F-4D97-AF65-F5344CB8AC3E}">
        <p14:creationId xmlns:p14="http://schemas.microsoft.com/office/powerpoint/2010/main" val="5609067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3"/>
                                        </p:tgtEl>
                                        <p:attrNameLst>
                                          <p:attrName>ppt_w</p:attrName>
                                        </p:attrNameLst>
                                      </p:cBhvr>
                                      <p:tavLst>
                                        <p:tav tm="0">
                                          <p:val>
                                            <p:strVal val="ppt_w"/>
                                          </p:val>
                                        </p:tav>
                                        <p:tav tm="100000">
                                          <p:val>
                                            <p:fltVal val="0"/>
                                          </p:val>
                                        </p:tav>
                                      </p:tavLst>
                                    </p:anim>
                                    <p:anim calcmode="lin" valueType="num">
                                      <p:cBhvr>
                                        <p:cTn id="7" dur="500"/>
                                        <p:tgtEl>
                                          <p:spTgt spid="13"/>
                                        </p:tgtEl>
                                        <p:attrNameLst>
                                          <p:attrName>ppt_h</p:attrName>
                                        </p:attrNameLst>
                                      </p:cBhvr>
                                      <p:tavLst>
                                        <p:tav tm="0">
                                          <p:val>
                                            <p:strVal val="ppt_h"/>
                                          </p:val>
                                        </p:tav>
                                        <p:tav tm="100000">
                                          <p:val>
                                            <p:fltVal val="0"/>
                                          </p:val>
                                        </p:tav>
                                      </p:tavLst>
                                    </p:anim>
                                    <p:animEffect transition="out" filter="fade">
                                      <p:cBhvr>
                                        <p:cTn id="8" dur="500"/>
                                        <p:tgtEl>
                                          <p:spTgt spid="13"/>
                                        </p:tgtEl>
                                      </p:cBhvr>
                                    </p:animEffect>
                                    <p:set>
                                      <p:cBhvr>
                                        <p:cTn id="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1"/>
          <p:cNvSpPr>
            <a:spLocks/>
          </p:cNvSpPr>
          <p:nvPr/>
        </p:nvSpPr>
        <p:spPr bwMode="auto">
          <a:xfrm>
            <a:off x="5563206" y="0"/>
            <a:ext cx="6628794"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632C5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r>
              <a:rPr lang="en-US" sz="4000" smtClean="0">
                <a:solidFill>
                  <a:srgbClr val="6ACABE"/>
                </a:solidFill>
                <a:effectLst>
                  <a:outerShdw blurRad="38100" dist="38100" dir="2700000" algn="tl">
                    <a:srgbClr val="000000"/>
                  </a:outerShdw>
                </a:effectLst>
              </a:rPr>
              <a:t> </a:t>
            </a:r>
            <a:endParaRPr lang="en-US" smtClean="0"/>
          </a:p>
        </p:txBody>
      </p:sp>
      <p:grpSp>
        <p:nvGrpSpPr>
          <p:cNvPr id="15" name="Group 8"/>
          <p:cNvGrpSpPr>
            <a:grpSpLocks/>
          </p:cNvGrpSpPr>
          <p:nvPr/>
        </p:nvGrpSpPr>
        <p:grpSpPr bwMode="auto">
          <a:xfrm>
            <a:off x="380653" y="279400"/>
            <a:ext cx="5181950" cy="5620126"/>
            <a:chOff x="-458" y="1296"/>
            <a:chExt cx="2383" cy="3808"/>
          </a:xfrm>
        </p:grpSpPr>
        <p:sp>
          <p:nvSpPr>
            <p:cNvPr id="17" name="Rectangle 16"/>
            <p:cNvSpPr>
              <a:spLocks noChangeArrowheads="1"/>
            </p:cNvSpPr>
            <p:nvPr/>
          </p:nvSpPr>
          <p:spPr bwMode="blackGray">
            <a:xfrm>
              <a:off x="-458" y="2122"/>
              <a:ext cx="2383" cy="2982"/>
            </a:xfrm>
            <a:prstGeom prst="rect">
              <a:avLst/>
            </a:prstGeom>
            <a:noFill/>
            <a:ln w="9525">
              <a:noFill/>
              <a:miter lim="800000"/>
              <a:headEnd/>
              <a:tailEnd/>
            </a:ln>
          </p:spPr>
          <p:txBody>
            <a:bodyPr wrap="square">
              <a:spAutoFit/>
            </a:bodyPr>
            <a:lstStyle/>
            <a:p>
              <a:pPr>
                <a:buFont typeface="Wingdings" panose="05000000000000000000" pitchFamily="2" charset="2"/>
                <a:buChar char="q"/>
              </a:pPr>
              <a:r>
                <a:rPr lang="fr-FR" sz="2800" dirty="0">
                  <a:solidFill>
                    <a:srgbClr val="632C53"/>
                  </a:solidFill>
                </a:rPr>
                <a:t>C'est un langage interprété, c'est-à-dire que le code ne nécessite pas d'être compilé pour être exécuté </a:t>
              </a:r>
            </a:p>
            <a:p>
              <a:pPr>
                <a:buFont typeface="Wingdings" panose="05000000000000000000" pitchFamily="2" charset="2"/>
                <a:buChar char="q"/>
              </a:pPr>
              <a:r>
                <a:rPr lang="fr-FR" sz="2800" dirty="0">
                  <a:solidFill>
                    <a:srgbClr val="632C53"/>
                  </a:solidFill>
                </a:rPr>
                <a:t>Il est multiplateforme et il est d'ailleurs natif sur tous les systèmes Unix (Mac OS, Linux) et ne nécessite pas d'y être installé !</a:t>
              </a:r>
            </a:p>
            <a:p>
              <a:pPr indent="-457200" algn="just">
                <a:buFont typeface="Wingdings" panose="05000000000000000000" pitchFamily="2" charset="2"/>
                <a:buChar char="q"/>
              </a:pPr>
              <a:r>
                <a:rPr lang="fr-FR" sz="2800" dirty="0">
                  <a:solidFill>
                    <a:srgbClr val="632C53"/>
                  </a:solidFill>
                </a:rPr>
                <a:t>Permet une interopérabilité à des bases de données externes </a:t>
              </a:r>
            </a:p>
          </p:txBody>
        </p:sp>
        <p:sp>
          <p:nvSpPr>
            <p:cNvPr id="18" name="Text Box 11"/>
            <p:cNvSpPr txBox="1">
              <a:spLocks noChangeArrowheads="1"/>
            </p:cNvSpPr>
            <p:nvPr/>
          </p:nvSpPr>
          <p:spPr bwMode="auto">
            <a:xfrm>
              <a:off x="-199" y="1296"/>
              <a:ext cx="2124" cy="1105"/>
            </a:xfrm>
            <a:prstGeom prst="rect">
              <a:avLst/>
            </a:prstGeom>
            <a:noFill/>
            <a:ln w="9525">
              <a:noFill/>
              <a:miter lim="800000"/>
              <a:headEnd/>
              <a:tailEnd/>
            </a:ln>
            <a:effectLst/>
          </p:spPr>
          <p:txBody>
            <a:bodyPr wrap="square">
              <a:spAutoFit/>
            </a:bodyPr>
            <a:lstStyle/>
            <a:p>
              <a:pPr>
                <a:spcBef>
                  <a:spcPct val="50000"/>
                </a:spcBef>
              </a:pPr>
              <a:r>
                <a:rPr lang="fr-FR" sz="4000" dirty="0" smtClean="0">
                  <a:solidFill>
                    <a:schemeClr val="accent6">
                      <a:lumMod val="60000"/>
                      <a:lumOff val="40000"/>
                    </a:schemeClr>
                  </a:solidFill>
                </a:rPr>
                <a:t> </a:t>
              </a:r>
              <a:r>
                <a:rPr lang="fr-FR" sz="4000" b="1" dirty="0">
                  <a:solidFill>
                    <a:srgbClr val="632C53"/>
                  </a:solidFill>
                </a:rPr>
                <a:t>Caractéristiques</a:t>
              </a:r>
              <a:r>
                <a:rPr lang="fr-FR" sz="4000" dirty="0">
                  <a:solidFill>
                    <a:schemeClr val="accent6">
                      <a:lumMod val="60000"/>
                      <a:lumOff val="40000"/>
                    </a:schemeClr>
                  </a:solidFill>
                </a:rPr>
                <a:t> </a:t>
              </a:r>
              <a:endParaRPr lang="fr-FR" sz="4000" b="1" dirty="0">
                <a:solidFill>
                  <a:srgbClr val="632C53"/>
                </a:solidFill>
              </a:endParaRPr>
            </a:p>
            <a:p>
              <a:pPr>
                <a:spcBef>
                  <a:spcPct val="50000"/>
                </a:spcBef>
              </a:pPr>
              <a:endParaRPr lang="en-US" sz="4000" b="1" dirty="0">
                <a:solidFill>
                  <a:srgbClr val="632C53"/>
                </a:solidFill>
              </a:endParaRPr>
            </a:p>
          </p:txBody>
        </p:sp>
      </p:grpSp>
      <p:sp>
        <p:nvSpPr>
          <p:cNvPr id="30" name="Rectangle 18"/>
          <p:cNvSpPr>
            <a:spLocks noChangeArrowheads="1"/>
          </p:cNvSpPr>
          <p:nvPr/>
        </p:nvSpPr>
        <p:spPr bwMode="blackGray">
          <a:xfrm>
            <a:off x="5765801" y="1206500"/>
            <a:ext cx="6426802" cy="4832092"/>
          </a:xfrm>
          <a:prstGeom prst="rect">
            <a:avLst/>
          </a:prstGeom>
          <a:noFill/>
          <a:ln w="9525">
            <a:noFill/>
            <a:miter lim="800000"/>
            <a:headEnd/>
            <a:tailEnd/>
          </a:ln>
        </p:spPr>
        <p:txBody>
          <a:bodyPr wrap="square">
            <a:spAutoFit/>
          </a:bodyPr>
          <a:lstStyle/>
          <a:p>
            <a:pPr algn="just">
              <a:buFont typeface="Wingdings" panose="05000000000000000000" pitchFamily="2" charset="2"/>
              <a:buChar char="q"/>
            </a:pPr>
            <a:r>
              <a:rPr lang="fr-FR" sz="2800" dirty="0">
                <a:solidFill>
                  <a:schemeClr val="bg1"/>
                </a:solidFill>
              </a:rPr>
              <a:t>Il peut être utilisé en tant que langage de script pour exécuter une suite simple de commande mais c'est aussi un langage objet qui permet de développer des applications solidement construites !</a:t>
            </a:r>
          </a:p>
          <a:p>
            <a:pPr algn="just">
              <a:buFont typeface="Wingdings" panose="05000000000000000000" pitchFamily="2" charset="2"/>
              <a:buChar char="q"/>
            </a:pPr>
            <a:r>
              <a:rPr lang="fr-FR" sz="2800" dirty="0">
                <a:solidFill>
                  <a:schemeClr val="bg1"/>
                </a:solidFill>
              </a:rPr>
              <a:t>Sa syntaxe est très simple et aérée et permet de se libérer de tous les caractères de démarcation des blocs de code.</a:t>
            </a:r>
          </a:p>
          <a:p>
            <a:pPr algn="just">
              <a:buFont typeface="Wingdings" panose="05000000000000000000" pitchFamily="2" charset="2"/>
              <a:buChar char="q"/>
            </a:pPr>
            <a:r>
              <a:rPr lang="fr-FR" sz="2800" dirty="0">
                <a:solidFill>
                  <a:schemeClr val="bg1"/>
                </a:solidFill>
              </a:rPr>
              <a:t>Python est portable, non seulement sur les différentes variantes d'Unix, mais aussi sur les OS </a:t>
            </a:r>
            <a:r>
              <a:rPr lang="fr-FR" sz="2800" dirty="0" smtClean="0">
                <a:solidFill>
                  <a:schemeClr val="bg1"/>
                </a:solidFill>
              </a:rPr>
              <a:t>propriétaires</a:t>
            </a:r>
            <a:endParaRPr lang="fr-FR" sz="2800" dirty="0">
              <a:solidFill>
                <a:schemeClr val="bg1"/>
              </a:solidFill>
            </a:endParaRPr>
          </a:p>
        </p:txBody>
      </p:sp>
    </p:spTree>
    <p:extLst>
      <p:ext uri="{BB962C8B-B14F-4D97-AF65-F5344CB8AC3E}">
        <p14:creationId xmlns:p14="http://schemas.microsoft.com/office/powerpoint/2010/main" val="229533047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1528</Words>
  <Application>Microsoft Office PowerPoint</Application>
  <PresentationFormat>Grand écran</PresentationFormat>
  <Paragraphs>156</Paragraphs>
  <Slides>29</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29</vt:i4>
      </vt:variant>
    </vt:vector>
  </HeadingPairs>
  <TitlesOfParts>
    <vt:vector size="38" baseType="lpstr">
      <vt:lpstr>Aleo</vt:lpstr>
      <vt:lpstr>Aleo Regular</vt:lpstr>
      <vt:lpstr>Arial</vt:lpstr>
      <vt:lpstr>Calibri</vt:lpstr>
      <vt:lpstr>Calibri Light</vt:lpstr>
      <vt:lpstr>Gill Sans</vt:lpstr>
      <vt:lpstr>Lato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https://github.com/lpga/point_to_point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Yasser MSAHAL</dc:creator>
  <cp:lastModifiedBy>Ayoub Marsaoui</cp:lastModifiedBy>
  <cp:revision>50</cp:revision>
  <dcterms:created xsi:type="dcterms:W3CDTF">2014-11-26T14:31:03Z</dcterms:created>
  <dcterms:modified xsi:type="dcterms:W3CDTF">2015-01-21T02:08:30Z</dcterms:modified>
</cp:coreProperties>
</file>